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66" r:id="rId1"/>
  </p:sldMasterIdLst>
  <p:notesMasterIdLst>
    <p:notesMasterId r:id="rId9"/>
  </p:notesMasterIdLst>
  <p:sldIdLst>
    <p:sldId id="430" r:id="rId2"/>
    <p:sldId id="259" r:id="rId3"/>
    <p:sldId id="290" r:id="rId4"/>
    <p:sldId id="457" r:id="rId5"/>
    <p:sldId id="296" r:id="rId6"/>
    <p:sldId id="464" r:id="rId7"/>
    <p:sldId id="292" r:id="rId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170"/>
    <a:srgbClr val="C10000"/>
    <a:srgbClr val="E1E0E8"/>
    <a:srgbClr val="FFFFFF"/>
    <a:srgbClr val="6B6889"/>
    <a:srgbClr val="FC9A16"/>
    <a:srgbClr val="E61216"/>
    <a:srgbClr val="F76D68"/>
    <a:srgbClr val="CA9F56"/>
    <a:srgbClr val="B6B6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80400" autoAdjust="0"/>
  </p:normalViewPr>
  <p:slideViewPr>
    <p:cSldViewPr snapToGrid="0" snapToObjects="1">
      <p:cViewPr varScale="1">
        <p:scale>
          <a:sx n="70" d="100"/>
          <a:sy n="70" d="100"/>
        </p:scale>
        <p:origin x="1157" y="3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DCA19-38F7-4F98-A1B0-26892E076F8E}" type="datetimeFigureOut">
              <a:rPr lang="zh-CN" altLang="en-US" smtClean="0"/>
              <a:t>2020/11/2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35697-AC63-4451-9A42-EECFC342CA8B}" type="slidenum">
              <a:rPr lang="zh-CN" altLang="en-US" smtClean="0"/>
              <a:t>‹#›</a:t>
            </a:fld>
            <a:endParaRPr lang="zh-CN" altLang="en-US"/>
          </a:p>
        </p:txBody>
      </p:sp>
    </p:spTree>
    <p:extLst>
      <p:ext uri="{BB962C8B-B14F-4D97-AF65-F5344CB8AC3E}">
        <p14:creationId xmlns:p14="http://schemas.microsoft.com/office/powerpoint/2010/main" val="2586553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335697-AC63-4451-9A42-EECFC342CA8B}" type="slidenum">
              <a:rPr lang="zh-CN" altLang="en-US" smtClean="0"/>
              <a:t>1</a:t>
            </a:fld>
            <a:endParaRPr lang="zh-CN" altLang="en-US"/>
          </a:p>
        </p:txBody>
      </p:sp>
    </p:spTree>
    <p:extLst>
      <p:ext uri="{BB962C8B-B14F-4D97-AF65-F5344CB8AC3E}">
        <p14:creationId xmlns:p14="http://schemas.microsoft.com/office/powerpoint/2010/main" val="252742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335697-AC63-4451-9A42-EECFC342CA8B}" type="slidenum">
              <a:rPr lang="zh-CN" altLang="en-US" smtClean="0"/>
              <a:t>2</a:t>
            </a:fld>
            <a:endParaRPr lang="zh-CN" altLang="en-US"/>
          </a:p>
        </p:txBody>
      </p:sp>
    </p:spTree>
    <p:extLst>
      <p:ext uri="{BB962C8B-B14F-4D97-AF65-F5344CB8AC3E}">
        <p14:creationId xmlns:p14="http://schemas.microsoft.com/office/powerpoint/2010/main" val="201049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牙周病和植体周病是由</a:t>
            </a:r>
            <a:r>
              <a:rPr lang="zh-CN" altLang="en-US" b="1" dirty="0"/>
              <a:t>菌斑</a:t>
            </a:r>
            <a:r>
              <a:rPr lang="zh-CN" altLang="en-US" dirty="0"/>
              <a:t>诱导的、宿主免疫炎症反应共同参与的软组织破坏、硬组织吸收</a:t>
            </a:r>
            <a:endParaRPr lang="en-US" altLang="zh-CN" dirty="0"/>
          </a:p>
          <a:p>
            <a:pPr marL="171450" indent="-171450">
              <a:buFont typeface="Arial" panose="020B0604020202020204" pitchFamily="34" charset="0"/>
              <a:buChar char="•"/>
            </a:pPr>
            <a:r>
              <a:rPr lang="zh-CN" altLang="en-US" dirty="0"/>
              <a:t>（点）世界上</a:t>
            </a:r>
            <a:r>
              <a:rPr lang="zh-CN" altLang="en-US" dirty="0">
                <a:latin typeface="+mj-ea"/>
              </a:rPr>
              <a:t>约</a:t>
            </a:r>
            <a:r>
              <a:rPr lang="en-US" altLang="zh-CN" sz="1600" b="1" dirty="0">
                <a:solidFill>
                  <a:srgbClr val="6B6889"/>
                </a:solidFill>
                <a:latin typeface="+mj-ea"/>
              </a:rPr>
              <a:t>50%</a:t>
            </a:r>
            <a:r>
              <a:rPr lang="zh-CN" altLang="en-US" dirty="0">
                <a:latin typeface="+mj-ea"/>
              </a:rPr>
              <a:t>成年人患牙周炎</a:t>
            </a:r>
            <a:r>
              <a:rPr lang="zh-CN" altLang="en-US" dirty="0"/>
              <a:t>，是发病率第六高的疾病</a:t>
            </a:r>
            <a:endParaRPr lang="en-US" altLang="zh-CN" dirty="0"/>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植体周</a:t>
            </a:r>
            <a:r>
              <a:rPr lang="zh-CN" altLang="en-US" sz="1200" kern="1200" dirty="0">
                <a:solidFill>
                  <a:schemeClr val="tx1"/>
                </a:solidFill>
                <a:effectLst/>
                <a:latin typeface="+mn-lt"/>
                <a:ea typeface="+mn-ea"/>
                <a:cs typeface="+mn-cs"/>
              </a:rPr>
              <a:t>病包括黏膜炎和植体周炎，其发病率分别为</a:t>
            </a:r>
            <a:r>
              <a:rPr lang="en-US" altLang="zh-CN" sz="1200" kern="1200" dirty="0">
                <a:solidFill>
                  <a:schemeClr val="tx1"/>
                </a:solidFill>
                <a:effectLst/>
                <a:latin typeface="+mn-lt"/>
                <a:ea typeface="+mn-ea"/>
                <a:cs typeface="+mn-cs"/>
              </a:rPr>
              <a:t>43%(19%-65%)</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22%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1%-47%</a:t>
            </a:r>
            <a:r>
              <a:rPr lang="zh-CN" altLang="zh-CN" sz="1200" kern="1200" dirty="0">
                <a:solidFill>
                  <a:schemeClr val="tx1"/>
                </a:solidFill>
                <a:effectLst/>
                <a:latin typeface="+mn-lt"/>
                <a:ea typeface="+mn-ea"/>
                <a:cs typeface="+mn-cs"/>
              </a:rPr>
              <a:t>）</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t>植体周病和牙周病都是由</a:t>
            </a:r>
            <a:r>
              <a:rPr lang="zh-CN" altLang="en-US" sz="1200" b="1" dirty="0"/>
              <a:t>菌斑</a:t>
            </a:r>
            <a:r>
              <a:rPr lang="zh-CN" altLang="en-US" sz="1200" dirty="0"/>
              <a:t>引起的。</a:t>
            </a:r>
          </a:p>
          <a:p>
            <a:pPr marL="171450" indent="-171450">
              <a:buFont typeface="Arial" panose="020B0604020202020204" pitchFamily="34" charset="0"/>
              <a:buChar char="•"/>
            </a:pPr>
            <a:r>
              <a:rPr lang="zh-CN" altLang="en-US" dirty="0"/>
              <a:t>菌斑堆积，能够导致牙龈或粘膜红肿、出血、溢脓、探诊深度加深、松动、最终牙齿或植体脱落。</a:t>
            </a:r>
            <a:endParaRPr lang="en-US" altLang="zh-CN" dirty="0"/>
          </a:p>
        </p:txBody>
      </p:sp>
      <p:sp>
        <p:nvSpPr>
          <p:cNvPr id="4" name="灯片编号占位符 3"/>
          <p:cNvSpPr>
            <a:spLocks noGrp="1"/>
          </p:cNvSpPr>
          <p:nvPr>
            <p:ph type="sldNum" sz="quarter" idx="5"/>
          </p:nvPr>
        </p:nvSpPr>
        <p:spPr/>
        <p:txBody>
          <a:bodyPr/>
          <a:lstStyle/>
          <a:p>
            <a:fld id="{1A335697-AC63-4451-9A42-EECFC342CA8B}" type="slidenum">
              <a:rPr lang="zh-CN" altLang="en-US" smtClean="0"/>
              <a:t>3</a:t>
            </a:fld>
            <a:endParaRPr lang="zh-CN" altLang="en-US"/>
          </a:p>
        </p:txBody>
      </p:sp>
    </p:spTree>
    <p:extLst>
      <p:ext uri="{BB962C8B-B14F-4D97-AF65-F5344CB8AC3E}">
        <p14:creationId xmlns:p14="http://schemas.microsoft.com/office/powerpoint/2010/main" val="266962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牙周病与植体周病的致病机制相似，而以往对于牙周病的研究更为深入。</a:t>
            </a:r>
            <a:endParaRPr lang="en-US" altLang="zh-CN" dirty="0"/>
          </a:p>
          <a:p>
            <a:pPr marL="171450" indent="-171450">
              <a:buFont typeface="Arial" panose="020B0604020202020204" pitchFamily="34" charset="0"/>
              <a:buChar char="•"/>
            </a:pPr>
            <a:r>
              <a:rPr lang="zh-CN" altLang="en-US" dirty="0"/>
              <a:t>因此，这里我们来回顾一下关于 </a:t>
            </a:r>
            <a:r>
              <a:rPr kumimoji="1" lang="zh-CN" altLang="en-US" sz="1200" dirty="0">
                <a:solidFill>
                  <a:schemeClr val="tx1"/>
                </a:solidFill>
              </a:rPr>
              <a:t>微生物 在牙周病 发生中的作用 的认识历程</a:t>
            </a:r>
            <a:endParaRPr lang="en-US" altLang="zh-CN" dirty="0"/>
          </a:p>
          <a:p>
            <a:pPr marL="171450" indent="-171450">
              <a:buFont typeface="Arial" panose="020B0604020202020204" pitchFamily="34" charset="0"/>
              <a:buChar cha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kern="1200" dirty="0">
                <a:solidFill>
                  <a:schemeClr val="tx1"/>
                </a:solidFill>
                <a:latin typeface="+mj-ea"/>
                <a:ea typeface="+mn-ea"/>
                <a:cs typeface="+mn-cs"/>
              </a:rPr>
              <a:t>上世纪</a:t>
            </a:r>
            <a:r>
              <a:rPr lang="en-US" altLang="zh-CN" sz="1200" kern="1200" dirty="0">
                <a:solidFill>
                  <a:schemeClr val="tx1"/>
                </a:solidFill>
                <a:latin typeface="+mj-ea"/>
                <a:ea typeface="+mn-ea"/>
                <a:cs typeface="+mn-cs"/>
              </a:rPr>
              <a:t>50</a:t>
            </a:r>
            <a:r>
              <a:rPr lang="zh-CN" altLang="en-US" sz="1200" kern="1200" dirty="0">
                <a:solidFill>
                  <a:schemeClr val="tx1"/>
                </a:solidFill>
                <a:latin typeface="+mj-ea"/>
                <a:ea typeface="+mn-ea"/>
                <a:cs typeface="+mn-cs"/>
              </a:rPr>
              <a:t>年代</a:t>
            </a:r>
            <a:r>
              <a:rPr lang="zh-CN" altLang="en-US" sz="1200" dirty="0">
                <a:solidFill>
                  <a:srgbClr val="FFFFFF"/>
                </a:solidFill>
              </a:rPr>
              <a:t>人们通过临床试验认识到：菌斑堆积是牙周炎的始动因子，形成了“非特异性致病菌学说”。</a:t>
            </a:r>
            <a:endParaRPr lang="en-US" altLang="zh-CN" sz="1200" dirty="0">
              <a:solidFill>
                <a:srgbClr val="FFFFFF"/>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solidFill>
                  <a:srgbClr val="FFFFFF"/>
                </a:solidFill>
              </a:rPr>
              <a:t>随后，分子生物学兴起， “特异性致病菌学说”受到广泛认可，</a:t>
            </a:r>
            <a:r>
              <a:rPr lang="en-US" altLang="zh-CN" sz="1200" dirty="0" err="1">
                <a:solidFill>
                  <a:srgbClr val="FFFFFF"/>
                </a:solidFill>
              </a:rPr>
              <a:t>Socransky</a:t>
            </a:r>
            <a:r>
              <a:rPr lang="zh-CN" altLang="en-US" sz="1200" dirty="0">
                <a:solidFill>
                  <a:srgbClr val="FFFFFF"/>
                </a:solidFill>
              </a:rPr>
              <a:t>等人提出了“细菌复合体“的概念，其中红色复合体与疾病关系最密切。</a:t>
            </a:r>
            <a:endParaRPr lang="en-US" altLang="zh-CN" sz="1200" dirty="0">
              <a:solidFill>
                <a:srgbClr val="FFFFFF"/>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t>随着生态学的发展，出现了“</a:t>
            </a:r>
            <a:r>
              <a:rPr lang="zh-CN" altLang="en-US" sz="1200" kern="1200" dirty="0">
                <a:solidFill>
                  <a:schemeClr val="lt1"/>
                </a:solidFill>
                <a:latin typeface="+mn-lt"/>
                <a:ea typeface="+mn-ea"/>
                <a:cs typeface="+mn-cs"/>
              </a:rPr>
              <a:t>生态微环境决定假说” </a:t>
            </a:r>
            <a:r>
              <a:rPr lang="zh-CN" altLang="en-US" sz="1200" dirty="0"/>
              <a:t>。</a:t>
            </a:r>
            <a:endParaRPr lang="en-US" altLang="zh-CN" sz="1200" kern="1200" dirty="0">
              <a:solidFill>
                <a:schemeClr val="lt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err="1"/>
              <a:t>Darveau</a:t>
            </a:r>
            <a:r>
              <a:rPr lang="zh-CN" altLang="en-US" sz="1200" dirty="0"/>
              <a:t>提出了“</a:t>
            </a:r>
            <a:r>
              <a:rPr lang="zh-CN" altLang="en-US" sz="1200" kern="1200" dirty="0">
                <a:solidFill>
                  <a:schemeClr val="lt1"/>
                </a:solidFill>
                <a:latin typeface="+mn-lt"/>
                <a:ea typeface="+mn-ea"/>
                <a:cs typeface="+mn-cs"/>
              </a:rPr>
              <a:t>牙周稳态破坏学说”，认为</a:t>
            </a:r>
            <a:r>
              <a:rPr lang="zh-CN" altLang="en-US" sz="1200" dirty="0"/>
              <a:t>牙周组织内稳态破坏，继发炎症，从而形成多细菌感染。</a:t>
            </a:r>
            <a:endParaRPr lang="en-US" altLang="zh-C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050" dirty="0"/>
              <a:t>而“</a:t>
            </a:r>
            <a:r>
              <a:rPr lang="en-US" altLang="zh-CN" sz="1050" dirty="0">
                <a:latin typeface="Arial" panose="020B0604020202020204" pitchFamily="34" charset="0"/>
                <a:cs typeface="Arial" panose="020B0604020202020204" pitchFamily="34" charset="0"/>
              </a:rPr>
              <a:t>Keystone </a:t>
            </a:r>
            <a:r>
              <a:rPr lang="zh-CN" altLang="en-US" sz="1050" dirty="0">
                <a:latin typeface="Arial" panose="020B0604020202020204" pitchFamily="34" charset="0"/>
                <a:cs typeface="Arial" panose="020B0604020202020204" pitchFamily="34" charset="0"/>
              </a:rPr>
              <a:t>关键</a:t>
            </a:r>
            <a:r>
              <a:rPr lang="zh-CN" altLang="en-US" sz="1050" dirty="0"/>
              <a:t>致病菌理论</a:t>
            </a:r>
            <a:r>
              <a:rPr lang="zh-CN" altLang="en-US" sz="1050" i="1" dirty="0"/>
              <a:t>”认为</a:t>
            </a:r>
            <a:r>
              <a:rPr lang="zh-CN" altLang="en-US" sz="1050" dirty="0"/>
              <a:t>低丰度的关键致病菌，如牙龈卟啉单胞菌，可以通过改变菌群中细菌的种类和丰度的来破坏牙周组织的动态平衡。 </a:t>
            </a:r>
            <a:endParaRPr lang="en-US" altLang="zh-CN" sz="105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050" dirty="0"/>
              <a:t>在此基础上，又发展出“多细菌平衡失调理论”，该理论认为</a:t>
            </a:r>
            <a:r>
              <a:rPr lang="zh-CN" altLang="en-US" sz="1050" dirty="0">
                <a:latin typeface="+mj-ea"/>
              </a:rPr>
              <a:t>牙周炎是由微生物紊乱引起，而不是某些特定细菌。</a:t>
            </a:r>
            <a:endParaRPr lang="en-US" altLang="zh-CN" sz="1050" dirty="0">
              <a:latin typeface="+mj-ea"/>
            </a:endParaRPr>
          </a:p>
          <a:p>
            <a:pPr marL="171450" marR="0" lvl="0" indent="-1714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altLang="en-US" sz="1050" i="0" kern="1200" dirty="0">
                <a:solidFill>
                  <a:schemeClr val="tx1"/>
                </a:solidFill>
                <a:latin typeface="Arial" panose="020B0604020202020204" pitchFamily="34" charset="0"/>
                <a:ea typeface="+mn-ea"/>
                <a:cs typeface="Arial" panose="020B0604020202020204" pitchFamily="34" charset="0"/>
              </a:rPr>
              <a:t>C</a:t>
            </a:r>
            <a:r>
              <a:rPr lang="en-US" altLang="zh-CN" sz="1050" i="0" kern="1200" dirty="0">
                <a:solidFill>
                  <a:schemeClr val="tx1"/>
                </a:solidFill>
                <a:latin typeface="Arial" panose="020B0604020202020204" pitchFamily="34" charset="0"/>
                <a:ea typeface="+mn-ea"/>
                <a:cs typeface="Arial" panose="020B0604020202020204" pitchFamily="34" charset="0"/>
              </a:rPr>
              <a:t>urtis &amp; </a:t>
            </a:r>
            <a:r>
              <a:rPr lang="en-US" altLang="en-US" sz="1050" i="0" kern="1200" dirty="0">
                <a:solidFill>
                  <a:schemeClr val="tx1"/>
                </a:solidFill>
                <a:latin typeface="Arial" panose="020B0604020202020204" pitchFamily="34" charset="0"/>
                <a:ea typeface="+mn-ea"/>
                <a:cs typeface="Arial" panose="020B0604020202020204" pitchFamily="34" charset="0"/>
              </a:rPr>
              <a:t> Van Dyke </a:t>
            </a:r>
            <a:r>
              <a:rPr lang="zh-CN" altLang="en-US" sz="1050" i="0" kern="1200" dirty="0">
                <a:solidFill>
                  <a:schemeClr val="tx1"/>
                </a:solidFill>
                <a:latin typeface="Arial" panose="020B0604020202020204" pitchFamily="34" charset="0"/>
                <a:ea typeface="+mn-ea"/>
                <a:cs typeface="Arial" panose="020B0604020202020204" pitchFamily="34" charset="0"/>
              </a:rPr>
              <a:t>综合以往研究提出</a:t>
            </a:r>
            <a:r>
              <a:rPr lang="zh-CN" altLang="en-US" sz="1050" i="1" kern="1200" dirty="0">
                <a:solidFill>
                  <a:schemeClr val="tx1"/>
                </a:solidFill>
                <a:latin typeface="Arial" panose="020B0604020202020204" pitchFamily="34" charset="0"/>
                <a:ea typeface="+mn-ea"/>
                <a:cs typeface="Arial" panose="020B0604020202020204" pitchFamily="34" charset="0"/>
              </a:rPr>
              <a:t>“</a:t>
            </a:r>
            <a:r>
              <a:rPr lang="zh-CN" altLang="en-US" sz="1050" dirty="0"/>
              <a:t>菌群与宿主免疫炎症反应双向作用学说”。</a:t>
            </a:r>
          </a:p>
          <a:p>
            <a:pPr marL="171450" lvl="0" indent="-171450" defTabSz="889000">
              <a:lnSpc>
                <a:spcPct val="90000"/>
              </a:lnSpc>
              <a:spcBef>
                <a:spcPct val="0"/>
              </a:spcBef>
              <a:spcAft>
                <a:spcPct val="35000"/>
              </a:spcAft>
              <a:buFont typeface="Arial" panose="020B0604020202020204" pitchFamily="34" charset="0"/>
              <a:buChar char="•"/>
            </a:pPr>
            <a:endParaRPr lang="en-US" altLang="zh-CN" sz="1050" dirty="0">
              <a:latin typeface="+mj-ea"/>
            </a:endParaRPr>
          </a:p>
          <a:p>
            <a:pPr marL="171450" marR="0" lvl="0" indent="-1714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zh-CN" altLang="en-US" sz="1050" dirty="0"/>
              <a:t>由此可以看出，随着检测手段的发展，我们对于牙周病致病机制的认识不断更新迭代。</a:t>
            </a:r>
            <a:r>
              <a:rPr lang="zh-CN" altLang="en-US" sz="1050" b="1" dirty="0">
                <a:solidFill>
                  <a:schemeClr val="tx1"/>
                </a:solidFill>
              </a:rPr>
              <a:t>那么，菌群和牙周或植体状况的关系到底是怎样的呢？</a:t>
            </a:r>
            <a:endParaRPr lang="en-US" altLang="zh-CN" sz="900" b="1" dirty="0">
              <a:solidFill>
                <a:schemeClr val="tx1"/>
              </a:solidFill>
            </a:endParaRPr>
          </a:p>
        </p:txBody>
      </p:sp>
      <p:sp>
        <p:nvSpPr>
          <p:cNvPr id="4" name="灯片编号占位符 3"/>
          <p:cNvSpPr>
            <a:spLocks noGrp="1"/>
          </p:cNvSpPr>
          <p:nvPr>
            <p:ph type="sldNum" sz="quarter" idx="5"/>
          </p:nvPr>
        </p:nvSpPr>
        <p:spPr/>
        <p:txBody>
          <a:bodyPr/>
          <a:lstStyle/>
          <a:p>
            <a:fld id="{1A335697-AC63-4451-9A42-EECFC342CA8B}" type="slidenum">
              <a:rPr lang="zh-CN" altLang="en-US" smtClean="0"/>
              <a:t>4</a:t>
            </a:fld>
            <a:endParaRPr lang="zh-CN" altLang="en-US"/>
          </a:p>
        </p:txBody>
      </p:sp>
    </p:spTree>
    <p:extLst>
      <p:ext uri="{BB962C8B-B14F-4D97-AF65-F5344CB8AC3E}">
        <p14:creationId xmlns:p14="http://schemas.microsoft.com/office/powerpoint/2010/main" val="331955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dirty="0"/>
              <a:t>虽然致病机制相似，但是植体周和牙周 微环境有所不同。</a:t>
            </a:r>
            <a:endParaRPr lang="en-US" altLang="zh-CN" sz="12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dirty="0"/>
              <a:t>两者在解剖结构、宿主免疫炎症反应、和临床表现等方面都存在明显的差异。</a:t>
            </a:r>
            <a:endParaRPr lang="en-US" altLang="zh-CN" sz="12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kern="1200" dirty="0">
                <a:solidFill>
                  <a:schemeClr val="bg2"/>
                </a:solidFill>
                <a:latin typeface="+mj-ea"/>
                <a:ea typeface="+mn-ea"/>
                <a:cs typeface="+mn-cs"/>
              </a:rPr>
              <a:t>种植体和天然牙在形态、材料、表面粗糙度和表面能等方面存在差异，这些是影响生物膜组成的重要决定因素。</a:t>
            </a:r>
            <a:endParaRPr lang="en-US" altLang="zh-CN" sz="1200" kern="1200" dirty="0">
              <a:solidFill>
                <a:schemeClr val="bg2"/>
              </a:solidFill>
              <a:latin typeface="+mj-e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kern="1200" dirty="0">
                <a:solidFill>
                  <a:schemeClr val="bg2"/>
                </a:solidFill>
                <a:latin typeface="+mj-ea"/>
                <a:ea typeface="+mn-ea"/>
                <a:cs typeface="+mn-cs"/>
              </a:rPr>
              <a:t>在组织免疫炎症方面，植体周组织相较牙周 表现出更重的炎症状态</a:t>
            </a:r>
            <a:r>
              <a:rPr lang="en-US" altLang="zh-CN" sz="1200" kern="1200" dirty="0">
                <a:solidFill>
                  <a:schemeClr val="bg2"/>
                </a:solidFill>
                <a:latin typeface="+mj-ea"/>
                <a:ea typeface="+mn-ea"/>
                <a:cs typeface="+mn-cs"/>
              </a:rPr>
              <a:t>、</a:t>
            </a:r>
            <a:r>
              <a:rPr lang="zh-CN" altLang="en-US" sz="1200" kern="1200" dirty="0">
                <a:solidFill>
                  <a:schemeClr val="bg2"/>
                </a:solidFill>
                <a:latin typeface="+mj-ea"/>
                <a:ea typeface="+mn-ea"/>
                <a:cs typeface="+mn-cs"/>
              </a:rPr>
              <a:t>更大的病变范围、更多的炎症细胞和炎症因子</a:t>
            </a:r>
            <a:endParaRPr lang="en-US" altLang="zh-CN" sz="1200" kern="1200" dirty="0">
              <a:solidFill>
                <a:schemeClr val="bg2"/>
              </a:solidFill>
              <a:latin typeface="+mj-ea"/>
              <a:ea typeface="+mn-ea"/>
              <a:cs typeface="+mn-cs"/>
            </a:endParaRPr>
          </a:p>
          <a:p>
            <a:pPr marL="171450" indent="-171450" algn="just">
              <a:buFont typeface="Arial" panose="020B0604020202020204" pitchFamily="34" charset="0"/>
              <a:buChar char="•"/>
            </a:pPr>
            <a:r>
              <a:rPr lang="zh-CN" altLang="en-US" sz="1200" kern="1200" dirty="0">
                <a:solidFill>
                  <a:schemeClr val="bg2"/>
                </a:solidFill>
                <a:latin typeface="+mj-ea"/>
                <a:ea typeface="+mn-ea"/>
                <a:cs typeface="+mn-cs"/>
              </a:rPr>
              <a:t>另外，在临床表现方面也具有炎症进展较快、破坏较重、更容易溢脓、以及治疗效果较差等特征。</a:t>
            </a:r>
            <a:endParaRPr lang="en-US" altLang="zh-CN" sz="1200" kern="1200" dirty="0">
              <a:solidFill>
                <a:schemeClr val="bg2"/>
              </a:solidFill>
              <a:latin typeface="+mj-ea"/>
              <a:ea typeface="+mn-ea"/>
              <a:cs typeface="+mn-cs"/>
            </a:endParaRPr>
          </a:p>
          <a:p>
            <a:pPr marL="171450" indent="-171450" algn="just">
              <a:buFont typeface="Arial" panose="020B0604020202020204" pitchFamily="34" charset="0"/>
              <a:buChar char="•"/>
            </a:pPr>
            <a:endParaRPr lang="en-US" altLang="zh-CN" sz="1200" kern="1200" dirty="0">
              <a:solidFill>
                <a:schemeClr val="bg2"/>
              </a:solidFill>
              <a:latin typeface="+mj-ea"/>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kern="1200" dirty="0">
                <a:solidFill>
                  <a:schemeClr val="bg2"/>
                </a:solidFill>
                <a:latin typeface="+mj-ea"/>
                <a:ea typeface="+mn-ea"/>
                <a:cs typeface="+mn-cs"/>
              </a:rPr>
              <a:t>那么，</a:t>
            </a:r>
            <a:r>
              <a:rPr lang="zh-CN" altLang="en-US" sz="1200" b="1" dirty="0">
                <a:solidFill>
                  <a:schemeClr val="tx1"/>
                </a:solidFill>
              </a:rPr>
              <a:t>牙周菌群和植体周菌群有没有差异呢？</a:t>
            </a:r>
            <a:endParaRPr lang="en-US" altLang="zh-CN" sz="1050" b="1" dirty="0">
              <a:solidFill>
                <a:schemeClr val="tx1"/>
              </a:solidFill>
            </a:endParaRPr>
          </a:p>
        </p:txBody>
      </p:sp>
      <p:sp>
        <p:nvSpPr>
          <p:cNvPr id="4" name="灯片编号占位符 3"/>
          <p:cNvSpPr>
            <a:spLocks noGrp="1"/>
          </p:cNvSpPr>
          <p:nvPr>
            <p:ph type="sldNum" sz="quarter" idx="5"/>
          </p:nvPr>
        </p:nvSpPr>
        <p:spPr/>
        <p:txBody>
          <a:bodyPr/>
          <a:lstStyle/>
          <a:p>
            <a:fld id="{1A335697-AC63-4451-9A42-EECFC342CA8B}" type="slidenum">
              <a:rPr lang="zh-CN" altLang="en-US" smtClean="0"/>
              <a:t>5</a:t>
            </a:fld>
            <a:endParaRPr lang="zh-CN" altLang="en-US"/>
          </a:p>
        </p:txBody>
      </p:sp>
    </p:spTree>
    <p:extLst>
      <p:ext uri="{BB962C8B-B14F-4D97-AF65-F5344CB8AC3E}">
        <p14:creationId xmlns:p14="http://schemas.microsoft.com/office/powerpoint/2010/main" val="2134427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研究方法的发展，</a:t>
            </a:r>
            <a:r>
              <a:rPr lang="zh-CN" altLang="en-US" sz="1200" b="1" dirty="0"/>
              <a:t>增加了人们对菌群的认识</a:t>
            </a:r>
            <a:endParaRPr lang="en-US" altLang="zh-CN" sz="1200" b="1" dirty="0"/>
          </a:p>
          <a:p>
            <a:pPr marL="171450" indent="-171450">
              <a:buFont typeface="Arial" panose="020B0604020202020204" pitchFamily="34" charset="0"/>
              <a:buChar char="•"/>
            </a:pPr>
            <a:r>
              <a:rPr lang="zh-CN" altLang="en-US" dirty="0"/>
              <a:t>传统的检测方法，如</a:t>
            </a:r>
            <a:r>
              <a:rPr lang="en-US" altLang="zh-CN" dirty="0"/>
              <a:t>PCR</a:t>
            </a:r>
            <a:r>
              <a:rPr lang="zh-CN" altLang="en-US" dirty="0"/>
              <a:t>、培养、芯片、杂交。</a:t>
            </a:r>
            <a:endParaRPr lang="en-US" altLang="zh-CN" dirty="0"/>
          </a:p>
          <a:p>
            <a:pPr marL="171450" indent="-171450">
              <a:buFont typeface="Arial" panose="020B0604020202020204" pitchFamily="34" charset="0"/>
              <a:buChar char="•"/>
            </a:pPr>
            <a:r>
              <a:rPr lang="zh-CN" altLang="en-US" dirty="0"/>
              <a:t>具有耗时、准确性差等缺点，而且只能检测有限已知细菌</a:t>
            </a:r>
            <a:endParaRPr lang="en-US" altLang="zh-CN" dirty="0"/>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而高通量测序可以同时检测多个样本、全面分析菌群构成</a:t>
            </a:r>
            <a:endParaRPr lang="en-US" altLang="zh-CN" dirty="0"/>
          </a:p>
          <a:p>
            <a:pPr marL="171450" indent="-171450">
              <a:buFont typeface="Arial" panose="020B0604020202020204" pitchFamily="34" charset="0"/>
              <a:buChar char="•"/>
            </a:pPr>
            <a:r>
              <a:rPr lang="zh-CN" altLang="en-US" dirty="0"/>
              <a:t>而且能够预测微生物功能代谢变化</a:t>
            </a:r>
          </a:p>
        </p:txBody>
      </p:sp>
      <p:sp>
        <p:nvSpPr>
          <p:cNvPr id="4" name="灯片编号占位符 3"/>
          <p:cNvSpPr>
            <a:spLocks noGrp="1"/>
          </p:cNvSpPr>
          <p:nvPr>
            <p:ph type="sldNum" sz="quarter" idx="5"/>
          </p:nvPr>
        </p:nvSpPr>
        <p:spPr/>
        <p:txBody>
          <a:bodyPr/>
          <a:lstStyle/>
          <a:p>
            <a:fld id="{1A335697-AC63-4451-9A42-EECFC342CA8B}" type="slidenum">
              <a:rPr lang="zh-CN" altLang="en-US" smtClean="0"/>
              <a:t>6</a:t>
            </a:fld>
            <a:endParaRPr lang="zh-CN" altLang="en-US"/>
          </a:p>
        </p:txBody>
      </p:sp>
    </p:spTree>
    <p:extLst>
      <p:ext uri="{BB962C8B-B14F-4D97-AF65-F5344CB8AC3E}">
        <p14:creationId xmlns:p14="http://schemas.microsoft.com/office/powerpoint/2010/main" val="2467867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b="0" dirty="0">
                <a:solidFill>
                  <a:srgbClr val="4E5FD1"/>
                </a:solidFill>
                <a:latin typeface="Segoe UI" panose="020B0502040204020203" pitchFamily="34" charset="0"/>
              </a:rPr>
              <a:t>检测技术的发展使我们的认识从菌斑到细菌，再到微生物组</a:t>
            </a:r>
            <a:endParaRPr lang="en-US" altLang="zh-CN" b="0" dirty="0">
              <a:solidFill>
                <a:srgbClr val="4E5FD1"/>
              </a:solidFill>
              <a:latin typeface="Segoe UI" panose="020B0502040204020203" pitchFamily="34" charset="0"/>
            </a:endParaRPr>
          </a:p>
          <a:p>
            <a:pPr marL="171450" indent="-171450">
              <a:buFont typeface="Arial" panose="020B0604020202020204" pitchFamily="34" charset="0"/>
              <a:buChar char="•"/>
            </a:pPr>
            <a:r>
              <a:rPr lang="zh-CN" altLang="en-US" b="0" dirty="0">
                <a:solidFill>
                  <a:srgbClr val="4E5FD1"/>
                </a:solidFill>
                <a:latin typeface="Segoe UI" panose="020B0502040204020203" pitchFamily="34" charset="0"/>
              </a:rPr>
              <a:t>人们逐渐认识到：</a:t>
            </a:r>
            <a:r>
              <a:rPr lang="zh-CN" altLang="en-US" sz="1200" b="1" kern="1200" dirty="0">
                <a:solidFill>
                  <a:schemeClr val="tx1"/>
                </a:solidFill>
                <a:latin typeface="+mj-ea"/>
                <a:ea typeface="+mn-ea"/>
                <a:cs typeface="+mn-cs"/>
              </a:rPr>
              <a:t>牙周病</a:t>
            </a:r>
            <a:r>
              <a:rPr lang="en-US" altLang="zh-CN" sz="1200" b="1" kern="1200" dirty="0">
                <a:solidFill>
                  <a:schemeClr val="tx1"/>
                </a:solidFill>
                <a:latin typeface="+mj-ea"/>
                <a:ea typeface="+mn-ea"/>
                <a:cs typeface="+mn-cs"/>
              </a:rPr>
              <a:t>/</a:t>
            </a:r>
            <a:r>
              <a:rPr lang="zh-CN" altLang="en-US" sz="1200" b="1" kern="1200" dirty="0">
                <a:solidFill>
                  <a:schemeClr val="tx1"/>
                </a:solidFill>
                <a:latin typeface="+mj-ea"/>
                <a:ea typeface="+mn-ea"/>
                <a:cs typeface="+mn-cs"/>
              </a:rPr>
              <a:t>植体周病是由 健康的龈下生物膜内 某些常驻细菌的 丰度改变引起的；</a:t>
            </a:r>
            <a:endParaRPr lang="en-US" altLang="zh-CN" sz="1200" b="1" kern="1200" dirty="0">
              <a:solidFill>
                <a:schemeClr val="tx1"/>
              </a:solidFill>
              <a:latin typeface="+mj-ea"/>
              <a:ea typeface="+mn-ea"/>
              <a:cs typeface="+mn-cs"/>
            </a:endParaRPr>
          </a:p>
          <a:p>
            <a:pPr marL="171450" indent="-171450">
              <a:buFont typeface="Arial" panose="020B0604020202020204" pitchFamily="34" charset="0"/>
              <a:buChar char="•"/>
            </a:pPr>
            <a:r>
              <a:rPr lang="zh-CN" altLang="en-US" sz="1200" b="1" kern="1200" dirty="0">
                <a:solidFill>
                  <a:schemeClr val="tx1"/>
                </a:solidFill>
                <a:latin typeface="+mj-ea"/>
                <a:ea typeface="+mn-ea"/>
                <a:cs typeface="+mn-cs"/>
              </a:rPr>
              <a:t>而与新微生物的感染无关。</a:t>
            </a:r>
            <a:endParaRPr lang="en-US" altLang="zh-CN" sz="1200" b="1" kern="1200" dirty="0">
              <a:solidFill>
                <a:schemeClr val="tx1"/>
              </a:solidFill>
              <a:latin typeface="+mj-ea"/>
              <a:ea typeface="+mn-ea"/>
              <a:cs typeface="+mn-cs"/>
            </a:endParaRPr>
          </a:p>
        </p:txBody>
      </p:sp>
      <p:sp>
        <p:nvSpPr>
          <p:cNvPr id="4" name="灯片编号占位符 3"/>
          <p:cNvSpPr>
            <a:spLocks noGrp="1"/>
          </p:cNvSpPr>
          <p:nvPr>
            <p:ph type="sldNum" sz="quarter" idx="5"/>
          </p:nvPr>
        </p:nvSpPr>
        <p:spPr/>
        <p:txBody>
          <a:bodyPr/>
          <a:lstStyle/>
          <a:p>
            <a:fld id="{1A335697-AC63-4451-9A42-EECFC342CA8B}" type="slidenum">
              <a:rPr lang="zh-CN" altLang="en-US" smtClean="0"/>
              <a:t>7</a:t>
            </a:fld>
            <a:endParaRPr lang="zh-CN" altLang="en-US"/>
          </a:p>
        </p:txBody>
      </p:sp>
    </p:spTree>
    <p:extLst>
      <p:ext uri="{BB962C8B-B14F-4D97-AF65-F5344CB8AC3E}">
        <p14:creationId xmlns:p14="http://schemas.microsoft.com/office/powerpoint/2010/main" val="1771450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4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1"/>
            <a:ext cx="12192000" cy="6858001"/>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244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a:spLocks/>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2"/>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3"/>
            <p:cNvSpPr>
              <a:spLocks/>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5"/>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76"/>
            <p:cNvSpPr>
              <a:spLocks/>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77"/>
            <p:cNvSpPr>
              <a:spLocks/>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8"/>
            <p:cNvSpPr>
              <a:spLocks/>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79"/>
            <p:cNvSpPr>
              <a:spLocks/>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0"/>
            <p:cNvSpPr>
              <a:spLocks/>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1"/>
            <p:cNvSpPr>
              <a:spLocks/>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82"/>
            <p:cNvSpPr>
              <a:spLocks/>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3"/>
            <p:cNvSpPr>
              <a:spLocks/>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84"/>
            <p:cNvSpPr>
              <a:spLocks/>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85"/>
            <p:cNvSpPr>
              <a:spLocks/>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86"/>
            <p:cNvSpPr>
              <a:spLocks/>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7"/>
            <p:cNvSpPr>
              <a:spLocks/>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8"/>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9"/>
            <p:cNvSpPr>
              <a:spLocks/>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90"/>
            <p:cNvSpPr>
              <a:spLocks/>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1"/>
            <p:cNvSpPr>
              <a:spLocks/>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2"/>
            <p:cNvSpPr>
              <a:spLocks/>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93"/>
            <p:cNvSpPr>
              <a:spLocks/>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94"/>
            <p:cNvSpPr>
              <a:spLocks/>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95"/>
            <p:cNvSpPr>
              <a:spLocks/>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96"/>
            <p:cNvSpPr>
              <a:spLocks/>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97"/>
            <p:cNvSpPr>
              <a:spLocks/>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98"/>
            <p:cNvSpPr>
              <a:spLocks/>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99"/>
            <p:cNvSpPr>
              <a:spLocks/>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00"/>
            <p:cNvSpPr>
              <a:spLocks/>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01"/>
            <p:cNvSpPr>
              <a:spLocks/>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02"/>
            <p:cNvSpPr>
              <a:spLocks/>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03"/>
            <p:cNvSpPr>
              <a:spLocks/>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4"/>
            <p:cNvSpPr>
              <a:spLocks/>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05"/>
            <p:cNvSpPr>
              <a:spLocks/>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06"/>
            <p:cNvSpPr>
              <a:spLocks/>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07"/>
            <p:cNvSpPr>
              <a:spLocks/>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08"/>
            <p:cNvSpPr>
              <a:spLocks/>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09"/>
            <p:cNvSpPr>
              <a:spLocks/>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0"/>
            <p:cNvSpPr>
              <a:spLocks/>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11"/>
            <p:cNvSpPr>
              <a:spLocks/>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2"/>
            <p:cNvSpPr>
              <a:spLocks/>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13"/>
            <p:cNvSpPr>
              <a:spLocks/>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4"/>
            <p:cNvSpPr>
              <a:spLocks/>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5"/>
            <p:cNvSpPr>
              <a:spLocks/>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16"/>
            <p:cNvSpPr>
              <a:spLocks/>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17"/>
            <p:cNvSpPr>
              <a:spLocks/>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18"/>
            <p:cNvSpPr>
              <a:spLocks/>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19"/>
            <p:cNvSpPr>
              <a:spLocks/>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20"/>
            <p:cNvSpPr>
              <a:spLocks/>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1"/>
            <p:cNvSpPr>
              <a:spLocks/>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2"/>
            <p:cNvSpPr>
              <a:spLocks/>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23"/>
            <p:cNvSpPr>
              <a:spLocks/>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24"/>
            <p:cNvSpPr>
              <a:spLocks/>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25"/>
            <p:cNvSpPr>
              <a:spLocks/>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26"/>
            <p:cNvSpPr>
              <a:spLocks/>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27"/>
            <p:cNvSpPr>
              <a:spLocks/>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28"/>
            <p:cNvSpPr>
              <a:spLocks/>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29"/>
            <p:cNvSpPr>
              <a:spLocks/>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30"/>
            <p:cNvSpPr>
              <a:spLocks/>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31"/>
            <p:cNvSpPr>
              <a:spLocks/>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32"/>
            <p:cNvSpPr>
              <a:spLocks/>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33"/>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134"/>
            <p:cNvSpPr>
              <a:spLocks/>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35"/>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36"/>
            <p:cNvSpPr>
              <a:spLocks/>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37"/>
            <p:cNvSpPr>
              <a:spLocks/>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38"/>
            <p:cNvSpPr>
              <a:spLocks/>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39"/>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40"/>
            <p:cNvSpPr>
              <a:spLocks/>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41"/>
            <p:cNvSpPr>
              <a:spLocks/>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42"/>
            <p:cNvSpPr>
              <a:spLocks/>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43"/>
            <p:cNvSpPr>
              <a:spLocks/>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44"/>
            <p:cNvSpPr>
              <a:spLocks/>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45"/>
            <p:cNvSpPr>
              <a:spLocks/>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46"/>
            <p:cNvSpPr>
              <a:spLocks/>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47"/>
            <p:cNvSpPr>
              <a:spLocks/>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48"/>
            <p:cNvSpPr>
              <a:spLocks/>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49"/>
            <p:cNvSpPr>
              <a:spLocks/>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50"/>
            <p:cNvSpPr>
              <a:spLocks/>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151"/>
            <p:cNvSpPr>
              <a:spLocks/>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52"/>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53"/>
            <p:cNvSpPr>
              <a:spLocks/>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54"/>
            <p:cNvSpPr>
              <a:spLocks/>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5"/>
            <p:cNvSpPr>
              <a:spLocks/>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56"/>
            <p:cNvSpPr>
              <a:spLocks/>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57"/>
            <p:cNvSpPr>
              <a:spLocks/>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58"/>
            <p:cNvSpPr>
              <a:spLocks/>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59"/>
            <p:cNvSpPr>
              <a:spLocks/>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60"/>
            <p:cNvSpPr>
              <a:spLocks/>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61"/>
            <p:cNvSpPr>
              <a:spLocks/>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62"/>
            <p:cNvSpPr>
              <a:spLocks/>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63"/>
            <p:cNvSpPr>
              <a:spLocks/>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64"/>
            <p:cNvSpPr>
              <a:spLocks/>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65"/>
            <p:cNvSpPr>
              <a:spLocks/>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66"/>
            <p:cNvSpPr>
              <a:spLocks/>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67"/>
            <p:cNvSpPr>
              <a:spLocks/>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68"/>
            <p:cNvSpPr>
              <a:spLocks/>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69"/>
            <p:cNvSpPr>
              <a:spLocks/>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70"/>
            <p:cNvSpPr>
              <a:spLocks/>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71"/>
            <p:cNvSpPr>
              <a:spLocks/>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72"/>
            <p:cNvSpPr>
              <a:spLocks/>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73"/>
            <p:cNvSpPr>
              <a:spLocks/>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74"/>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75"/>
            <p:cNvSpPr>
              <a:spLocks/>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76"/>
            <p:cNvSpPr>
              <a:spLocks/>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77"/>
            <p:cNvSpPr>
              <a:spLocks/>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78"/>
            <p:cNvSpPr>
              <a:spLocks/>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3"/>
                </a:solidFill>
                <a:latin typeface="Microsoft YaHei" charset="0"/>
                <a:ea typeface="Microsoft YaHei" charset="0"/>
                <a:cs typeface="Microsoft YaHei" charset="0"/>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3"/>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1765417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3"/>
                </a:solidFill>
                <a:latin typeface="Microsoft YaHei" charset="0"/>
                <a:ea typeface="Microsoft YaHei" charset="0"/>
                <a:cs typeface="Microsoft YaHei" charset="0"/>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3"/>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564325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1"/>
            <a:ext cx="12192000" cy="685800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04270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a:spLocks/>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2"/>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3"/>
            <p:cNvSpPr>
              <a:spLocks/>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5"/>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76"/>
            <p:cNvSpPr>
              <a:spLocks/>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77"/>
            <p:cNvSpPr>
              <a:spLocks/>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8"/>
            <p:cNvSpPr>
              <a:spLocks/>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79"/>
            <p:cNvSpPr>
              <a:spLocks/>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0"/>
            <p:cNvSpPr>
              <a:spLocks/>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1"/>
            <p:cNvSpPr>
              <a:spLocks/>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82"/>
            <p:cNvSpPr>
              <a:spLocks/>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3"/>
            <p:cNvSpPr>
              <a:spLocks/>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84"/>
            <p:cNvSpPr>
              <a:spLocks/>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85"/>
            <p:cNvSpPr>
              <a:spLocks/>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86"/>
            <p:cNvSpPr>
              <a:spLocks/>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7"/>
            <p:cNvSpPr>
              <a:spLocks/>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8"/>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9"/>
            <p:cNvSpPr>
              <a:spLocks/>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90"/>
            <p:cNvSpPr>
              <a:spLocks/>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1"/>
            <p:cNvSpPr>
              <a:spLocks/>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2"/>
            <p:cNvSpPr>
              <a:spLocks/>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93"/>
            <p:cNvSpPr>
              <a:spLocks/>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94"/>
            <p:cNvSpPr>
              <a:spLocks/>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95"/>
            <p:cNvSpPr>
              <a:spLocks/>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96"/>
            <p:cNvSpPr>
              <a:spLocks/>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97"/>
            <p:cNvSpPr>
              <a:spLocks/>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98"/>
            <p:cNvSpPr>
              <a:spLocks/>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99"/>
            <p:cNvSpPr>
              <a:spLocks/>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00"/>
            <p:cNvSpPr>
              <a:spLocks/>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01"/>
            <p:cNvSpPr>
              <a:spLocks/>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02"/>
            <p:cNvSpPr>
              <a:spLocks/>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03"/>
            <p:cNvSpPr>
              <a:spLocks/>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4"/>
            <p:cNvSpPr>
              <a:spLocks/>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05"/>
            <p:cNvSpPr>
              <a:spLocks/>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06"/>
            <p:cNvSpPr>
              <a:spLocks/>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07"/>
            <p:cNvSpPr>
              <a:spLocks/>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08"/>
            <p:cNvSpPr>
              <a:spLocks/>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09"/>
            <p:cNvSpPr>
              <a:spLocks/>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0"/>
            <p:cNvSpPr>
              <a:spLocks/>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11"/>
            <p:cNvSpPr>
              <a:spLocks/>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2"/>
            <p:cNvSpPr>
              <a:spLocks/>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13"/>
            <p:cNvSpPr>
              <a:spLocks/>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4"/>
            <p:cNvSpPr>
              <a:spLocks/>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5"/>
            <p:cNvSpPr>
              <a:spLocks/>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16"/>
            <p:cNvSpPr>
              <a:spLocks/>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17"/>
            <p:cNvSpPr>
              <a:spLocks/>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18"/>
            <p:cNvSpPr>
              <a:spLocks/>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19"/>
            <p:cNvSpPr>
              <a:spLocks/>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20"/>
            <p:cNvSpPr>
              <a:spLocks/>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1"/>
            <p:cNvSpPr>
              <a:spLocks/>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2"/>
            <p:cNvSpPr>
              <a:spLocks/>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23"/>
            <p:cNvSpPr>
              <a:spLocks/>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24"/>
            <p:cNvSpPr>
              <a:spLocks/>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25"/>
            <p:cNvSpPr>
              <a:spLocks/>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26"/>
            <p:cNvSpPr>
              <a:spLocks/>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27"/>
            <p:cNvSpPr>
              <a:spLocks/>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28"/>
            <p:cNvSpPr>
              <a:spLocks/>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29"/>
            <p:cNvSpPr>
              <a:spLocks/>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30"/>
            <p:cNvSpPr>
              <a:spLocks/>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31"/>
            <p:cNvSpPr>
              <a:spLocks/>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32"/>
            <p:cNvSpPr>
              <a:spLocks/>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33"/>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134"/>
            <p:cNvSpPr>
              <a:spLocks/>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35"/>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36"/>
            <p:cNvSpPr>
              <a:spLocks/>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37"/>
            <p:cNvSpPr>
              <a:spLocks/>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38"/>
            <p:cNvSpPr>
              <a:spLocks/>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39"/>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40"/>
            <p:cNvSpPr>
              <a:spLocks/>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41"/>
            <p:cNvSpPr>
              <a:spLocks/>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42"/>
            <p:cNvSpPr>
              <a:spLocks/>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43"/>
            <p:cNvSpPr>
              <a:spLocks/>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44"/>
            <p:cNvSpPr>
              <a:spLocks/>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45"/>
            <p:cNvSpPr>
              <a:spLocks/>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46"/>
            <p:cNvSpPr>
              <a:spLocks/>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47"/>
            <p:cNvSpPr>
              <a:spLocks/>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48"/>
            <p:cNvSpPr>
              <a:spLocks/>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49"/>
            <p:cNvSpPr>
              <a:spLocks/>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50"/>
            <p:cNvSpPr>
              <a:spLocks/>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151"/>
            <p:cNvSpPr>
              <a:spLocks/>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52"/>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53"/>
            <p:cNvSpPr>
              <a:spLocks/>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54"/>
            <p:cNvSpPr>
              <a:spLocks/>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5"/>
            <p:cNvSpPr>
              <a:spLocks/>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56"/>
            <p:cNvSpPr>
              <a:spLocks/>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57"/>
            <p:cNvSpPr>
              <a:spLocks/>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58"/>
            <p:cNvSpPr>
              <a:spLocks/>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59"/>
            <p:cNvSpPr>
              <a:spLocks/>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60"/>
            <p:cNvSpPr>
              <a:spLocks/>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61"/>
            <p:cNvSpPr>
              <a:spLocks/>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62"/>
            <p:cNvSpPr>
              <a:spLocks/>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63"/>
            <p:cNvSpPr>
              <a:spLocks/>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64"/>
            <p:cNvSpPr>
              <a:spLocks/>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65"/>
            <p:cNvSpPr>
              <a:spLocks/>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66"/>
            <p:cNvSpPr>
              <a:spLocks/>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67"/>
            <p:cNvSpPr>
              <a:spLocks/>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68"/>
            <p:cNvSpPr>
              <a:spLocks/>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69"/>
            <p:cNvSpPr>
              <a:spLocks/>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70"/>
            <p:cNvSpPr>
              <a:spLocks/>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71"/>
            <p:cNvSpPr>
              <a:spLocks/>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72"/>
            <p:cNvSpPr>
              <a:spLocks/>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73"/>
            <p:cNvSpPr>
              <a:spLocks/>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74"/>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75"/>
            <p:cNvSpPr>
              <a:spLocks/>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76"/>
            <p:cNvSpPr>
              <a:spLocks/>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77"/>
            <p:cNvSpPr>
              <a:spLocks/>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78"/>
            <p:cNvSpPr>
              <a:spLocks/>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4"/>
                </a:solidFill>
                <a:latin typeface="Microsoft YaHei" charset="0"/>
                <a:ea typeface="Microsoft YaHei" charset="0"/>
                <a:cs typeface="Microsoft YaHei" charset="0"/>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4"/>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951186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4"/>
                </a:solidFill>
                <a:latin typeface="Microsoft YaHei" charset="0"/>
                <a:ea typeface="Microsoft YaHei" charset="0"/>
                <a:cs typeface="Microsoft YaHei" charset="0"/>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4"/>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1874799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1"/>
            <a:ext cx="12192000" cy="6858001"/>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2719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a:spLocks/>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2"/>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3"/>
            <p:cNvSpPr>
              <a:spLocks/>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5"/>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76"/>
            <p:cNvSpPr>
              <a:spLocks/>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77"/>
            <p:cNvSpPr>
              <a:spLocks/>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8"/>
            <p:cNvSpPr>
              <a:spLocks/>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79"/>
            <p:cNvSpPr>
              <a:spLocks/>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0"/>
            <p:cNvSpPr>
              <a:spLocks/>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1"/>
            <p:cNvSpPr>
              <a:spLocks/>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82"/>
            <p:cNvSpPr>
              <a:spLocks/>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3"/>
            <p:cNvSpPr>
              <a:spLocks/>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84"/>
            <p:cNvSpPr>
              <a:spLocks/>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85"/>
            <p:cNvSpPr>
              <a:spLocks/>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86"/>
            <p:cNvSpPr>
              <a:spLocks/>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7"/>
            <p:cNvSpPr>
              <a:spLocks/>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8"/>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9"/>
            <p:cNvSpPr>
              <a:spLocks/>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90"/>
            <p:cNvSpPr>
              <a:spLocks/>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1"/>
            <p:cNvSpPr>
              <a:spLocks/>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2"/>
            <p:cNvSpPr>
              <a:spLocks/>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93"/>
            <p:cNvSpPr>
              <a:spLocks/>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94"/>
            <p:cNvSpPr>
              <a:spLocks/>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95"/>
            <p:cNvSpPr>
              <a:spLocks/>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96"/>
            <p:cNvSpPr>
              <a:spLocks/>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97"/>
            <p:cNvSpPr>
              <a:spLocks/>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98"/>
            <p:cNvSpPr>
              <a:spLocks/>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99"/>
            <p:cNvSpPr>
              <a:spLocks/>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00"/>
            <p:cNvSpPr>
              <a:spLocks/>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01"/>
            <p:cNvSpPr>
              <a:spLocks/>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02"/>
            <p:cNvSpPr>
              <a:spLocks/>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03"/>
            <p:cNvSpPr>
              <a:spLocks/>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4"/>
            <p:cNvSpPr>
              <a:spLocks/>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05"/>
            <p:cNvSpPr>
              <a:spLocks/>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06"/>
            <p:cNvSpPr>
              <a:spLocks/>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07"/>
            <p:cNvSpPr>
              <a:spLocks/>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08"/>
            <p:cNvSpPr>
              <a:spLocks/>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09"/>
            <p:cNvSpPr>
              <a:spLocks/>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0"/>
            <p:cNvSpPr>
              <a:spLocks/>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11"/>
            <p:cNvSpPr>
              <a:spLocks/>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2"/>
            <p:cNvSpPr>
              <a:spLocks/>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13"/>
            <p:cNvSpPr>
              <a:spLocks/>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4"/>
            <p:cNvSpPr>
              <a:spLocks/>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5"/>
            <p:cNvSpPr>
              <a:spLocks/>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16"/>
            <p:cNvSpPr>
              <a:spLocks/>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17"/>
            <p:cNvSpPr>
              <a:spLocks/>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18"/>
            <p:cNvSpPr>
              <a:spLocks/>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19"/>
            <p:cNvSpPr>
              <a:spLocks/>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20"/>
            <p:cNvSpPr>
              <a:spLocks/>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1"/>
            <p:cNvSpPr>
              <a:spLocks/>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2"/>
            <p:cNvSpPr>
              <a:spLocks/>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23"/>
            <p:cNvSpPr>
              <a:spLocks/>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24"/>
            <p:cNvSpPr>
              <a:spLocks/>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25"/>
            <p:cNvSpPr>
              <a:spLocks/>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26"/>
            <p:cNvSpPr>
              <a:spLocks/>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27"/>
            <p:cNvSpPr>
              <a:spLocks/>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28"/>
            <p:cNvSpPr>
              <a:spLocks/>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29"/>
            <p:cNvSpPr>
              <a:spLocks/>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30"/>
            <p:cNvSpPr>
              <a:spLocks/>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31"/>
            <p:cNvSpPr>
              <a:spLocks/>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32"/>
            <p:cNvSpPr>
              <a:spLocks/>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33"/>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134"/>
            <p:cNvSpPr>
              <a:spLocks/>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35"/>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36"/>
            <p:cNvSpPr>
              <a:spLocks/>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37"/>
            <p:cNvSpPr>
              <a:spLocks/>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38"/>
            <p:cNvSpPr>
              <a:spLocks/>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39"/>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40"/>
            <p:cNvSpPr>
              <a:spLocks/>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41"/>
            <p:cNvSpPr>
              <a:spLocks/>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42"/>
            <p:cNvSpPr>
              <a:spLocks/>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43"/>
            <p:cNvSpPr>
              <a:spLocks/>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44"/>
            <p:cNvSpPr>
              <a:spLocks/>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45"/>
            <p:cNvSpPr>
              <a:spLocks/>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46"/>
            <p:cNvSpPr>
              <a:spLocks/>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47"/>
            <p:cNvSpPr>
              <a:spLocks/>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48"/>
            <p:cNvSpPr>
              <a:spLocks/>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49"/>
            <p:cNvSpPr>
              <a:spLocks/>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50"/>
            <p:cNvSpPr>
              <a:spLocks/>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151"/>
            <p:cNvSpPr>
              <a:spLocks/>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52"/>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53"/>
            <p:cNvSpPr>
              <a:spLocks/>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54"/>
            <p:cNvSpPr>
              <a:spLocks/>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5"/>
            <p:cNvSpPr>
              <a:spLocks/>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56"/>
            <p:cNvSpPr>
              <a:spLocks/>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57"/>
            <p:cNvSpPr>
              <a:spLocks/>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58"/>
            <p:cNvSpPr>
              <a:spLocks/>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59"/>
            <p:cNvSpPr>
              <a:spLocks/>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60"/>
            <p:cNvSpPr>
              <a:spLocks/>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61"/>
            <p:cNvSpPr>
              <a:spLocks/>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62"/>
            <p:cNvSpPr>
              <a:spLocks/>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63"/>
            <p:cNvSpPr>
              <a:spLocks/>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64"/>
            <p:cNvSpPr>
              <a:spLocks/>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65"/>
            <p:cNvSpPr>
              <a:spLocks/>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66"/>
            <p:cNvSpPr>
              <a:spLocks/>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67"/>
            <p:cNvSpPr>
              <a:spLocks/>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68"/>
            <p:cNvSpPr>
              <a:spLocks/>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69"/>
            <p:cNvSpPr>
              <a:spLocks/>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70"/>
            <p:cNvSpPr>
              <a:spLocks/>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71"/>
            <p:cNvSpPr>
              <a:spLocks/>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72"/>
            <p:cNvSpPr>
              <a:spLocks/>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73"/>
            <p:cNvSpPr>
              <a:spLocks/>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74"/>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75"/>
            <p:cNvSpPr>
              <a:spLocks/>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76"/>
            <p:cNvSpPr>
              <a:spLocks/>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77"/>
            <p:cNvSpPr>
              <a:spLocks/>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78"/>
            <p:cNvSpPr>
              <a:spLocks/>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5"/>
                </a:solidFill>
                <a:latin typeface="Microsoft YaHei" charset="0"/>
                <a:ea typeface="Microsoft YaHei" charset="0"/>
                <a:cs typeface="Microsoft YaHei" charset="0"/>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5"/>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868272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标题幻灯片">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5"/>
                </a:solidFill>
                <a:latin typeface="Microsoft YaHei" charset="0"/>
                <a:ea typeface="Microsoft YaHei" charset="0"/>
                <a:cs typeface="Microsoft YaHei" charset="0"/>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5"/>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1156541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手动输入 3"/>
          <p:cNvSpPr/>
          <p:nvPr userDrawn="1"/>
        </p:nvSpPr>
        <p:spPr>
          <a:xfrm>
            <a:off x="0" y="877078"/>
            <a:ext cx="12192000" cy="5977575"/>
          </a:xfrm>
          <a:prstGeom prst="flowChartManualInput">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6257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35001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465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5712000" y="0"/>
            <a:ext cx="6480000" cy="6854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H="1">
            <a:off x="5499100" y="0"/>
            <a:ext cx="212900" cy="68546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flipH="1">
            <a:off x="5286200" y="-3347"/>
            <a:ext cx="212900" cy="6854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flipH="1">
            <a:off x="5073300" y="0"/>
            <a:ext cx="212900" cy="68546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92665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grpSp>
        <p:nvGrpSpPr>
          <p:cNvPr id="6" name="组 5"/>
          <p:cNvGrpSpPr/>
          <p:nvPr userDrawn="1"/>
        </p:nvGrpSpPr>
        <p:grpSpPr>
          <a:xfrm>
            <a:off x="182123" y="523016"/>
            <a:ext cx="11827754" cy="6138886"/>
            <a:chOff x="4391025" y="180975"/>
            <a:chExt cx="4422775" cy="2295525"/>
          </a:xfrm>
          <a:solidFill>
            <a:schemeClr val="bg1">
              <a:lumMod val="95000"/>
            </a:schemeClr>
          </a:solidFill>
        </p:grpSpPr>
        <p:sp>
          <p:nvSpPr>
            <p:cNvPr id="7" name="Freeform 70"/>
            <p:cNvSpPr>
              <a:spLocks/>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2"/>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3"/>
            <p:cNvSpPr>
              <a:spLocks/>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5"/>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76"/>
            <p:cNvSpPr>
              <a:spLocks/>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77"/>
            <p:cNvSpPr>
              <a:spLocks/>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8"/>
            <p:cNvSpPr>
              <a:spLocks/>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79"/>
            <p:cNvSpPr>
              <a:spLocks/>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0"/>
            <p:cNvSpPr>
              <a:spLocks/>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1"/>
            <p:cNvSpPr>
              <a:spLocks/>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82"/>
            <p:cNvSpPr>
              <a:spLocks/>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3"/>
            <p:cNvSpPr>
              <a:spLocks/>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84"/>
            <p:cNvSpPr>
              <a:spLocks/>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85"/>
            <p:cNvSpPr>
              <a:spLocks/>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86"/>
            <p:cNvSpPr>
              <a:spLocks/>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7"/>
            <p:cNvSpPr>
              <a:spLocks/>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8"/>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9"/>
            <p:cNvSpPr>
              <a:spLocks/>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90"/>
            <p:cNvSpPr>
              <a:spLocks/>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1"/>
            <p:cNvSpPr>
              <a:spLocks/>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2"/>
            <p:cNvSpPr>
              <a:spLocks/>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93"/>
            <p:cNvSpPr>
              <a:spLocks/>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94"/>
            <p:cNvSpPr>
              <a:spLocks/>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95"/>
            <p:cNvSpPr>
              <a:spLocks/>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96"/>
            <p:cNvSpPr>
              <a:spLocks/>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97"/>
            <p:cNvSpPr>
              <a:spLocks/>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98"/>
            <p:cNvSpPr>
              <a:spLocks/>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99"/>
            <p:cNvSpPr>
              <a:spLocks/>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00"/>
            <p:cNvSpPr>
              <a:spLocks/>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01"/>
            <p:cNvSpPr>
              <a:spLocks/>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02"/>
            <p:cNvSpPr>
              <a:spLocks/>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03"/>
            <p:cNvSpPr>
              <a:spLocks/>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4"/>
            <p:cNvSpPr>
              <a:spLocks/>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05"/>
            <p:cNvSpPr>
              <a:spLocks/>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06"/>
            <p:cNvSpPr>
              <a:spLocks/>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07"/>
            <p:cNvSpPr>
              <a:spLocks/>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08"/>
            <p:cNvSpPr>
              <a:spLocks/>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09"/>
            <p:cNvSpPr>
              <a:spLocks/>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0"/>
            <p:cNvSpPr>
              <a:spLocks/>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11"/>
            <p:cNvSpPr>
              <a:spLocks/>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2"/>
            <p:cNvSpPr>
              <a:spLocks/>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13"/>
            <p:cNvSpPr>
              <a:spLocks/>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4"/>
            <p:cNvSpPr>
              <a:spLocks/>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5"/>
            <p:cNvSpPr>
              <a:spLocks/>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16"/>
            <p:cNvSpPr>
              <a:spLocks/>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17"/>
            <p:cNvSpPr>
              <a:spLocks/>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18"/>
            <p:cNvSpPr>
              <a:spLocks/>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19"/>
            <p:cNvSpPr>
              <a:spLocks/>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20"/>
            <p:cNvSpPr>
              <a:spLocks/>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1"/>
            <p:cNvSpPr>
              <a:spLocks/>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2"/>
            <p:cNvSpPr>
              <a:spLocks/>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23"/>
            <p:cNvSpPr>
              <a:spLocks/>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24"/>
            <p:cNvSpPr>
              <a:spLocks/>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25"/>
            <p:cNvSpPr>
              <a:spLocks/>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26"/>
            <p:cNvSpPr>
              <a:spLocks/>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27"/>
            <p:cNvSpPr>
              <a:spLocks/>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28"/>
            <p:cNvSpPr>
              <a:spLocks/>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29"/>
            <p:cNvSpPr>
              <a:spLocks/>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30"/>
            <p:cNvSpPr>
              <a:spLocks/>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31"/>
            <p:cNvSpPr>
              <a:spLocks/>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32"/>
            <p:cNvSpPr>
              <a:spLocks/>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33"/>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134"/>
            <p:cNvSpPr>
              <a:spLocks/>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35"/>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36"/>
            <p:cNvSpPr>
              <a:spLocks/>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37"/>
            <p:cNvSpPr>
              <a:spLocks/>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38"/>
            <p:cNvSpPr>
              <a:spLocks/>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39"/>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40"/>
            <p:cNvSpPr>
              <a:spLocks/>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41"/>
            <p:cNvSpPr>
              <a:spLocks/>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42"/>
            <p:cNvSpPr>
              <a:spLocks/>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43"/>
            <p:cNvSpPr>
              <a:spLocks/>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44"/>
            <p:cNvSpPr>
              <a:spLocks/>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45"/>
            <p:cNvSpPr>
              <a:spLocks/>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46"/>
            <p:cNvSpPr>
              <a:spLocks/>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47"/>
            <p:cNvSpPr>
              <a:spLocks/>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48"/>
            <p:cNvSpPr>
              <a:spLocks/>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49"/>
            <p:cNvSpPr>
              <a:spLocks/>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50"/>
            <p:cNvSpPr>
              <a:spLocks/>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151"/>
            <p:cNvSpPr>
              <a:spLocks/>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52"/>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53"/>
            <p:cNvSpPr>
              <a:spLocks/>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54"/>
            <p:cNvSpPr>
              <a:spLocks/>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5"/>
            <p:cNvSpPr>
              <a:spLocks/>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56"/>
            <p:cNvSpPr>
              <a:spLocks/>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57"/>
            <p:cNvSpPr>
              <a:spLocks/>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58"/>
            <p:cNvSpPr>
              <a:spLocks/>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59"/>
            <p:cNvSpPr>
              <a:spLocks/>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60"/>
            <p:cNvSpPr>
              <a:spLocks/>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61"/>
            <p:cNvSpPr>
              <a:spLocks/>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62"/>
            <p:cNvSpPr>
              <a:spLocks/>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63"/>
            <p:cNvSpPr>
              <a:spLocks/>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64"/>
            <p:cNvSpPr>
              <a:spLocks/>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65"/>
            <p:cNvSpPr>
              <a:spLocks/>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66"/>
            <p:cNvSpPr>
              <a:spLocks/>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67"/>
            <p:cNvSpPr>
              <a:spLocks/>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68"/>
            <p:cNvSpPr>
              <a:spLocks/>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69"/>
            <p:cNvSpPr>
              <a:spLocks/>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70"/>
            <p:cNvSpPr>
              <a:spLocks/>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71"/>
            <p:cNvSpPr>
              <a:spLocks/>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72"/>
            <p:cNvSpPr>
              <a:spLocks/>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73"/>
            <p:cNvSpPr>
              <a:spLocks/>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74"/>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75"/>
            <p:cNvSpPr>
              <a:spLocks/>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76"/>
            <p:cNvSpPr>
              <a:spLocks/>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77"/>
            <p:cNvSpPr>
              <a:spLocks/>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78"/>
            <p:cNvSpPr>
              <a:spLocks/>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 name="框架 2"/>
          <p:cNvSpPr/>
          <p:nvPr userDrawn="1"/>
        </p:nvSpPr>
        <p:spPr>
          <a:xfrm>
            <a:off x="0" y="0"/>
            <a:ext cx="12192000" cy="6858000"/>
          </a:xfrm>
          <a:prstGeom prst="frame">
            <a:avLst>
              <a:gd name="adj1" fmla="val 21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1"/>
                </a:solidFill>
                <a:latin typeface="Microsoft YaHei" charset="0"/>
                <a:ea typeface="Microsoft YaHei" charset="0"/>
                <a:cs typeface="Microsoft YaHei" charset="0"/>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4413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1"/>
                </a:solidFill>
                <a:latin typeface="Microsoft YaHei" charset="0"/>
                <a:ea typeface="Microsoft YaHei" charset="0"/>
                <a:cs typeface="Microsoft YaHei" charset="0"/>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1877565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1"/>
            <a:ext cx="12192000" cy="6858001"/>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31601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grpSp>
        <p:nvGrpSpPr>
          <p:cNvPr id="116" name="组 115"/>
          <p:cNvGrpSpPr/>
          <p:nvPr userDrawn="1"/>
        </p:nvGrpSpPr>
        <p:grpSpPr>
          <a:xfrm>
            <a:off x="182123" y="523016"/>
            <a:ext cx="11827754" cy="6138886"/>
            <a:chOff x="4391025" y="180975"/>
            <a:chExt cx="4422775" cy="2295525"/>
          </a:xfrm>
          <a:solidFill>
            <a:schemeClr val="bg1">
              <a:lumMod val="95000"/>
            </a:schemeClr>
          </a:solidFill>
        </p:grpSpPr>
        <p:sp>
          <p:nvSpPr>
            <p:cNvPr id="117" name="Freeform 70"/>
            <p:cNvSpPr>
              <a:spLocks/>
            </p:cNvSpPr>
            <p:nvPr/>
          </p:nvSpPr>
          <p:spPr bwMode="auto">
            <a:xfrm>
              <a:off x="5565775" y="180975"/>
              <a:ext cx="746125" cy="387350"/>
            </a:xfrm>
            <a:custGeom>
              <a:avLst/>
              <a:gdLst/>
              <a:ahLst/>
              <a:cxnLst>
                <a:cxn ang="0">
                  <a:pos x="368" y="128"/>
                </a:cxn>
                <a:cxn ang="0">
                  <a:pos x="398" y="134"/>
                </a:cxn>
                <a:cxn ang="0">
                  <a:pos x="392" y="122"/>
                </a:cxn>
                <a:cxn ang="0">
                  <a:pos x="378" y="114"/>
                </a:cxn>
                <a:cxn ang="0">
                  <a:pos x="378" y="106"/>
                </a:cxn>
                <a:cxn ang="0">
                  <a:pos x="398" y="106"/>
                </a:cxn>
                <a:cxn ang="0">
                  <a:pos x="400" y="100"/>
                </a:cxn>
                <a:cxn ang="0">
                  <a:pos x="406" y="86"/>
                </a:cxn>
                <a:cxn ang="0">
                  <a:pos x="416" y="82"/>
                </a:cxn>
                <a:cxn ang="0">
                  <a:pos x="398" y="76"/>
                </a:cxn>
                <a:cxn ang="0">
                  <a:pos x="416" y="68"/>
                </a:cxn>
                <a:cxn ang="0">
                  <a:pos x="424" y="66"/>
                </a:cxn>
                <a:cxn ang="0">
                  <a:pos x="408" y="60"/>
                </a:cxn>
                <a:cxn ang="0">
                  <a:pos x="408" y="48"/>
                </a:cxn>
                <a:cxn ang="0">
                  <a:pos x="428" y="38"/>
                </a:cxn>
                <a:cxn ang="0">
                  <a:pos x="440" y="30"/>
                </a:cxn>
                <a:cxn ang="0">
                  <a:pos x="410" y="22"/>
                </a:cxn>
                <a:cxn ang="0">
                  <a:pos x="382" y="16"/>
                </a:cxn>
                <a:cxn ang="0">
                  <a:pos x="382" y="14"/>
                </a:cxn>
                <a:cxn ang="0">
                  <a:pos x="396" y="10"/>
                </a:cxn>
                <a:cxn ang="0">
                  <a:pos x="362" y="2"/>
                </a:cxn>
                <a:cxn ang="0">
                  <a:pos x="324" y="0"/>
                </a:cxn>
                <a:cxn ang="0">
                  <a:pos x="272" y="0"/>
                </a:cxn>
                <a:cxn ang="0">
                  <a:pos x="238" y="6"/>
                </a:cxn>
                <a:cxn ang="0">
                  <a:pos x="218" y="4"/>
                </a:cxn>
                <a:cxn ang="0">
                  <a:pos x="214" y="14"/>
                </a:cxn>
                <a:cxn ang="0">
                  <a:pos x="202" y="14"/>
                </a:cxn>
                <a:cxn ang="0">
                  <a:pos x="176" y="14"/>
                </a:cxn>
                <a:cxn ang="0">
                  <a:pos x="152" y="16"/>
                </a:cxn>
                <a:cxn ang="0">
                  <a:pos x="110" y="20"/>
                </a:cxn>
                <a:cxn ang="0">
                  <a:pos x="90" y="26"/>
                </a:cxn>
                <a:cxn ang="0">
                  <a:pos x="44" y="34"/>
                </a:cxn>
                <a:cxn ang="0">
                  <a:pos x="60" y="44"/>
                </a:cxn>
                <a:cxn ang="0">
                  <a:pos x="2" y="54"/>
                </a:cxn>
                <a:cxn ang="0">
                  <a:pos x="22" y="66"/>
                </a:cxn>
                <a:cxn ang="0">
                  <a:pos x="24" y="70"/>
                </a:cxn>
                <a:cxn ang="0">
                  <a:pos x="72" y="76"/>
                </a:cxn>
                <a:cxn ang="0">
                  <a:pos x="134" y="100"/>
                </a:cxn>
                <a:cxn ang="0">
                  <a:pos x="146" y="126"/>
                </a:cxn>
                <a:cxn ang="0">
                  <a:pos x="170" y="132"/>
                </a:cxn>
                <a:cxn ang="0">
                  <a:pos x="158" y="134"/>
                </a:cxn>
                <a:cxn ang="0">
                  <a:pos x="142" y="142"/>
                </a:cxn>
                <a:cxn ang="0">
                  <a:pos x="162" y="144"/>
                </a:cxn>
                <a:cxn ang="0">
                  <a:pos x="170" y="160"/>
                </a:cxn>
                <a:cxn ang="0">
                  <a:pos x="150" y="168"/>
                </a:cxn>
                <a:cxn ang="0">
                  <a:pos x="152" y="176"/>
                </a:cxn>
                <a:cxn ang="0">
                  <a:pos x="162" y="194"/>
                </a:cxn>
                <a:cxn ang="0">
                  <a:pos x="176" y="196"/>
                </a:cxn>
                <a:cxn ang="0">
                  <a:pos x="182" y="224"/>
                </a:cxn>
                <a:cxn ang="0">
                  <a:pos x="208" y="234"/>
                </a:cxn>
                <a:cxn ang="0">
                  <a:pos x="226" y="242"/>
                </a:cxn>
                <a:cxn ang="0">
                  <a:pos x="240" y="214"/>
                </a:cxn>
                <a:cxn ang="0">
                  <a:pos x="252" y="192"/>
                </a:cxn>
                <a:cxn ang="0">
                  <a:pos x="272" y="182"/>
                </a:cxn>
                <a:cxn ang="0">
                  <a:pos x="288" y="182"/>
                </a:cxn>
                <a:cxn ang="0">
                  <a:pos x="322" y="160"/>
                </a:cxn>
                <a:cxn ang="0">
                  <a:pos x="376" y="138"/>
                </a:cxn>
              </a:cxnLst>
              <a:rect l="0" t="0" r="r" b="b"/>
              <a:pathLst>
                <a:path w="470" h="244">
                  <a:moveTo>
                    <a:pt x="362" y="140"/>
                  </a:moveTo>
                  <a:lnTo>
                    <a:pt x="362" y="140"/>
                  </a:lnTo>
                  <a:lnTo>
                    <a:pt x="362" y="136"/>
                  </a:lnTo>
                  <a:lnTo>
                    <a:pt x="362" y="136"/>
                  </a:lnTo>
                  <a:lnTo>
                    <a:pt x="368" y="136"/>
                  </a:lnTo>
                  <a:lnTo>
                    <a:pt x="368" y="132"/>
                  </a:lnTo>
                  <a:lnTo>
                    <a:pt x="368" y="128"/>
                  </a:lnTo>
                  <a:lnTo>
                    <a:pt x="368" y="126"/>
                  </a:lnTo>
                  <a:lnTo>
                    <a:pt x="368" y="126"/>
                  </a:lnTo>
                  <a:lnTo>
                    <a:pt x="376" y="128"/>
                  </a:lnTo>
                  <a:lnTo>
                    <a:pt x="382" y="134"/>
                  </a:lnTo>
                  <a:lnTo>
                    <a:pt x="390" y="136"/>
                  </a:lnTo>
                  <a:lnTo>
                    <a:pt x="394" y="136"/>
                  </a:lnTo>
                  <a:lnTo>
                    <a:pt x="398" y="134"/>
                  </a:lnTo>
                  <a:lnTo>
                    <a:pt x="398" y="134"/>
                  </a:lnTo>
                  <a:lnTo>
                    <a:pt x="398" y="130"/>
                  </a:lnTo>
                  <a:lnTo>
                    <a:pt x="396" y="128"/>
                  </a:lnTo>
                  <a:lnTo>
                    <a:pt x="392" y="122"/>
                  </a:lnTo>
                  <a:lnTo>
                    <a:pt x="392" y="122"/>
                  </a:lnTo>
                  <a:lnTo>
                    <a:pt x="392" y="122"/>
                  </a:lnTo>
                  <a:lnTo>
                    <a:pt x="392" y="122"/>
                  </a:lnTo>
                  <a:lnTo>
                    <a:pt x="388" y="120"/>
                  </a:lnTo>
                  <a:lnTo>
                    <a:pt x="386" y="120"/>
                  </a:lnTo>
                  <a:lnTo>
                    <a:pt x="384" y="120"/>
                  </a:lnTo>
                  <a:lnTo>
                    <a:pt x="384" y="116"/>
                  </a:lnTo>
                  <a:lnTo>
                    <a:pt x="384" y="116"/>
                  </a:lnTo>
                  <a:lnTo>
                    <a:pt x="380" y="116"/>
                  </a:lnTo>
                  <a:lnTo>
                    <a:pt x="378" y="114"/>
                  </a:lnTo>
                  <a:lnTo>
                    <a:pt x="374" y="112"/>
                  </a:lnTo>
                  <a:lnTo>
                    <a:pt x="374" y="112"/>
                  </a:lnTo>
                  <a:lnTo>
                    <a:pt x="374" y="110"/>
                  </a:lnTo>
                  <a:lnTo>
                    <a:pt x="374" y="110"/>
                  </a:lnTo>
                  <a:lnTo>
                    <a:pt x="374" y="110"/>
                  </a:lnTo>
                  <a:lnTo>
                    <a:pt x="376" y="106"/>
                  </a:lnTo>
                  <a:lnTo>
                    <a:pt x="378" y="106"/>
                  </a:lnTo>
                  <a:lnTo>
                    <a:pt x="384" y="108"/>
                  </a:lnTo>
                  <a:lnTo>
                    <a:pt x="384" y="108"/>
                  </a:lnTo>
                  <a:lnTo>
                    <a:pt x="384" y="106"/>
                  </a:lnTo>
                  <a:lnTo>
                    <a:pt x="384" y="106"/>
                  </a:lnTo>
                  <a:lnTo>
                    <a:pt x="398" y="106"/>
                  </a:lnTo>
                  <a:lnTo>
                    <a:pt x="398" y="106"/>
                  </a:lnTo>
                  <a:lnTo>
                    <a:pt x="398" y="106"/>
                  </a:lnTo>
                  <a:lnTo>
                    <a:pt x="404" y="106"/>
                  </a:lnTo>
                  <a:lnTo>
                    <a:pt x="406" y="104"/>
                  </a:lnTo>
                  <a:lnTo>
                    <a:pt x="408" y="102"/>
                  </a:lnTo>
                  <a:lnTo>
                    <a:pt x="408" y="102"/>
                  </a:lnTo>
                  <a:lnTo>
                    <a:pt x="406" y="100"/>
                  </a:lnTo>
                  <a:lnTo>
                    <a:pt x="404" y="100"/>
                  </a:lnTo>
                  <a:lnTo>
                    <a:pt x="400" y="100"/>
                  </a:lnTo>
                  <a:lnTo>
                    <a:pt x="400" y="98"/>
                  </a:lnTo>
                  <a:lnTo>
                    <a:pt x="400" y="98"/>
                  </a:lnTo>
                  <a:lnTo>
                    <a:pt x="408" y="98"/>
                  </a:lnTo>
                  <a:lnTo>
                    <a:pt x="408" y="98"/>
                  </a:lnTo>
                  <a:lnTo>
                    <a:pt x="406" y="92"/>
                  </a:lnTo>
                  <a:lnTo>
                    <a:pt x="406" y="88"/>
                  </a:lnTo>
                  <a:lnTo>
                    <a:pt x="406" y="86"/>
                  </a:lnTo>
                  <a:lnTo>
                    <a:pt x="406" y="86"/>
                  </a:lnTo>
                  <a:lnTo>
                    <a:pt x="408" y="86"/>
                  </a:lnTo>
                  <a:lnTo>
                    <a:pt x="412" y="86"/>
                  </a:lnTo>
                  <a:lnTo>
                    <a:pt x="414" y="86"/>
                  </a:lnTo>
                  <a:lnTo>
                    <a:pt x="416" y="84"/>
                  </a:lnTo>
                  <a:lnTo>
                    <a:pt x="416" y="84"/>
                  </a:lnTo>
                  <a:lnTo>
                    <a:pt x="416" y="82"/>
                  </a:lnTo>
                  <a:lnTo>
                    <a:pt x="414" y="80"/>
                  </a:lnTo>
                  <a:lnTo>
                    <a:pt x="412" y="80"/>
                  </a:lnTo>
                  <a:lnTo>
                    <a:pt x="410" y="78"/>
                  </a:lnTo>
                  <a:lnTo>
                    <a:pt x="410" y="78"/>
                  </a:lnTo>
                  <a:lnTo>
                    <a:pt x="408" y="76"/>
                  </a:lnTo>
                  <a:lnTo>
                    <a:pt x="406" y="76"/>
                  </a:lnTo>
                  <a:lnTo>
                    <a:pt x="398" y="76"/>
                  </a:lnTo>
                  <a:lnTo>
                    <a:pt x="398" y="76"/>
                  </a:lnTo>
                  <a:lnTo>
                    <a:pt x="392" y="72"/>
                  </a:lnTo>
                  <a:lnTo>
                    <a:pt x="392" y="72"/>
                  </a:lnTo>
                  <a:lnTo>
                    <a:pt x="404" y="70"/>
                  </a:lnTo>
                  <a:lnTo>
                    <a:pt x="410" y="68"/>
                  </a:lnTo>
                  <a:lnTo>
                    <a:pt x="416" y="68"/>
                  </a:lnTo>
                  <a:lnTo>
                    <a:pt x="416" y="68"/>
                  </a:lnTo>
                  <a:lnTo>
                    <a:pt x="418" y="72"/>
                  </a:lnTo>
                  <a:lnTo>
                    <a:pt x="422" y="74"/>
                  </a:lnTo>
                  <a:lnTo>
                    <a:pt x="424" y="72"/>
                  </a:lnTo>
                  <a:lnTo>
                    <a:pt x="426" y="68"/>
                  </a:lnTo>
                  <a:lnTo>
                    <a:pt x="426" y="68"/>
                  </a:lnTo>
                  <a:lnTo>
                    <a:pt x="424" y="66"/>
                  </a:lnTo>
                  <a:lnTo>
                    <a:pt x="424" y="66"/>
                  </a:lnTo>
                  <a:lnTo>
                    <a:pt x="416" y="66"/>
                  </a:lnTo>
                  <a:lnTo>
                    <a:pt x="408" y="62"/>
                  </a:lnTo>
                  <a:lnTo>
                    <a:pt x="408" y="62"/>
                  </a:lnTo>
                  <a:lnTo>
                    <a:pt x="408" y="62"/>
                  </a:lnTo>
                  <a:lnTo>
                    <a:pt x="408" y="62"/>
                  </a:lnTo>
                  <a:lnTo>
                    <a:pt x="408" y="60"/>
                  </a:lnTo>
                  <a:lnTo>
                    <a:pt x="408" y="60"/>
                  </a:lnTo>
                  <a:lnTo>
                    <a:pt x="406" y="58"/>
                  </a:lnTo>
                  <a:lnTo>
                    <a:pt x="406" y="58"/>
                  </a:lnTo>
                  <a:lnTo>
                    <a:pt x="404" y="52"/>
                  </a:lnTo>
                  <a:lnTo>
                    <a:pt x="404" y="52"/>
                  </a:lnTo>
                  <a:lnTo>
                    <a:pt x="404" y="50"/>
                  </a:lnTo>
                  <a:lnTo>
                    <a:pt x="408" y="48"/>
                  </a:lnTo>
                  <a:lnTo>
                    <a:pt x="408" y="48"/>
                  </a:lnTo>
                  <a:lnTo>
                    <a:pt x="412" y="46"/>
                  </a:lnTo>
                  <a:lnTo>
                    <a:pt x="414" y="42"/>
                  </a:lnTo>
                  <a:lnTo>
                    <a:pt x="414" y="42"/>
                  </a:lnTo>
                  <a:lnTo>
                    <a:pt x="418" y="40"/>
                  </a:lnTo>
                  <a:lnTo>
                    <a:pt x="420" y="40"/>
                  </a:lnTo>
                  <a:lnTo>
                    <a:pt x="428" y="38"/>
                  </a:lnTo>
                  <a:lnTo>
                    <a:pt x="428" y="38"/>
                  </a:lnTo>
                  <a:lnTo>
                    <a:pt x="430" y="38"/>
                  </a:lnTo>
                  <a:lnTo>
                    <a:pt x="432" y="34"/>
                  </a:lnTo>
                  <a:lnTo>
                    <a:pt x="432" y="34"/>
                  </a:lnTo>
                  <a:lnTo>
                    <a:pt x="438" y="34"/>
                  </a:lnTo>
                  <a:lnTo>
                    <a:pt x="438" y="34"/>
                  </a:lnTo>
                  <a:lnTo>
                    <a:pt x="440" y="32"/>
                  </a:lnTo>
                  <a:lnTo>
                    <a:pt x="440" y="30"/>
                  </a:lnTo>
                  <a:lnTo>
                    <a:pt x="440" y="30"/>
                  </a:lnTo>
                  <a:lnTo>
                    <a:pt x="470" y="20"/>
                  </a:lnTo>
                  <a:lnTo>
                    <a:pt x="470" y="20"/>
                  </a:lnTo>
                  <a:lnTo>
                    <a:pt x="460" y="18"/>
                  </a:lnTo>
                  <a:lnTo>
                    <a:pt x="450" y="18"/>
                  </a:lnTo>
                  <a:lnTo>
                    <a:pt x="430" y="20"/>
                  </a:lnTo>
                  <a:lnTo>
                    <a:pt x="410" y="22"/>
                  </a:lnTo>
                  <a:lnTo>
                    <a:pt x="390" y="24"/>
                  </a:lnTo>
                  <a:lnTo>
                    <a:pt x="390" y="24"/>
                  </a:lnTo>
                  <a:lnTo>
                    <a:pt x="394" y="20"/>
                  </a:lnTo>
                  <a:lnTo>
                    <a:pt x="396" y="18"/>
                  </a:lnTo>
                  <a:lnTo>
                    <a:pt x="394" y="16"/>
                  </a:lnTo>
                  <a:lnTo>
                    <a:pt x="394" y="16"/>
                  </a:lnTo>
                  <a:lnTo>
                    <a:pt x="382" y="16"/>
                  </a:lnTo>
                  <a:lnTo>
                    <a:pt x="382" y="16"/>
                  </a:lnTo>
                  <a:lnTo>
                    <a:pt x="378" y="18"/>
                  </a:lnTo>
                  <a:lnTo>
                    <a:pt x="374" y="20"/>
                  </a:lnTo>
                  <a:lnTo>
                    <a:pt x="370" y="18"/>
                  </a:lnTo>
                  <a:lnTo>
                    <a:pt x="368" y="14"/>
                  </a:lnTo>
                  <a:lnTo>
                    <a:pt x="368" y="14"/>
                  </a:lnTo>
                  <a:lnTo>
                    <a:pt x="382" y="14"/>
                  </a:lnTo>
                  <a:lnTo>
                    <a:pt x="382" y="14"/>
                  </a:lnTo>
                  <a:lnTo>
                    <a:pt x="388" y="12"/>
                  </a:lnTo>
                  <a:lnTo>
                    <a:pt x="394" y="12"/>
                  </a:lnTo>
                  <a:lnTo>
                    <a:pt x="394" y="12"/>
                  </a:lnTo>
                  <a:lnTo>
                    <a:pt x="396" y="10"/>
                  </a:lnTo>
                  <a:lnTo>
                    <a:pt x="396" y="10"/>
                  </a:lnTo>
                  <a:lnTo>
                    <a:pt x="396" y="10"/>
                  </a:lnTo>
                  <a:lnTo>
                    <a:pt x="396" y="10"/>
                  </a:lnTo>
                  <a:lnTo>
                    <a:pt x="380" y="8"/>
                  </a:lnTo>
                  <a:lnTo>
                    <a:pt x="364" y="4"/>
                  </a:lnTo>
                  <a:lnTo>
                    <a:pt x="364" y="4"/>
                  </a:lnTo>
                  <a:lnTo>
                    <a:pt x="364" y="2"/>
                  </a:lnTo>
                  <a:lnTo>
                    <a:pt x="362" y="2"/>
                  </a:lnTo>
                  <a:lnTo>
                    <a:pt x="362" y="2"/>
                  </a:lnTo>
                  <a:lnTo>
                    <a:pt x="356" y="2"/>
                  </a:lnTo>
                  <a:lnTo>
                    <a:pt x="356" y="2"/>
                  </a:lnTo>
                  <a:lnTo>
                    <a:pt x="356" y="0"/>
                  </a:lnTo>
                  <a:lnTo>
                    <a:pt x="356" y="0"/>
                  </a:lnTo>
                  <a:lnTo>
                    <a:pt x="340" y="0"/>
                  </a:lnTo>
                  <a:lnTo>
                    <a:pt x="340" y="0"/>
                  </a:lnTo>
                  <a:lnTo>
                    <a:pt x="324" y="0"/>
                  </a:lnTo>
                  <a:lnTo>
                    <a:pt x="324" y="0"/>
                  </a:lnTo>
                  <a:lnTo>
                    <a:pt x="296" y="0"/>
                  </a:lnTo>
                  <a:lnTo>
                    <a:pt x="296" y="0"/>
                  </a:lnTo>
                  <a:lnTo>
                    <a:pt x="280" y="0"/>
                  </a:lnTo>
                  <a:lnTo>
                    <a:pt x="280" y="0"/>
                  </a:lnTo>
                  <a:lnTo>
                    <a:pt x="272" y="0"/>
                  </a:lnTo>
                  <a:lnTo>
                    <a:pt x="272" y="0"/>
                  </a:lnTo>
                  <a:lnTo>
                    <a:pt x="268" y="4"/>
                  </a:lnTo>
                  <a:lnTo>
                    <a:pt x="262" y="6"/>
                  </a:lnTo>
                  <a:lnTo>
                    <a:pt x="250" y="6"/>
                  </a:lnTo>
                  <a:lnTo>
                    <a:pt x="250" y="6"/>
                  </a:lnTo>
                  <a:lnTo>
                    <a:pt x="248" y="4"/>
                  </a:lnTo>
                  <a:lnTo>
                    <a:pt x="244" y="4"/>
                  </a:lnTo>
                  <a:lnTo>
                    <a:pt x="238" y="6"/>
                  </a:lnTo>
                  <a:lnTo>
                    <a:pt x="238" y="6"/>
                  </a:lnTo>
                  <a:lnTo>
                    <a:pt x="232" y="6"/>
                  </a:lnTo>
                  <a:lnTo>
                    <a:pt x="232" y="6"/>
                  </a:lnTo>
                  <a:lnTo>
                    <a:pt x="228" y="4"/>
                  </a:lnTo>
                  <a:lnTo>
                    <a:pt x="226" y="4"/>
                  </a:lnTo>
                  <a:lnTo>
                    <a:pt x="218" y="4"/>
                  </a:lnTo>
                  <a:lnTo>
                    <a:pt x="218" y="4"/>
                  </a:lnTo>
                  <a:lnTo>
                    <a:pt x="216" y="4"/>
                  </a:lnTo>
                  <a:lnTo>
                    <a:pt x="214" y="6"/>
                  </a:lnTo>
                  <a:lnTo>
                    <a:pt x="214" y="6"/>
                  </a:lnTo>
                  <a:lnTo>
                    <a:pt x="210" y="6"/>
                  </a:lnTo>
                  <a:lnTo>
                    <a:pt x="208" y="8"/>
                  </a:lnTo>
                  <a:lnTo>
                    <a:pt x="208" y="8"/>
                  </a:lnTo>
                  <a:lnTo>
                    <a:pt x="214" y="14"/>
                  </a:lnTo>
                  <a:lnTo>
                    <a:pt x="214" y="14"/>
                  </a:lnTo>
                  <a:lnTo>
                    <a:pt x="214" y="14"/>
                  </a:lnTo>
                  <a:lnTo>
                    <a:pt x="214" y="18"/>
                  </a:lnTo>
                  <a:lnTo>
                    <a:pt x="214" y="18"/>
                  </a:lnTo>
                  <a:lnTo>
                    <a:pt x="208" y="16"/>
                  </a:lnTo>
                  <a:lnTo>
                    <a:pt x="202" y="14"/>
                  </a:lnTo>
                  <a:lnTo>
                    <a:pt x="202" y="14"/>
                  </a:lnTo>
                  <a:lnTo>
                    <a:pt x="188" y="12"/>
                  </a:lnTo>
                  <a:lnTo>
                    <a:pt x="176" y="12"/>
                  </a:lnTo>
                  <a:lnTo>
                    <a:pt x="176" y="12"/>
                  </a:lnTo>
                  <a:lnTo>
                    <a:pt x="172" y="12"/>
                  </a:lnTo>
                  <a:lnTo>
                    <a:pt x="172" y="14"/>
                  </a:lnTo>
                  <a:lnTo>
                    <a:pt x="176" y="14"/>
                  </a:lnTo>
                  <a:lnTo>
                    <a:pt x="176" y="14"/>
                  </a:lnTo>
                  <a:lnTo>
                    <a:pt x="174" y="16"/>
                  </a:lnTo>
                  <a:lnTo>
                    <a:pt x="170" y="18"/>
                  </a:lnTo>
                  <a:lnTo>
                    <a:pt x="166" y="16"/>
                  </a:lnTo>
                  <a:lnTo>
                    <a:pt x="166" y="16"/>
                  </a:lnTo>
                  <a:lnTo>
                    <a:pt x="158" y="14"/>
                  </a:lnTo>
                  <a:lnTo>
                    <a:pt x="154" y="14"/>
                  </a:lnTo>
                  <a:lnTo>
                    <a:pt x="152" y="16"/>
                  </a:lnTo>
                  <a:lnTo>
                    <a:pt x="152" y="16"/>
                  </a:lnTo>
                  <a:lnTo>
                    <a:pt x="142" y="14"/>
                  </a:lnTo>
                  <a:lnTo>
                    <a:pt x="132" y="14"/>
                  </a:lnTo>
                  <a:lnTo>
                    <a:pt x="122" y="14"/>
                  </a:lnTo>
                  <a:lnTo>
                    <a:pt x="112" y="20"/>
                  </a:lnTo>
                  <a:lnTo>
                    <a:pt x="112" y="20"/>
                  </a:lnTo>
                  <a:lnTo>
                    <a:pt x="110" y="20"/>
                  </a:lnTo>
                  <a:lnTo>
                    <a:pt x="110" y="20"/>
                  </a:lnTo>
                  <a:lnTo>
                    <a:pt x="100" y="16"/>
                  </a:lnTo>
                  <a:lnTo>
                    <a:pt x="94" y="18"/>
                  </a:lnTo>
                  <a:lnTo>
                    <a:pt x="92" y="20"/>
                  </a:lnTo>
                  <a:lnTo>
                    <a:pt x="92" y="24"/>
                  </a:lnTo>
                  <a:lnTo>
                    <a:pt x="92" y="24"/>
                  </a:lnTo>
                  <a:lnTo>
                    <a:pt x="90" y="26"/>
                  </a:lnTo>
                  <a:lnTo>
                    <a:pt x="88" y="26"/>
                  </a:lnTo>
                  <a:lnTo>
                    <a:pt x="84" y="26"/>
                  </a:lnTo>
                  <a:lnTo>
                    <a:pt x="84" y="26"/>
                  </a:lnTo>
                  <a:lnTo>
                    <a:pt x="74" y="26"/>
                  </a:lnTo>
                  <a:lnTo>
                    <a:pt x="64" y="28"/>
                  </a:lnTo>
                  <a:lnTo>
                    <a:pt x="44" y="34"/>
                  </a:lnTo>
                  <a:lnTo>
                    <a:pt x="44" y="34"/>
                  </a:lnTo>
                  <a:lnTo>
                    <a:pt x="52" y="36"/>
                  </a:lnTo>
                  <a:lnTo>
                    <a:pt x="52" y="36"/>
                  </a:lnTo>
                  <a:lnTo>
                    <a:pt x="58" y="36"/>
                  </a:lnTo>
                  <a:lnTo>
                    <a:pt x="60" y="36"/>
                  </a:lnTo>
                  <a:lnTo>
                    <a:pt x="62" y="40"/>
                  </a:lnTo>
                  <a:lnTo>
                    <a:pt x="62" y="40"/>
                  </a:lnTo>
                  <a:lnTo>
                    <a:pt x="60" y="44"/>
                  </a:lnTo>
                  <a:lnTo>
                    <a:pt x="58" y="44"/>
                  </a:lnTo>
                  <a:lnTo>
                    <a:pt x="50" y="46"/>
                  </a:lnTo>
                  <a:lnTo>
                    <a:pt x="50" y="46"/>
                  </a:lnTo>
                  <a:lnTo>
                    <a:pt x="46" y="46"/>
                  </a:lnTo>
                  <a:lnTo>
                    <a:pt x="46" y="46"/>
                  </a:lnTo>
                  <a:lnTo>
                    <a:pt x="2" y="54"/>
                  </a:lnTo>
                  <a:lnTo>
                    <a:pt x="2" y="54"/>
                  </a:lnTo>
                  <a:lnTo>
                    <a:pt x="0" y="56"/>
                  </a:lnTo>
                  <a:lnTo>
                    <a:pt x="0" y="56"/>
                  </a:lnTo>
                  <a:lnTo>
                    <a:pt x="30" y="64"/>
                  </a:lnTo>
                  <a:lnTo>
                    <a:pt x="30" y="64"/>
                  </a:lnTo>
                  <a:lnTo>
                    <a:pt x="30" y="66"/>
                  </a:lnTo>
                  <a:lnTo>
                    <a:pt x="30" y="66"/>
                  </a:lnTo>
                  <a:lnTo>
                    <a:pt x="22" y="66"/>
                  </a:lnTo>
                  <a:lnTo>
                    <a:pt x="18" y="66"/>
                  </a:lnTo>
                  <a:lnTo>
                    <a:pt x="14" y="68"/>
                  </a:lnTo>
                  <a:lnTo>
                    <a:pt x="14" y="68"/>
                  </a:lnTo>
                  <a:lnTo>
                    <a:pt x="16" y="70"/>
                  </a:lnTo>
                  <a:lnTo>
                    <a:pt x="20" y="70"/>
                  </a:lnTo>
                  <a:lnTo>
                    <a:pt x="24" y="70"/>
                  </a:lnTo>
                  <a:lnTo>
                    <a:pt x="24" y="70"/>
                  </a:lnTo>
                  <a:lnTo>
                    <a:pt x="32" y="76"/>
                  </a:lnTo>
                  <a:lnTo>
                    <a:pt x="36" y="78"/>
                  </a:lnTo>
                  <a:lnTo>
                    <a:pt x="40" y="78"/>
                  </a:lnTo>
                  <a:lnTo>
                    <a:pt x="40" y="78"/>
                  </a:lnTo>
                  <a:lnTo>
                    <a:pt x="48" y="76"/>
                  </a:lnTo>
                  <a:lnTo>
                    <a:pt x="56" y="76"/>
                  </a:lnTo>
                  <a:lnTo>
                    <a:pt x="72" y="76"/>
                  </a:lnTo>
                  <a:lnTo>
                    <a:pt x="72" y="76"/>
                  </a:lnTo>
                  <a:lnTo>
                    <a:pt x="86" y="76"/>
                  </a:lnTo>
                  <a:lnTo>
                    <a:pt x="100" y="78"/>
                  </a:lnTo>
                  <a:lnTo>
                    <a:pt x="114" y="84"/>
                  </a:lnTo>
                  <a:lnTo>
                    <a:pt x="126" y="92"/>
                  </a:lnTo>
                  <a:lnTo>
                    <a:pt x="126" y="92"/>
                  </a:lnTo>
                  <a:lnTo>
                    <a:pt x="134" y="100"/>
                  </a:lnTo>
                  <a:lnTo>
                    <a:pt x="138" y="108"/>
                  </a:lnTo>
                  <a:lnTo>
                    <a:pt x="138" y="116"/>
                  </a:lnTo>
                  <a:lnTo>
                    <a:pt x="134" y="124"/>
                  </a:lnTo>
                  <a:lnTo>
                    <a:pt x="134" y="124"/>
                  </a:lnTo>
                  <a:lnTo>
                    <a:pt x="138" y="126"/>
                  </a:lnTo>
                  <a:lnTo>
                    <a:pt x="142" y="126"/>
                  </a:lnTo>
                  <a:lnTo>
                    <a:pt x="146" y="126"/>
                  </a:lnTo>
                  <a:lnTo>
                    <a:pt x="150" y="122"/>
                  </a:lnTo>
                  <a:lnTo>
                    <a:pt x="150" y="122"/>
                  </a:lnTo>
                  <a:lnTo>
                    <a:pt x="156" y="122"/>
                  </a:lnTo>
                  <a:lnTo>
                    <a:pt x="156" y="122"/>
                  </a:lnTo>
                  <a:lnTo>
                    <a:pt x="160" y="126"/>
                  </a:lnTo>
                  <a:lnTo>
                    <a:pt x="164" y="128"/>
                  </a:lnTo>
                  <a:lnTo>
                    <a:pt x="170" y="132"/>
                  </a:lnTo>
                  <a:lnTo>
                    <a:pt x="172" y="136"/>
                  </a:lnTo>
                  <a:lnTo>
                    <a:pt x="172" y="136"/>
                  </a:lnTo>
                  <a:lnTo>
                    <a:pt x="168" y="138"/>
                  </a:lnTo>
                  <a:lnTo>
                    <a:pt x="164" y="136"/>
                  </a:lnTo>
                  <a:lnTo>
                    <a:pt x="162" y="136"/>
                  </a:lnTo>
                  <a:lnTo>
                    <a:pt x="158" y="134"/>
                  </a:lnTo>
                  <a:lnTo>
                    <a:pt x="158" y="134"/>
                  </a:lnTo>
                  <a:lnTo>
                    <a:pt x="154" y="132"/>
                  </a:lnTo>
                  <a:lnTo>
                    <a:pt x="154" y="132"/>
                  </a:lnTo>
                  <a:lnTo>
                    <a:pt x="148" y="132"/>
                  </a:lnTo>
                  <a:lnTo>
                    <a:pt x="144" y="134"/>
                  </a:lnTo>
                  <a:lnTo>
                    <a:pt x="142" y="138"/>
                  </a:lnTo>
                  <a:lnTo>
                    <a:pt x="142" y="142"/>
                  </a:lnTo>
                  <a:lnTo>
                    <a:pt x="142" y="142"/>
                  </a:lnTo>
                  <a:lnTo>
                    <a:pt x="142" y="144"/>
                  </a:lnTo>
                  <a:lnTo>
                    <a:pt x="146" y="146"/>
                  </a:lnTo>
                  <a:lnTo>
                    <a:pt x="152" y="148"/>
                  </a:lnTo>
                  <a:lnTo>
                    <a:pt x="152" y="148"/>
                  </a:lnTo>
                  <a:lnTo>
                    <a:pt x="158" y="148"/>
                  </a:lnTo>
                  <a:lnTo>
                    <a:pt x="162" y="144"/>
                  </a:lnTo>
                  <a:lnTo>
                    <a:pt x="162" y="144"/>
                  </a:lnTo>
                  <a:lnTo>
                    <a:pt x="170" y="142"/>
                  </a:lnTo>
                  <a:lnTo>
                    <a:pt x="170" y="142"/>
                  </a:lnTo>
                  <a:lnTo>
                    <a:pt x="172" y="144"/>
                  </a:lnTo>
                  <a:lnTo>
                    <a:pt x="172" y="144"/>
                  </a:lnTo>
                  <a:lnTo>
                    <a:pt x="170" y="156"/>
                  </a:lnTo>
                  <a:lnTo>
                    <a:pt x="170" y="156"/>
                  </a:lnTo>
                  <a:lnTo>
                    <a:pt x="170" y="160"/>
                  </a:lnTo>
                  <a:lnTo>
                    <a:pt x="170" y="160"/>
                  </a:lnTo>
                  <a:lnTo>
                    <a:pt x="164" y="162"/>
                  </a:lnTo>
                  <a:lnTo>
                    <a:pt x="164" y="162"/>
                  </a:lnTo>
                  <a:lnTo>
                    <a:pt x="160" y="158"/>
                  </a:lnTo>
                  <a:lnTo>
                    <a:pt x="156" y="158"/>
                  </a:lnTo>
                  <a:lnTo>
                    <a:pt x="152" y="162"/>
                  </a:lnTo>
                  <a:lnTo>
                    <a:pt x="150" y="168"/>
                  </a:lnTo>
                  <a:lnTo>
                    <a:pt x="150" y="168"/>
                  </a:lnTo>
                  <a:lnTo>
                    <a:pt x="150" y="170"/>
                  </a:lnTo>
                  <a:lnTo>
                    <a:pt x="152" y="172"/>
                  </a:lnTo>
                  <a:lnTo>
                    <a:pt x="154" y="174"/>
                  </a:lnTo>
                  <a:lnTo>
                    <a:pt x="156" y="176"/>
                  </a:lnTo>
                  <a:lnTo>
                    <a:pt x="156" y="176"/>
                  </a:lnTo>
                  <a:lnTo>
                    <a:pt x="152" y="176"/>
                  </a:lnTo>
                  <a:lnTo>
                    <a:pt x="150" y="178"/>
                  </a:lnTo>
                  <a:lnTo>
                    <a:pt x="152" y="180"/>
                  </a:lnTo>
                  <a:lnTo>
                    <a:pt x="152" y="180"/>
                  </a:lnTo>
                  <a:lnTo>
                    <a:pt x="156" y="186"/>
                  </a:lnTo>
                  <a:lnTo>
                    <a:pt x="162" y="190"/>
                  </a:lnTo>
                  <a:lnTo>
                    <a:pt x="162" y="190"/>
                  </a:lnTo>
                  <a:lnTo>
                    <a:pt x="162" y="194"/>
                  </a:lnTo>
                  <a:lnTo>
                    <a:pt x="164" y="196"/>
                  </a:lnTo>
                  <a:lnTo>
                    <a:pt x="166" y="198"/>
                  </a:lnTo>
                  <a:lnTo>
                    <a:pt x="170" y="196"/>
                  </a:lnTo>
                  <a:lnTo>
                    <a:pt x="170" y="196"/>
                  </a:lnTo>
                  <a:lnTo>
                    <a:pt x="174" y="194"/>
                  </a:lnTo>
                  <a:lnTo>
                    <a:pt x="174" y="194"/>
                  </a:lnTo>
                  <a:lnTo>
                    <a:pt x="176" y="196"/>
                  </a:lnTo>
                  <a:lnTo>
                    <a:pt x="176" y="196"/>
                  </a:lnTo>
                  <a:lnTo>
                    <a:pt x="172" y="198"/>
                  </a:lnTo>
                  <a:lnTo>
                    <a:pt x="170" y="202"/>
                  </a:lnTo>
                  <a:lnTo>
                    <a:pt x="170" y="202"/>
                  </a:lnTo>
                  <a:lnTo>
                    <a:pt x="172" y="208"/>
                  </a:lnTo>
                  <a:lnTo>
                    <a:pt x="176" y="216"/>
                  </a:lnTo>
                  <a:lnTo>
                    <a:pt x="182" y="224"/>
                  </a:lnTo>
                  <a:lnTo>
                    <a:pt x="192" y="232"/>
                  </a:lnTo>
                  <a:lnTo>
                    <a:pt x="192" y="232"/>
                  </a:lnTo>
                  <a:lnTo>
                    <a:pt x="196" y="236"/>
                  </a:lnTo>
                  <a:lnTo>
                    <a:pt x="202" y="236"/>
                  </a:lnTo>
                  <a:lnTo>
                    <a:pt x="202" y="236"/>
                  </a:lnTo>
                  <a:lnTo>
                    <a:pt x="206" y="234"/>
                  </a:lnTo>
                  <a:lnTo>
                    <a:pt x="208" y="234"/>
                  </a:lnTo>
                  <a:lnTo>
                    <a:pt x="214" y="238"/>
                  </a:lnTo>
                  <a:lnTo>
                    <a:pt x="214" y="238"/>
                  </a:lnTo>
                  <a:lnTo>
                    <a:pt x="218" y="242"/>
                  </a:lnTo>
                  <a:lnTo>
                    <a:pt x="218" y="242"/>
                  </a:lnTo>
                  <a:lnTo>
                    <a:pt x="220" y="244"/>
                  </a:lnTo>
                  <a:lnTo>
                    <a:pt x="220" y="244"/>
                  </a:lnTo>
                  <a:lnTo>
                    <a:pt x="226" y="242"/>
                  </a:lnTo>
                  <a:lnTo>
                    <a:pt x="232" y="236"/>
                  </a:lnTo>
                  <a:lnTo>
                    <a:pt x="236" y="230"/>
                  </a:lnTo>
                  <a:lnTo>
                    <a:pt x="236" y="222"/>
                  </a:lnTo>
                  <a:lnTo>
                    <a:pt x="236" y="222"/>
                  </a:lnTo>
                  <a:lnTo>
                    <a:pt x="236" y="220"/>
                  </a:lnTo>
                  <a:lnTo>
                    <a:pt x="236" y="216"/>
                  </a:lnTo>
                  <a:lnTo>
                    <a:pt x="240" y="214"/>
                  </a:lnTo>
                  <a:lnTo>
                    <a:pt x="240" y="214"/>
                  </a:lnTo>
                  <a:lnTo>
                    <a:pt x="246" y="210"/>
                  </a:lnTo>
                  <a:lnTo>
                    <a:pt x="248" y="206"/>
                  </a:lnTo>
                  <a:lnTo>
                    <a:pt x="250" y="204"/>
                  </a:lnTo>
                  <a:lnTo>
                    <a:pt x="250" y="204"/>
                  </a:lnTo>
                  <a:lnTo>
                    <a:pt x="250" y="198"/>
                  </a:lnTo>
                  <a:lnTo>
                    <a:pt x="252" y="192"/>
                  </a:lnTo>
                  <a:lnTo>
                    <a:pt x="256" y="188"/>
                  </a:lnTo>
                  <a:lnTo>
                    <a:pt x="260" y="188"/>
                  </a:lnTo>
                  <a:lnTo>
                    <a:pt x="260" y="188"/>
                  </a:lnTo>
                  <a:lnTo>
                    <a:pt x="264" y="186"/>
                  </a:lnTo>
                  <a:lnTo>
                    <a:pt x="268" y="184"/>
                  </a:lnTo>
                  <a:lnTo>
                    <a:pt x="272" y="182"/>
                  </a:lnTo>
                  <a:lnTo>
                    <a:pt x="272" y="182"/>
                  </a:lnTo>
                  <a:lnTo>
                    <a:pt x="274" y="186"/>
                  </a:lnTo>
                  <a:lnTo>
                    <a:pt x="276" y="186"/>
                  </a:lnTo>
                  <a:lnTo>
                    <a:pt x="280" y="182"/>
                  </a:lnTo>
                  <a:lnTo>
                    <a:pt x="280" y="182"/>
                  </a:lnTo>
                  <a:lnTo>
                    <a:pt x="280" y="182"/>
                  </a:lnTo>
                  <a:lnTo>
                    <a:pt x="280" y="182"/>
                  </a:lnTo>
                  <a:lnTo>
                    <a:pt x="288" y="182"/>
                  </a:lnTo>
                  <a:lnTo>
                    <a:pt x="294" y="178"/>
                  </a:lnTo>
                  <a:lnTo>
                    <a:pt x="302" y="174"/>
                  </a:lnTo>
                  <a:lnTo>
                    <a:pt x="306" y="168"/>
                  </a:lnTo>
                  <a:lnTo>
                    <a:pt x="306" y="168"/>
                  </a:lnTo>
                  <a:lnTo>
                    <a:pt x="314" y="162"/>
                  </a:lnTo>
                  <a:lnTo>
                    <a:pt x="322" y="160"/>
                  </a:lnTo>
                  <a:lnTo>
                    <a:pt x="322" y="160"/>
                  </a:lnTo>
                  <a:lnTo>
                    <a:pt x="340" y="158"/>
                  </a:lnTo>
                  <a:lnTo>
                    <a:pt x="358" y="154"/>
                  </a:lnTo>
                  <a:lnTo>
                    <a:pt x="374" y="148"/>
                  </a:lnTo>
                  <a:lnTo>
                    <a:pt x="390" y="140"/>
                  </a:lnTo>
                  <a:lnTo>
                    <a:pt x="390" y="140"/>
                  </a:lnTo>
                  <a:lnTo>
                    <a:pt x="382" y="140"/>
                  </a:lnTo>
                  <a:lnTo>
                    <a:pt x="376" y="138"/>
                  </a:lnTo>
                  <a:lnTo>
                    <a:pt x="370" y="138"/>
                  </a:lnTo>
                  <a:lnTo>
                    <a:pt x="362" y="140"/>
                  </a:lnTo>
                  <a:lnTo>
                    <a:pt x="362" y="1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71"/>
            <p:cNvSpPr>
              <a:spLocks noEditPoints="1"/>
            </p:cNvSpPr>
            <p:nvPr/>
          </p:nvSpPr>
          <p:spPr bwMode="auto">
            <a:xfrm>
              <a:off x="6254750" y="279400"/>
              <a:ext cx="2559050" cy="1851025"/>
            </a:xfrm>
            <a:custGeom>
              <a:avLst/>
              <a:gdLst/>
              <a:ahLst/>
              <a:cxnLst>
                <a:cxn ang="0">
                  <a:pos x="1460" y="92"/>
                </a:cxn>
                <a:cxn ang="0">
                  <a:pos x="1272" y="54"/>
                </a:cxn>
                <a:cxn ang="0">
                  <a:pos x="1188" y="64"/>
                </a:cxn>
                <a:cxn ang="0">
                  <a:pos x="1078" y="48"/>
                </a:cxn>
                <a:cxn ang="0">
                  <a:pos x="1000" y="10"/>
                </a:cxn>
                <a:cxn ang="0">
                  <a:pos x="804" y="38"/>
                </a:cxn>
                <a:cxn ang="0">
                  <a:pos x="722" y="62"/>
                </a:cxn>
                <a:cxn ang="0">
                  <a:pos x="726" y="90"/>
                </a:cxn>
                <a:cxn ang="0">
                  <a:pos x="684" y="48"/>
                </a:cxn>
                <a:cxn ang="0">
                  <a:pos x="604" y="84"/>
                </a:cxn>
                <a:cxn ang="0">
                  <a:pos x="496" y="98"/>
                </a:cxn>
                <a:cxn ang="0">
                  <a:pos x="426" y="138"/>
                </a:cxn>
                <a:cxn ang="0">
                  <a:pos x="384" y="82"/>
                </a:cxn>
                <a:cxn ang="0">
                  <a:pos x="272" y="90"/>
                </a:cxn>
                <a:cxn ang="0">
                  <a:pos x="184" y="158"/>
                </a:cxn>
                <a:cxn ang="0">
                  <a:pos x="216" y="188"/>
                </a:cxn>
                <a:cxn ang="0">
                  <a:pos x="278" y="178"/>
                </a:cxn>
                <a:cxn ang="0">
                  <a:pos x="358" y="182"/>
                </a:cxn>
                <a:cxn ang="0">
                  <a:pos x="226" y="240"/>
                </a:cxn>
                <a:cxn ang="0">
                  <a:pos x="162" y="270"/>
                </a:cxn>
                <a:cxn ang="0">
                  <a:pos x="118" y="356"/>
                </a:cxn>
                <a:cxn ang="0">
                  <a:pos x="98" y="426"/>
                </a:cxn>
                <a:cxn ang="0">
                  <a:pos x="224" y="368"/>
                </a:cxn>
                <a:cxn ang="0">
                  <a:pos x="244" y="336"/>
                </a:cxn>
                <a:cxn ang="0">
                  <a:pos x="318" y="412"/>
                </a:cxn>
                <a:cxn ang="0">
                  <a:pos x="380" y="322"/>
                </a:cxn>
                <a:cxn ang="0">
                  <a:pos x="432" y="324"/>
                </a:cxn>
                <a:cxn ang="0">
                  <a:pos x="340" y="388"/>
                </a:cxn>
                <a:cxn ang="0">
                  <a:pos x="414" y="428"/>
                </a:cxn>
                <a:cxn ang="0">
                  <a:pos x="280" y="492"/>
                </a:cxn>
                <a:cxn ang="0">
                  <a:pos x="172" y="424"/>
                </a:cxn>
                <a:cxn ang="0">
                  <a:pos x="2" y="580"/>
                </a:cxn>
                <a:cxn ang="0">
                  <a:pos x="96" y="752"/>
                </a:cxn>
                <a:cxn ang="0">
                  <a:pos x="214" y="836"/>
                </a:cxn>
                <a:cxn ang="0">
                  <a:pos x="280" y="1162"/>
                </a:cxn>
                <a:cxn ang="0">
                  <a:pos x="404" y="1018"/>
                </a:cxn>
                <a:cxn ang="0">
                  <a:pos x="532" y="682"/>
                </a:cxn>
                <a:cxn ang="0">
                  <a:pos x="422" y="582"/>
                </a:cxn>
                <a:cxn ang="0">
                  <a:pos x="438" y="574"/>
                </a:cxn>
                <a:cxn ang="0">
                  <a:pos x="590" y="592"/>
                </a:cxn>
                <a:cxn ang="0">
                  <a:pos x="516" y="520"/>
                </a:cxn>
                <a:cxn ang="0">
                  <a:pos x="630" y="544"/>
                </a:cxn>
                <a:cxn ang="0">
                  <a:pos x="732" y="712"/>
                </a:cxn>
                <a:cxn ang="0">
                  <a:pos x="840" y="574"/>
                </a:cxn>
                <a:cxn ang="0">
                  <a:pos x="902" y="710"/>
                </a:cxn>
                <a:cxn ang="0">
                  <a:pos x="912" y="684"/>
                </a:cxn>
                <a:cxn ang="0">
                  <a:pos x="966" y="592"/>
                </a:cxn>
                <a:cxn ang="0">
                  <a:pos x="1084" y="498"/>
                </a:cxn>
                <a:cxn ang="0">
                  <a:pos x="1052" y="408"/>
                </a:cxn>
                <a:cxn ang="0">
                  <a:pos x="1112" y="400"/>
                </a:cxn>
                <a:cxn ang="0">
                  <a:pos x="1154" y="362"/>
                </a:cxn>
                <a:cxn ang="0">
                  <a:pos x="1200" y="242"/>
                </a:cxn>
                <a:cxn ang="0">
                  <a:pos x="1374" y="164"/>
                </a:cxn>
                <a:cxn ang="0">
                  <a:pos x="1366" y="270"/>
                </a:cxn>
                <a:cxn ang="0">
                  <a:pos x="1398" y="200"/>
                </a:cxn>
                <a:cxn ang="0">
                  <a:pos x="1518" y="134"/>
                </a:cxn>
                <a:cxn ang="0">
                  <a:pos x="1612" y="118"/>
                </a:cxn>
                <a:cxn ang="0">
                  <a:pos x="372" y="178"/>
                </a:cxn>
                <a:cxn ang="0">
                  <a:pos x="416" y="172"/>
                </a:cxn>
                <a:cxn ang="0">
                  <a:pos x="516" y="238"/>
                </a:cxn>
                <a:cxn ang="0">
                  <a:pos x="500" y="346"/>
                </a:cxn>
                <a:cxn ang="0">
                  <a:pos x="550" y="370"/>
                </a:cxn>
                <a:cxn ang="0">
                  <a:pos x="604" y="354"/>
                </a:cxn>
              </a:cxnLst>
              <a:rect l="0" t="0" r="r" b="b"/>
              <a:pathLst>
                <a:path w="1612" h="1166">
                  <a:moveTo>
                    <a:pt x="1612" y="118"/>
                  </a:moveTo>
                  <a:lnTo>
                    <a:pt x="1612" y="118"/>
                  </a:lnTo>
                  <a:lnTo>
                    <a:pt x="1608" y="114"/>
                  </a:lnTo>
                  <a:lnTo>
                    <a:pt x="1600" y="112"/>
                  </a:lnTo>
                  <a:lnTo>
                    <a:pt x="1592" y="110"/>
                  </a:lnTo>
                  <a:lnTo>
                    <a:pt x="1586" y="110"/>
                  </a:lnTo>
                  <a:lnTo>
                    <a:pt x="1586" y="110"/>
                  </a:lnTo>
                  <a:lnTo>
                    <a:pt x="1586" y="112"/>
                  </a:lnTo>
                  <a:lnTo>
                    <a:pt x="1586" y="114"/>
                  </a:lnTo>
                  <a:lnTo>
                    <a:pt x="1586" y="116"/>
                  </a:lnTo>
                  <a:lnTo>
                    <a:pt x="1582" y="116"/>
                  </a:lnTo>
                  <a:lnTo>
                    <a:pt x="1582" y="116"/>
                  </a:lnTo>
                  <a:lnTo>
                    <a:pt x="1580" y="114"/>
                  </a:lnTo>
                  <a:lnTo>
                    <a:pt x="1578" y="112"/>
                  </a:lnTo>
                  <a:lnTo>
                    <a:pt x="1578" y="108"/>
                  </a:lnTo>
                  <a:lnTo>
                    <a:pt x="1578" y="108"/>
                  </a:lnTo>
                  <a:lnTo>
                    <a:pt x="1574" y="104"/>
                  </a:lnTo>
                  <a:lnTo>
                    <a:pt x="1570" y="102"/>
                  </a:lnTo>
                  <a:lnTo>
                    <a:pt x="1570" y="102"/>
                  </a:lnTo>
                  <a:lnTo>
                    <a:pt x="1546" y="92"/>
                  </a:lnTo>
                  <a:lnTo>
                    <a:pt x="1522" y="84"/>
                  </a:lnTo>
                  <a:lnTo>
                    <a:pt x="1496" y="80"/>
                  </a:lnTo>
                  <a:lnTo>
                    <a:pt x="1470" y="78"/>
                  </a:lnTo>
                  <a:lnTo>
                    <a:pt x="1470" y="78"/>
                  </a:lnTo>
                  <a:lnTo>
                    <a:pt x="1466" y="78"/>
                  </a:lnTo>
                  <a:lnTo>
                    <a:pt x="1464" y="80"/>
                  </a:lnTo>
                  <a:lnTo>
                    <a:pt x="1466" y="84"/>
                  </a:lnTo>
                  <a:lnTo>
                    <a:pt x="1466" y="84"/>
                  </a:lnTo>
                  <a:lnTo>
                    <a:pt x="1468" y="86"/>
                  </a:lnTo>
                  <a:lnTo>
                    <a:pt x="1468" y="88"/>
                  </a:lnTo>
                  <a:lnTo>
                    <a:pt x="1466" y="90"/>
                  </a:lnTo>
                  <a:lnTo>
                    <a:pt x="1466" y="90"/>
                  </a:lnTo>
                  <a:lnTo>
                    <a:pt x="1462" y="92"/>
                  </a:lnTo>
                  <a:lnTo>
                    <a:pt x="1460" y="92"/>
                  </a:lnTo>
                  <a:lnTo>
                    <a:pt x="1458" y="92"/>
                  </a:lnTo>
                  <a:lnTo>
                    <a:pt x="1458" y="92"/>
                  </a:lnTo>
                  <a:lnTo>
                    <a:pt x="1450" y="86"/>
                  </a:lnTo>
                  <a:lnTo>
                    <a:pt x="1442" y="84"/>
                  </a:lnTo>
                  <a:lnTo>
                    <a:pt x="1426" y="84"/>
                  </a:lnTo>
                  <a:lnTo>
                    <a:pt x="1426" y="84"/>
                  </a:lnTo>
                  <a:lnTo>
                    <a:pt x="1412" y="82"/>
                  </a:lnTo>
                  <a:lnTo>
                    <a:pt x="1404" y="82"/>
                  </a:lnTo>
                  <a:lnTo>
                    <a:pt x="1398" y="84"/>
                  </a:lnTo>
                  <a:lnTo>
                    <a:pt x="1398" y="84"/>
                  </a:lnTo>
                  <a:lnTo>
                    <a:pt x="1392" y="86"/>
                  </a:lnTo>
                  <a:lnTo>
                    <a:pt x="1388" y="84"/>
                  </a:lnTo>
                  <a:lnTo>
                    <a:pt x="1382" y="82"/>
                  </a:lnTo>
                  <a:lnTo>
                    <a:pt x="1382" y="78"/>
                  </a:lnTo>
                  <a:lnTo>
                    <a:pt x="1382" y="78"/>
                  </a:lnTo>
                  <a:lnTo>
                    <a:pt x="1380" y="74"/>
                  </a:lnTo>
                  <a:lnTo>
                    <a:pt x="1378" y="72"/>
                  </a:lnTo>
                  <a:lnTo>
                    <a:pt x="1372" y="70"/>
                  </a:lnTo>
                  <a:lnTo>
                    <a:pt x="1372" y="70"/>
                  </a:lnTo>
                  <a:lnTo>
                    <a:pt x="1358" y="68"/>
                  </a:lnTo>
                  <a:lnTo>
                    <a:pt x="1344" y="68"/>
                  </a:lnTo>
                  <a:lnTo>
                    <a:pt x="1344" y="68"/>
                  </a:lnTo>
                  <a:lnTo>
                    <a:pt x="1334" y="70"/>
                  </a:lnTo>
                  <a:lnTo>
                    <a:pt x="1324" y="70"/>
                  </a:lnTo>
                  <a:lnTo>
                    <a:pt x="1304" y="62"/>
                  </a:lnTo>
                  <a:lnTo>
                    <a:pt x="1304" y="62"/>
                  </a:lnTo>
                  <a:lnTo>
                    <a:pt x="1302" y="62"/>
                  </a:lnTo>
                  <a:lnTo>
                    <a:pt x="1302" y="58"/>
                  </a:lnTo>
                  <a:lnTo>
                    <a:pt x="1302" y="56"/>
                  </a:lnTo>
                  <a:lnTo>
                    <a:pt x="1298" y="56"/>
                  </a:lnTo>
                  <a:lnTo>
                    <a:pt x="1298" y="56"/>
                  </a:lnTo>
                  <a:lnTo>
                    <a:pt x="1286" y="56"/>
                  </a:lnTo>
                  <a:lnTo>
                    <a:pt x="1278" y="56"/>
                  </a:lnTo>
                  <a:lnTo>
                    <a:pt x="1272" y="54"/>
                  </a:lnTo>
                  <a:lnTo>
                    <a:pt x="1272" y="54"/>
                  </a:lnTo>
                  <a:lnTo>
                    <a:pt x="1274" y="56"/>
                  </a:lnTo>
                  <a:lnTo>
                    <a:pt x="1274" y="60"/>
                  </a:lnTo>
                  <a:lnTo>
                    <a:pt x="1274" y="60"/>
                  </a:lnTo>
                  <a:lnTo>
                    <a:pt x="1274" y="60"/>
                  </a:lnTo>
                  <a:lnTo>
                    <a:pt x="1272" y="62"/>
                  </a:lnTo>
                  <a:lnTo>
                    <a:pt x="1266" y="62"/>
                  </a:lnTo>
                  <a:lnTo>
                    <a:pt x="1266" y="62"/>
                  </a:lnTo>
                  <a:lnTo>
                    <a:pt x="1268" y="58"/>
                  </a:lnTo>
                  <a:lnTo>
                    <a:pt x="1266" y="56"/>
                  </a:lnTo>
                  <a:lnTo>
                    <a:pt x="1262" y="54"/>
                  </a:lnTo>
                  <a:lnTo>
                    <a:pt x="1262" y="54"/>
                  </a:lnTo>
                  <a:lnTo>
                    <a:pt x="1258" y="52"/>
                  </a:lnTo>
                  <a:lnTo>
                    <a:pt x="1258" y="52"/>
                  </a:lnTo>
                  <a:lnTo>
                    <a:pt x="1246" y="52"/>
                  </a:lnTo>
                  <a:lnTo>
                    <a:pt x="1246" y="52"/>
                  </a:lnTo>
                  <a:lnTo>
                    <a:pt x="1238" y="50"/>
                  </a:lnTo>
                  <a:lnTo>
                    <a:pt x="1238" y="50"/>
                  </a:lnTo>
                  <a:lnTo>
                    <a:pt x="1222" y="56"/>
                  </a:lnTo>
                  <a:lnTo>
                    <a:pt x="1222" y="56"/>
                  </a:lnTo>
                  <a:lnTo>
                    <a:pt x="1224" y="58"/>
                  </a:lnTo>
                  <a:lnTo>
                    <a:pt x="1224" y="62"/>
                  </a:lnTo>
                  <a:lnTo>
                    <a:pt x="1224" y="62"/>
                  </a:lnTo>
                  <a:lnTo>
                    <a:pt x="1222" y="64"/>
                  </a:lnTo>
                  <a:lnTo>
                    <a:pt x="1220" y="64"/>
                  </a:lnTo>
                  <a:lnTo>
                    <a:pt x="1216" y="64"/>
                  </a:lnTo>
                  <a:lnTo>
                    <a:pt x="1216" y="64"/>
                  </a:lnTo>
                  <a:lnTo>
                    <a:pt x="1210" y="66"/>
                  </a:lnTo>
                  <a:lnTo>
                    <a:pt x="1206" y="64"/>
                  </a:lnTo>
                  <a:lnTo>
                    <a:pt x="1202" y="64"/>
                  </a:lnTo>
                  <a:lnTo>
                    <a:pt x="1198" y="64"/>
                  </a:lnTo>
                  <a:lnTo>
                    <a:pt x="1198" y="64"/>
                  </a:lnTo>
                  <a:lnTo>
                    <a:pt x="1192" y="64"/>
                  </a:lnTo>
                  <a:lnTo>
                    <a:pt x="1188" y="64"/>
                  </a:lnTo>
                  <a:lnTo>
                    <a:pt x="1178" y="62"/>
                  </a:lnTo>
                  <a:lnTo>
                    <a:pt x="1172" y="62"/>
                  </a:lnTo>
                  <a:lnTo>
                    <a:pt x="1168" y="64"/>
                  </a:lnTo>
                  <a:lnTo>
                    <a:pt x="1164" y="66"/>
                  </a:lnTo>
                  <a:lnTo>
                    <a:pt x="1160" y="70"/>
                  </a:lnTo>
                  <a:lnTo>
                    <a:pt x="1160" y="70"/>
                  </a:lnTo>
                  <a:lnTo>
                    <a:pt x="1156" y="72"/>
                  </a:lnTo>
                  <a:lnTo>
                    <a:pt x="1152" y="70"/>
                  </a:lnTo>
                  <a:lnTo>
                    <a:pt x="1144" y="66"/>
                  </a:lnTo>
                  <a:lnTo>
                    <a:pt x="1144" y="66"/>
                  </a:lnTo>
                  <a:lnTo>
                    <a:pt x="1132" y="56"/>
                  </a:lnTo>
                  <a:lnTo>
                    <a:pt x="1132" y="56"/>
                  </a:lnTo>
                  <a:lnTo>
                    <a:pt x="1134" y="48"/>
                  </a:lnTo>
                  <a:lnTo>
                    <a:pt x="1134" y="48"/>
                  </a:lnTo>
                  <a:lnTo>
                    <a:pt x="1136" y="48"/>
                  </a:lnTo>
                  <a:lnTo>
                    <a:pt x="1138" y="48"/>
                  </a:lnTo>
                  <a:lnTo>
                    <a:pt x="1136" y="46"/>
                  </a:lnTo>
                  <a:lnTo>
                    <a:pt x="1136" y="46"/>
                  </a:lnTo>
                  <a:lnTo>
                    <a:pt x="1130" y="44"/>
                  </a:lnTo>
                  <a:lnTo>
                    <a:pt x="1126" y="42"/>
                  </a:lnTo>
                  <a:lnTo>
                    <a:pt x="1124" y="44"/>
                  </a:lnTo>
                  <a:lnTo>
                    <a:pt x="1124" y="44"/>
                  </a:lnTo>
                  <a:lnTo>
                    <a:pt x="1118" y="44"/>
                  </a:lnTo>
                  <a:lnTo>
                    <a:pt x="1118" y="44"/>
                  </a:lnTo>
                  <a:lnTo>
                    <a:pt x="1108" y="42"/>
                  </a:lnTo>
                  <a:lnTo>
                    <a:pt x="1104" y="40"/>
                  </a:lnTo>
                  <a:lnTo>
                    <a:pt x="1098" y="42"/>
                  </a:lnTo>
                  <a:lnTo>
                    <a:pt x="1098" y="42"/>
                  </a:lnTo>
                  <a:lnTo>
                    <a:pt x="1096" y="44"/>
                  </a:lnTo>
                  <a:lnTo>
                    <a:pt x="1096" y="46"/>
                  </a:lnTo>
                  <a:lnTo>
                    <a:pt x="1096" y="50"/>
                  </a:lnTo>
                  <a:lnTo>
                    <a:pt x="1096" y="50"/>
                  </a:lnTo>
                  <a:lnTo>
                    <a:pt x="1086" y="50"/>
                  </a:lnTo>
                  <a:lnTo>
                    <a:pt x="1078" y="48"/>
                  </a:lnTo>
                  <a:lnTo>
                    <a:pt x="1070" y="48"/>
                  </a:lnTo>
                  <a:lnTo>
                    <a:pt x="1062" y="46"/>
                  </a:lnTo>
                  <a:lnTo>
                    <a:pt x="1062" y="46"/>
                  </a:lnTo>
                  <a:lnTo>
                    <a:pt x="1054" y="42"/>
                  </a:lnTo>
                  <a:lnTo>
                    <a:pt x="1046" y="42"/>
                  </a:lnTo>
                  <a:lnTo>
                    <a:pt x="1038" y="40"/>
                  </a:lnTo>
                  <a:lnTo>
                    <a:pt x="1030" y="42"/>
                  </a:lnTo>
                  <a:lnTo>
                    <a:pt x="1030" y="42"/>
                  </a:lnTo>
                  <a:lnTo>
                    <a:pt x="1024" y="42"/>
                  </a:lnTo>
                  <a:lnTo>
                    <a:pt x="1018" y="42"/>
                  </a:lnTo>
                  <a:lnTo>
                    <a:pt x="1004" y="40"/>
                  </a:lnTo>
                  <a:lnTo>
                    <a:pt x="1004" y="40"/>
                  </a:lnTo>
                  <a:lnTo>
                    <a:pt x="1000" y="38"/>
                  </a:lnTo>
                  <a:lnTo>
                    <a:pt x="994" y="40"/>
                  </a:lnTo>
                  <a:lnTo>
                    <a:pt x="994" y="40"/>
                  </a:lnTo>
                  <a:lnTo>
                    <a:pt x="986" y="44"/>
                  </a:lnTo>
                  <a:lnTo>
                    <a:pt x="980" y="46"/>
                  </a:lnTo>
                  <a:lnTo>
                    <a:pt x="964" y="44"/>
                  </a:lnTo>
                  <a:lnTo>
                    <a:pt x="964" y="44"/>
                  </a:lnTo>
                  <a:lnTo>
                    <a:pt x="990" y="36"/>
                  </a:lnTo>
                  <a:lnTo>
                    <a:pt x="990" y="36"/>
                  </a:lnTo>
                  <a:lnTo>
                    <a:pt x="994" y="34"/>
                  </a:lnTo>
                  <a:lnTo>
                    <a:pt x="998" y="32"/>
                  </a:lnTo>
                  <a:lnTo>
                    <a:pt x="1008" y="30"/>
                  </a:lnTo>
                  <a:lnTo>
                    <a:pt x="1008" y="30"/>
                  </a:lnTo>
                  <a:lnTo>
                    <a:pt x="1016" y="26"/>
                  </a:lnTo>
                  <a:lnTo>
                    <a:pt x="1016" y="26"/>
                  </a:lnTo>
                  <a:lnTo>
                    <a:pt x="1018" y="24"/>
                  </a:lnTo>
                  <a:lnTo>
                    <a:pt x="1018" y="20"/>
                  </a:lnTo>
                  <a:lnTo>
                    <a:pt x="1018" y="18"/>
                  </a:lnTo>
                  <a:lnTo>
                    <a:pt x="1018" y="16"/>
                  </a:lnTo>
                  <a:lnTo>
                    <a:pt x="1018" y="16"/>
                  </a:lnTo>
                  <a:lnTo>
                    <a:pt x="1006" y="12"/>
                  </a:lnTo>
                  <a:lnTo>
                    <a:pt x="1000" y="10"/>
                  </a:lnTo>
                  <a:lnTo>
                    <a:pt x="994" y="8"/>
                  </a:lnTo>
                  <a:lnTo>
                    <a:pt x="994" y="8"/>
                  </a:lnTo>
                  <a:lnTo>
                    <a:pt x="976" y="10"/>
                  </a:lnTo>
                  <a:lnTo>
                    <a:pt x="968" y="10"/>
                  </a:lnTo>
                  <a:lnTo>
                    <a:pt x="960" y="6"/>
                  </a:lnTo>
                  <a:lnTo>
                    <a:pt x="960" y="6"/>
                  </a:lnTo>
                  <a:lnTo>
                    <a:pt x="956" y="6"/>
                  </a:lnTo>
                  <a:lnTo>
                    <a:pt x="956" y="6"/>
                  </a:lnTo>
                  <a:lnTo>
                    <a:pt x="946" y="0"/>
                  </a:lnTo>
                  <a:lnTo>
                    <a:pt x="938" y="0"/>
                  </a:lnTo>
                  <a:lnTo>
                    <a:pt x="938" y="0"/>
                  </a:lnTo>
                  <a:lnTo>
                    <a:pt x="932" y="2"/>
                  </a:lnTo>
                  <a:lnTo>
                    <a:pt x="924" y="6"/>
                  </a:lnTo>
                  <a:lnTo>
                    <a:pt x="918" y="10"/>
                  </a:lnTo>
                  <a:lnTo>
                    <a:pt x="910" y="12"/>
                  </a:lnTo>
                  <a:lnTo>
                    <a:pt x="910" y="12"/>
                  </a:lnTo>
                  <a:lnTo>
                    <a:pt x="914" y="16"/>
                  </a:lnTo>
                  <a:lnTo>
                    <a:pt x="914" y="16"/>
                  </a:lnTo>
                  <a:lnTo>
                    <a:pt x="908" y="16"/>
                  </a:lnTo>
                  <a:lnTo>
                    <a:pt x="908" y="16"/>
                  </a:lnTo>
                  <a:lnTo>
                    <a:pt x="902" y="14"/>
                  </a:lnTo>
                  <a:lnTo>
                    <a:pt x="894" y="14"/>
                  </a:lnTo>
                  <a:lnTo>
                    <a:pt x="880" y="16"/>
                  </a:lnTo>
                  <a:lnTo>
                    <a:pt x="880" y="16"/>
                  </a:lnTo>
                  <a:lnTo>
                    <a:pt x="852" y="18"/>
                  </a:lnTo>
                  <a:lnTo>
                    <a:pt x="824" y="24"/>
                  </a:lnTo>
                  <a:lnTo>
                    <a:pt x="824" y="24"/>
                  </a:lnTo>
                  <a:lnTo>
                    <a:pt x="816" y="28"/>
                  </a:lnTo>
                  <a:lnTo>
                    <a:pt x="814" y="30"/>
                  </a:lnTo>
                  <a:lnTo>
                    <a:pt x="812" y="36"/>
                  </a:lnTo>
                  <a:lnTo>
                    <a:pt x="814" y="42"/>
                  </a:lnTo>
                  <a:lnTo>
                    <a:pt x="814" y="42"/>
                  </a:lnTo>
                  <a:lnTo>
                    <a:pt x="808" y="38"/>
                  </a:lnTo>
                  <a:lnTo>
                    <a:pt x="804" y="38"/>
                  </a:lnTo>
                  <a:lnTo>
                    <a:pt x="802" y="40"/>
                  </a:lnTo>
                  <a:lnTo>
                    <a:pt x="802" y="40"/>
                  </a:lnTo>
                  <a:lnTo>
                    <a:pt x="770" y="42"/>
                  </a:lnTo>
                  <a:lnTo>
                    <a:pt x="770" y="42"/>
                  </a:lnTo>
                  <a:lnTo>
                    <a:pt x="766" y="42"/>
                  </a:lnTo>
                  <a:lnTo>
                    <a:pt x="764" y="42"/>
                  </a:lnTo>
                  <a:lnTo>
                    <a:pt x="762" y="44"/>
                  </a:lnTo>
                  <a:lnTo>
                    <a:pt x="762" y="44"/>
                  </a:lnTo>
                  <a:lnTo>
                    <a:pt x="764" y="50"/>
                  </a:lnTo>
                  <a:lnTo>
                    <a:pt x="766" y="52"/>
                  </a:lnTo>
                  <a:lnTo>
                    <a:pt x="768" y="54"/>
                  </a:lnTo>
                  <a:lnTo>
                    <a:pt x="768" y="54"/>
                  </a:lnTo>
                  <a:lnTo>
                    <a:pt x="774" y="56"/>
                  </a:lnTo>
                  <a:lnTo>
                    <a:pt x="780" y="58"/>
                  </a:lnTo>
                  <a:lnTo>
                    <a:pt x="780" y="58"/>
                  </a:lnTo>
                  <a:lnTo>
                    <a:pt x="780" y="60"/>
                  </a:lnTo>
                  <a:lnTo>
                    <a:pt x="780" y="60"/>
                  </a:lnTo>
                  <a:lnTo>
                    <a:pt x="770" y="62"/>
                  </a:lnTo>
                  <a:lnTo>
                    <a:pt x="770" y="62"/>
                  </a:lnTo>
                  <a:lnTo>
                    <a:pt x="766" y="58"/>
                  </a:lnTo>
                  <a:lnTo>
                    <a:pt x="760" y="56"/>
                  </a:lnTo>
                  <a:lnTo>
                    <a:pt x="750" y="56"/>
                  </a:lnTo>
                  <a:lnTo>
                    <a:pt x="740" y="58"/>
                  </a:lnTo>
                  <a:lnTo>
                    <a:pt x="730" y="60"/>
                  </a:lnTo>
                  <a:lnTo>
                    <a:pt x="730" y="60"/>
                  </a:lnTo>
                  <a:lnTo>
                    <a:pt x="730" y="62"/>
                  </a:lnTo>
                  <a:lnTo>
                    <a:pt x="732" y="62"/>
                  </a:lnTo>
                  <a:lnTo>
                    <a:pt x="736" y="64"/>
                  </a:lnTo>
                  <a:lnTo>
                    <a:pt x="736" y="64"/>
                  </a:lnTo>
                  <a:lnTo>
                    <a:pt x="730" y="66"/>
                  </a:lnTo>
                  <a:lnTo>
                    <a:pt x="730" y="66"/>
                  </a:lnTo>
                  <a:lnTo>
                    <a:pt x="726" y="66"/>
                  </a:lnTo>
                  <a:lnTo>
                    <a:pt x="722" y="66"/>
                  </a:lnTo>
                  <a:lnTo>
                    <a:pt x="722" y="62"/>
                  </a:lnTo>
                  <a:lnTo>
                    <a:pt x="722" y="62"/>
                  </a:lnTo>
                  <a:lnTo>
                    <a:pt x="720" y="58"/>
                  </a:lnTo>
                  <a:lnTo>
                    <a:pt x="716" y="58"/>
                  </a:lnTo>
                  <a:lnTo>
                    <a:pt x="710" y="60"/>
                  </a:lnTo>
                  <a:lnTo>
                    <a:pt x="710" y="60"/>
                  </a:lnTo>
                  <a:lnTo>
                    <a:pt x="706" y="62"/>
                  </a:lnTo>
                  <a:lnTo>
                    <a:pt x="706" y="66"/>
                  </a:lnTo>
                  <a:lnTo>
                    <a:pt x="710" y="70"/>
                  </a:lnTo>
                  <a:lnTo>
                    <a:pt x="710" y="70"/>
                  </a:lnTo>
                  <a:lnTo>
                    <a:pt x="712" y="72"/>
                  </a:lnTo>
                  <a:lnTo>
                    <a:pt x="712" y="76"/>
                  </a:lnTo>
                  <a:lnTo>
                    <a:pt x="712" y="76"/>
                  </a:lnTo>
                  <a:lnTo>
                    <a:pt x="708" y="82"/>
                  </a:lnTo>
                  <a:lnTo>
                    <a:pt x="708" y="84"/>
                  </a:lnTo>
                  <a:lnTo>
                    <a:pt x="710" y="86"/>
                  </a:lnTo>
                  <a:lnTo>
                    <a:pt x="714" y="88"/>
                  </a:lnTo>
                  <a:lnTo>
                    <a:pt x="720" y="88"/>
                  </a:lnTo>
                  <a:lnTo>
                    <a:pt x="720" y="88"/>
                  </a:lnTo>
                  <a:lnTo>
                    <a:pt x="726" y="86"/>
                  </a:lnTo>
                  <a:lnTo>
                    <a:pt x="730" y="88"/>
                  </a:lnTo>
                  <a:lnTo>
                    <a:pt x="740" y="92"/>
                  </a:lnTo>
                  <a:lnTo>
                    <a:pt x="740" y="92"/>
                  </a:lnTo>
                  <a:lnTo>
                    <a:pt x="742" y="94"/>
                  </a:lnTo>
                  <a:lnTo>
                    <a:pt x="742" y="96"/>
                  </a:lnTo>
                  <a:lnTo>
                    <a:pt x="742" y="96"/>
                  </a:lnTo>
                  <a:lnTo>
                    <a:pt x="738" y="98"/>
                  </a:lnTo>
                  <a:lnTo>
                    <a:pt x="738" y="98"/>
                  </a:lnTo>
                  <a:lnTo>
                    <a:pt x="736" y="100"/>
                  </a:lnTo>
                  <a:lnTo>
                    <a:pt x="736" y="98"/>
                  </a:lnTo>
                  <a:lnTo>
                    <a:pt x="736" y="96"/>
                  </a:lnTo>
                  <a:lnTo>
                    <a:pt x="736" y="96"/>
                  </a:lnTo>
                  <a:lnTo>
                    <a:pt x="734" y="92"/>
                  </a:lnTo>
                  <a:lnTo>
                    <a:pt x="732" y="92"/>
                  </a:lnTo>
                  <a:lnTo>
                    <a:pt x="726" y="90"/>
                  </a:lnTo>
                  <a:lnTo>
                    <a:pt x="726" y="90"/>
                  </a:lnTo>
                  <a:lnTo>
                    <a:pt x="720" y="92"/>
                  </a:lnTo>
                  <a:lnTo>
                    <a:pt x="718" y="92"/>
                  </a:lnTo>
                  <a:lnTo>
                    <a:pt x="716" y="96"/>
                  </a:lnTo>
                  <a:lnTo>
                    <a:pt x="716" y="96"/>
                  </a:lnTo>
                  <a:lnTo>
                    <a:pt x="712" y="104"/>
                  </a:lnTo>
                  <a:lnTo>
                    <a:pt x="708" y="112"/>
                  </a:lnTo>
                  <a:lnTo>
                    <a:pt x="700" y="116"/>
                  </a:lnTo>
                  <a:lnTo>
                    <a:pt x="692" y="118"/>
                  </a:lnTo>
                  <a:lnTo>
                    <a:pt x="692" y="118"/>
                  </a:lnTo>
                  <a:lnTo>
                    <a:pt x="692" y="112"/>
                  </a:lnTo>
                  <a:lnTo>
                    <a:pt x="692" y="112"/>
                  </a:lnTo>
                  <a:lnTo>
                    <a:pt x="702" y="102"/>
                  </a:lnTo>
                  <a:lnTo>
                    <a:pt x="702" y="102"/>
                  </a:lnTo>
                  <a:lnTo>
                    <a:pt x="706" y="98"/>
                  </a:lnTo>
                  <a:lnTo>
                    <a:pt x="706" y="96"/>
                  </a:lnTo>
                  <a:lnTo>
                    <a:pt x="704" y="94"/>
                  </a:lnTo>
                  <a:lnTo>
                    <a:pt x="704" y="94"/>
                  </a:lnTo>
                  <a:lnTo>
                    <a:pt x="700" y="90"/>
                  </a:lnTo>
                  <a:lnTo>
                    <a:pt x="698" y="84"/>
                  </a:lnTo>
                  <a:lnTo>
                    <a:pt x="700" y="80"/>
                  </a:lnTo>
                  <a:lnTo>
                    <a:pt x="702" y="74"/>
                  </a:lnTo>
                  <a:lnTo>
                    <a:pt x="702" y="74"/>
                  </a:lnTo>
                  <a:lnTo>
                    <a:pt x="700" y="70"/>
                  </a:lnTo>
                  <a:lnTo>
                    <a:pt x="698" y="68"/>
                  </a:lnTo>
                  <a:lnTo>
                    <a:pt x="696" y="64"/>
                  </a:lnTo>
                  <a:lnTo>
                    <a:pt x="698" y="62"/>
                  </a:lnTo>
                  <a:lnTo>
                    <a:pt x="698" y="62"/>
                  </a:lnTo>
                  <a:lnTo>
                    <a:pt x="700" y="56"/>
                  </a:lnTo>
                  <a:lnTo>
                    <a:pt x="700" y="52"/>
                  </a:lnTo>
                  <a:lnTo>
                    <a:pt x="696" y="50"/>
                  </a:lnTo>
                  <a:lnTo>
                    <a:pt x="692" y="48"/>
                  </a:lnTo>
                  <a:lnTo>
                    <a:pt x="692" y="48"/>
                  </a:lnTo>
                  <a:lnTo>
                    <a:pt x="684" y="48"/>
                  </a:lnTo>
                  <a:lnTo>
                    <a:pt x="678" y="48"/>
                  </a:lnTo>
                  <a:lnTo>
                    <a:pt x="672" y="52"/>
                  </a:lnTo>
                  <a:lnTo>
                    <a:pt x="670" y="58"/>
                  </a:lnTo>
                  <a:lnTo>
                    <a:pt x="670" y="58"/>
                  </a:lnTo>
                  <a:lnTo>
                    <a:pt x="666" y="60"/>
                  </a:lnTo>
                  <a:lnTo>
                    <a:pt x="664" y="64"/>
                  </a:lnTo>
                  <a:lnTo>
                    <a:pt x="664" y="64"/>
                  </a:lnTo>
                  <a:lnTo>
                    <a:pt x="660" y="64"/>
                  </a:lnTo>
                  <a:lnTo>
                    <a:pt x="658" y="66"/>
                  </a:lnTo>
                  <a:lnTo>
                    <a:pt x="656" y="68"/>
                  </a:lnTo>
                  <a:lnTo>
                    <a:pt x="658" y="74"/>
                  </a:lnTo>
                  <a:lnTo>
                    <a:pt x="658" y="74"/>
                  </a:lnTo>
                  <a:lnTo>
                    <a:pt x="658" y="76"/>
                  </a:lnTo>
                  <a:lnTo>
                    <a:pt x="658" y="80"/>
                  </a:lnTo>
                  <a:lnTo>
                    <a:pt x="660" y="82"/>
                  </a:lnTo>
                  <a:lnTo>
                    <a:pt x="664" y="84"/>
                  </a:lnTo>
                  <a:lnTo>
                    <a:pt x="664" y="84"/>
                  </a:lnTo>
                  <a:lnTo>
                    <a:pt x="666" y="86"/>
                  </a:lnTo>
                  <a:lnTo>
                    <a:pt x="670" y="90"/>
                  </a:lnTo>
                  <a:lnTo>
                    <a:pt x="670" y="90"/>
                  </a:lnTo>
                  <a:lnTo>
                    <a:pt x="672" y="92"/>
                  </a:lnTo>
                  <a:lnTo>
                    <a:pt x="670" y="96"/>
                  </a:lnTo>
                  <a:lnTo>
                    <a:pt x="670" y="96"/>
                  </a:lnTo>
                  <a:lnTo>
                    <a:pt x="668" y="98"/>
                  </a:lnTo>
                  <a:lnTo>
                    <a:pt x="664" y="96"/>
                  </a:lnTo>
                  <a:lnTo>
                    <a:pt x="664" y="96"/>
                  </a:lnTo>
                  <a:lnTo>
                    <a:pt x="658" y="92"/>
                  </a:lnTo>
                  <a:lnTo>
                    <a:pt x="650" y="90"/>
                  </a:lnTo>
                  <a:lnTo>
                    <a:pt x="636" y="86"/>
                  </a:lnTo>
                  <a:lnTo>
                    <a:pt x="636" y="86"/>
                  </a:lnTo>
                  <a:lnTo>
                    <a:pt x="620" y="82"/>
                  </a:lnTo>
                  <a:lnTo>
                    <a:pt x="612" y="82"/>
                  </a:lnTo>
                  <a:lnTo>
                    <a:pt x="604" y="84"/>
                  </a:lnTo>
                  <a:lnTo>
                    <a:pt x="604" y="84"/>
                  </a:lnTo>
                  <a:lnTo>
                    <a:pt x="608" y="86"/>
                  </a:lnTo>
                  <a:lnTo>
                    <a:pt x="608" y="88"/>
                  </a:lnTo>
                  <a:lnTo>
                    <a:pt x="608" y="90"/>
                  </a:lnTo>
                  <a:lnTo>
                    <a:pt x="608" y="90"/>
                  </a:lnTo>
                  <a:lnTo>
                    <a:pt x="602" y="96"/>
                  </a:lnTo>
                  <a:lnTo>
                    <a:pt x="598" y="96"/>
                  </a:lnTo>
                  <a:lnTo>
                    <a:pt x="596" y="96"/>
                  </a:lnTo>
                  <a:lnTo>
                    <a:pt x="596" y="96"/>
                  </a:lnTo>
                  <a:lnTo>
                    <a:pt x="594" y="92"/>
                  </a:lnTo>
                  <a:lnTo>
                    <a:pt x="590" y="90"/>
                  </a:lnTo>
                  <a:lnTo>
                    <a:pt x="584" y="92"/>
                  </a:lnTo>
                  <a:lnTo>
                    <a:pt x="584" y="92"/>
                  </a:lnTo>
                  <a:lnTo>
                    <a:pt x="570" y="94"/>
                  </a:lnTo>
                  <a:lnTo>
                    <a:pt x="552" y="90"/>
                  </a:lnTo>
                  <a:lnTo>
                    <a:pt x="552" y="90"/>
                  </a:lnTo>
                  <a:lnTo>
                    <a:pt x="548" y="92"/>
                  </a:lnTo>
                  <a:lnTo>
                    <a:pt x="548" y="92"/>
                  </a:lnTo>
                  <a:lnTo>
                    <a:pt x="542" y="94"/>
                  </a:lnTo>
                  <a:lnTo>
                    <a:pt x="538" y="96"/>
                  </a:lnTo>
                  <a:lnTo>
                    <a:pt x="538" y="96"/>
                  </a:lnTo>
                  <a:lnTo>
                    <a:pt x="522" y="100"/>
                  </a:lnTo>
                  <a:lnTo>
                    <a:pt x="514" y="102"/>
                  </a:lnTo>
                  <a:lnTo>
                    <a:pt x="508" y="106"/>
                  </a:lnTo>
                  <a:lnTo>
                    <a:pt x="508" y="106"/>
                  </a:lnTo>
                  <a:lnTo>
                    <a:pt x="502" y="112"/>
                  </a:lnTo>
                  <a:lnTo>
                    <a:pt x="496" y="112"/>
                  </a:lnTo>
                  <a:lnTo>
                    <a:pt x="492" y="110"/>
                  </a:lnTo>
                  <a:lnTo>
                    <a:pt x="486" y="104"/>
                  </a:lnTo>
                  <a:lnTo>
                    <a:pt x="486" y="104"/>
                  </a:lnTo>
                  <a:lnTo>
                    <a:pt x="488" y="102"/>
                  </a:lnTo>
                  <a:lnTo>
                    <a:pt x="492" y="102"/>
                  </a:lnTo>
                  <a:lnTo>
                    <a:pt x="494" y="102"/>
                  </a:lnTo>
                  <a:lnTo>
                    <a:pt x="496" y="98"/>
                  </a:lnTo>
                  <a:lnTo>
                    <a:pt x="496" y="98"/>
                  </a:lnTo>
                  <a:lnTo>
                    <a:pt x="492" y="96"/>
                  </a:lnTo>
                  <a:lnTo>
                    <a:pt x="488" y="94"/>
                  </a:lnTo>
                  <a:lnTo>
                    <a:pt x="484" y="94"/>
                  </a:lnTo>
                  <a:lnTo>
                    <a:pt x="480" y="96"/>
                  </a:lnTo>
                  <a:lnTo>
                    <a:pt x="480" y="96"/>
                  </a:lnTo>
                  <a:lnTo>
                    <a:pt x="478" y="100"/>
                  </a:lnTo>
                  <a:lnTo>
                    <a:pt x="478" y="106"/>
                  </a:lnTo>
                  <a:lnTo>
                    <a:pt x="478" y="106"/>
                  </a:lnTo>
                  <a:lnTo>
                    <a:pt x="482" y="114"/>
                  </a:lnTo>
                  <a:lnTo>
                    <a:pt x="482" y="116"/>
                  </a:lnTo>
                  <a:lnTo>
                    <a:pt x="480" y="118"/>
                  </a:lnTo>
                  <a:lnTo>
                    <a:pt x="476" y="118"/>
                  </a:lnTo>
                  <a:lnTo>
                    <a:pt x="468" y="118"/>
                  </a:lnTo>
                  <a:lnTo>
                    <a:pt x="468" y="118"/>
                  </a:lnTo>
                  <a:lnTo>
                    <a:pt x="462" y="116"/>
                  </a:lnTo>
                  <a:lnTo>
                    <a:pt x="456" y="118"/>
                  </a:lnTo>
                  <a:lnTo>
                    <a:pt x="446" y="126"/>
                  </a:lnTo>
                  <a:lnTo>
                    <a:pt x="446" y="126"/>
                  </a:lnTo>
                  <a:lnTo>
                    <a:pt x="446" y="128"/>
                  </a:lnTo>
                  <a:lnTo>
                    <a:pt x="448" y="130"/>
                  </a:lnTo>
                  <a:lnTo>
                    <a:pt x="450" y="132"/>
                  </a:lnTo>
                  <a:lnTo>
                    <a:pt x="448" y="134"/>
                  </a:lnTo>
                  <a:lnTo>
                    <a:pt x="448" y="134"/>
                  </a:lnTo>
                  <a:lnTo>
                    <a:pt x="438" y="134"/>
                  </a:lnTo>
                  <a:lnTo>
                    <a:pt x="428" y="132"/>
                  </a:lnTo>
                  <a:lnTo>
                    <a:pt x="428" y="132"/>
                  </a:lnTo>
                  <a:lnTo>
                    <a:pt x="424" y="130"/>
                  </a:lnTo>
                  <a:lnTo>
                    <a:pt x="422" y="130"/>
                  </a:lnTo>
                  <a:lnTo>
                    <a:pt x="422" y="132"/>
                  </a:lnTo>
                  <a:lnTo>
                    <a:pt x="422" y="132"/>
                  </a:lnTo>
                  <a:lnTo>
                    <a:pt x="422" y="134"/>
                  </a:lnTo>
                  <a:lnTo>
                    <a:pt x="422" y="136"/>
                  </a:lnTo>
                  <a:lnTo>
                    <a:pt x="426" y="138"/>
                  </a:lnTo>
                  <a:lnTo>
                    <a:pt x="426" y="138"/>
                  </a:lnTo>
                  <a:lnTo>
                    <a:pt x="430" y="138"/>
                  </a:lnTo>
                  <a:lnTo>
                    <a:pt x="430" y="140"/>
                  </a:lnTo>
                  <a:lnTo>
                    <a:pt x="430" y="140"/>
                  </a:lnTo>
                  <a:lnTo>
                    <a:pt x="424" y="142"/>
                  </a:lnTo>
                  <a:lnTo>
                    <a:pt x="416" y="140"/>
                  </a:lnTo>
                  <a:lnTo>
                    <a:pt x="408" y="138"/>
                  </a:lnTo>
                  <a:lnTo>
                    <a:pt x="406" y="134"/>
                  </a:lnTo>
                  <a:lnTo>
                    <a:pt x="406" y="134"/>
                  </a:lnTo>
                  <a:lnTo>
                    <a:pt x="404" y="126"/>
                  </a:lnTo>
                  <a:lnTo>
                    <a:pt x="402" y="122"/>
                  </a:lnTo>
                  <a:lnTo>
                    <a:pt x="398" y="116"/>
                  </a:lnTo>
                  <a:lnTo>
                    <a:pt x="390" y="114"/>
                  </a:lnTo>
                  <a:lnTo>
                    <a:pt x="390" y="114"/>
                  </a:lnTo>
                  <a:lnTo>
                    <a:pt x="398" y="112"/>
                  </a:lnTo>
                  <a:lnTo>
                    <a:pt x="402" y="114"/>
                  </a:lnTo>
                  <a:lnTo>
                    <a:pt x="412" y="116"/>
                  </a:lnTo>
                  <a:lnTo>
                    <a:pt x="412" y="116"/>
                  </a:lnTo>
                  <a:lnTo>
                    <a:pt x="432" y="120"/>
                  </a:lnTo>
                  <a:lnTo>
                    <a:pt x="440" y="120"/>
                  </a:lnTo>
                  <a:lnTo>
                    <a:pt x="450" y="116"/>
                  </a:lnTo>
                  <a:lnTo>
                    <a:pt x="450" y="116"/>
                  </a:lnTo>
                  <a:lnTo>
                    <a:pt x="454" y="112"/>
                  </a:lnTo>
                  <a:lnTo>
                    <a:pt x="456" y="110"/>
                  </a:lnTo>
                  <a:lnTo>
                    <a:pt x="456" y="108"/>
                  </a:lnTo>
                  <a:lnTo>
                    <a:pt x="456" y="108"/>
                  </a:lnTo>
                  <a:lnTo>
                    <a:pt x="454" y="104"/>
                  </a:lnTo>
                  <a:lnTo>
                    <a:pt x="450" y="102"/>
                  </a:lnTo>
                  <a:lnTo>
                    <a:pt x="450" y="102"/>
                  </a:lnTo>
                  <a:lnTo>
                    <a:pt x="418" y="90"/>
                  </a:lnTo>
                  <a:lnTo>
                    <a:pt x="418" y="90"/>
                  </a:lnTo>
                  <a:lnTo>
                    <a:pt x="410" y="88"/>
                  </a:lnTo>
                  <a:lnTo>
                    <a:pt x="402" y="86"/>
                  </a:lnTo>
                  <a:lnTo>
                    <a:pt x="394" y="86"/>
                  </a:lnTo>
                  <a:lnTo>
                    <a:pt x="384" y="82"/>
                  </a:lnTo>
                  <a:lnTo>
                    <a:pt x="384" y="82"/>
                  </a:lnTo>
                  <a:lnTo>
                    <a:pt x="380" y="80"/>
                  </a:lnTo>
                  <a:lnTo>
                    <a:pt x="374" y="80"/>
                  </a:lnTo>
                  <a:lnTo>
                    <a:pt x="360" y="80"/>
                  </a:lnTo>
                  <a:lnTo>
                    <a:pt x="360" y="80"/>
                  </a:lnTo>
                  <a:lnTo>
                    <a:pt x="364" y="78"/>
                  </a:lnTo>
                  <a:lnTo>
                    <a:pt x="368" y="78"/>
                  </a:lnTo>
                  <a:lnTo>
                    <a:pt x="370" y="78"/>
                  </a:lnTo>
                  <a:lnTo>
                    <a:pt x="372" y="74"/>
                  </a:lnTo>
                  <a:lnTo>
                    <a:pt x="372" y="74"/>
                  </a:lnTo>
                  <a:lnTo>
                    <a:pt x="352" y="70"/>
                  </a:lnTo>
                  <a:lnTo>
                    <a:pt x="352" y="70"/>
                  </a:lnTo>
                  <a:lnTo>
                    <a:pt x="354" y="70"/>
                  </a:lnTo>
                  <a:lnTo>
                    <a:pt x="354" y="70"/>
                  </a:lnTo>
                  <a:lnTo>
                    <a:pt x="354" y="68"/>
                  </a:lnTo>
                  <a:lnTo>
                    <a:pt x="354" y="68"/>
                  </a:lnTo>
                  <a:lnTo>
                    <a:pt x="340" y="72"/>
                  </a:lnTo>
                  <a:lnTo>
                    <a:pt x="324" y="74"/>
                  </a:lnTo>
                  <a:lnTo>
                    <a:pt x="324" y="74"/>
                  </a:lnTo>
                  <a:lnTo>
                    <a:pt x="310" y="76"/>
                  </a:lnTo>
                  <a:lnTo>
                    <a:pt x="302" y="78"/>
                  </a:lnTo>
                  <a:lnTo>
                    <a:pt x="296" y="82"/>
                  </a:lnTo>
                  <a:lnTo>
                    <a:pt x="296" y="82"/>
                  </a:lnTo>
                  <a:lnTo>
                    <a:pt x="292" y="82"/>
                  </a:lnTo>
                  <a:lnTo>
                    <a:pt x="288" y="80"/>
                  </a:lnTo>
                  <a:lnTo>
                    <a:pt x="284" y="78"/>
                  </a:lnTo>
                  <a:lnTo>
                    <a:pt x="280" y="80"/>
                  </a:lnTo>
                  <a:lnTo>
                    <a:pt x="280" y="80"/>
                  </a:lnTo>
                  <a:lnTo>
                    <a:pt x="278" y="82"/>
                  </a:lnTo>
                  <a:lnTo>
                    <a:pt x="274" y="84"/>
                  </a:lnTo>
                  <a:lnTo>
                    <a:pt x="270" y="86"/>
                  </a:lnTo>
                  <a:lnTo>
                    <a:pt x="272" y="90"/>
                  </a:lnTo>
                  <a:lnTo>
                    <a:pt x="272" y="90"/>
                  </a:lnTo>
                  <a:lnTo>
                    <a:pt x="272" y="90"/>
                  </a:lnTo>
                  <a:lnTo>
                    <a:pt x="266" y="92"/>
                  </a:lnTo>
                  <a:lnTo>
                    <a:pt x="262" y="90"/>
                  </a:lnTo>
                  <a:lnTo>
                    <a:pt x="262" y="90"/>
                  </a:lnTo>
                  <a:lnTo>
                    <a:pt x="258" y="90"/>
                  </a:lnTo>
                  <a:lnTo>
                    <a:pt x="256" y="90"/>
                  </a:lnTo>
                  <a:lnTo>
                    <a:pt x="256" y="92"/>
                  </a:lnTo>
                  <a:lnTo>
                    <a:pt x="256" y="92"/>
                  </a:lnTo>
                  <a:lnTo>
                    <a:pt x="256" y="94"/>
                  </a:lnTo>
                  <a:lnTo>
                    <a:pt x="256" y="94"/>
                  </a:lnTo>
                  <a:lnTo>
                    <a:pt x="260" y="96"/>
                  </a:lnTo>
                  <a:lnTo>
                    <a:pt x="260" y="96"/>
                  </a:lnTo>
                  <a:lnTo>
                    <a:pt x="260" y="100"/>
                  </a:lnTo>
                  <a:lnTo>
                    <a:pt x="260" y="100"/>
                  </a:lnTo>
                  <a:lnTo>
                    <a:pt x="254" y="102"/>
                  </a:lnTo>
                  <a:lnTo>
                    <a:pt x="250" y="106"/>
                  </a:lnTo>
                  <a:lnTo>
                    <a:pt x="250" y="106"/>
                  </a:lnTo>
                  <a:lnTo>
                    <a:pt x="240" y="114"/>
                  </a:lnTo>
                  <a:lnTo>
                    <a:pt x="232" y="126"/>
                  </a:lnTo>
                  <a:lnTo>
                    <a:pt x="224" y="136"/>
                  </a:lnTo>
                  <a:lnTo>
                    <a:pt x="218" y="140"/>
                  </a:lnTo>
                  <a:lnTo>
                    <a:pt x="212" y="142"/>
                  </a:lnTo>
                  <a:lnTo>
                    <a:pt x="212" y="142"/>
                  </a:lnTo>
                  <a:lnTo>
                    <a:pt x="206" y="148"/>
                  </a:lnTo>
                  <a:lnTo>
                    <a:pt x="206" y="148"/>
                  </a:lnTo>
                  <a:lnTo>
                    <a:pt x="204" y="148"/>
                  </a:lnTo>
                  <a:lnTo>
                    <a:pt x="202" y="150"/>
                  </a:lnTo>
                  <a:lnTo>
                    <a:pt x="202" y="150"/>
                  </a:lnTo>
                  <a:lnTo>
                    <a:pt x="200" y="152"/>
                  </a:lnTo>
                  <a:lnTo>
                    <a:pt x="196" y="152"/>
                  </a:lnTo>
                  <a:lnTo>
                    <a:pt x="192" y="152"/>
                  </a:lnTo>
                  <a:lnTo>
                    <a:pt x="190" y="154"/>
                  </a:lnTo>
                  <a:lnTo>
                    <a:pt x="190" y="154"/>
                  </a:lnTo>
                  <a:lnTo>
                    <a:pt x="186" y="154"/>
                  </a:lnTo>
                  <a:lnTo>
                    <a:pt x="184" y="158"/>
                  </a:lnTo>
                  <a:lnTo>
                    <a:pt x="184" y="158"/>
                  </a:lnTo>
                  <a:lnTo>
                    <a:pt x="182" y="160"/>
                  </a:lnTo>
                  <a:lnTo>
                    <a:pt x="178" y="162"/>
                  </a:lnTo>
                  <a:lnTo>
                    <a:pt x="176" y="164"/>
                  </a:lnTo>
                  <a:lnTo>
                    <a:pt x="176" y="170"/>
                  </a:lnTo>
                  <a:lnTo>
                    <a:pt x="176" y="170"/>
                  </a:lnTo>
                  <a:lnTo>
                    <a:pt x="174" y="172"/>
                  </a:lnTo>
                  <a:lnTo>
                    <a:pt x="174" y="172"/>
                  </a:lnTo>
                  <a:lnTo>
                    <a:pt x="178" y="180"/>
                  </a:lnTo>
                  <a:lnTo>
                    <a:pt x="178" y="180"/>
                  </a:lnTo>
                  <a:lnTo>
                    <a:pt x="178" y="180"/>
                  </a:lnTo>
                  <a:lnTo>
                    <a:pt x="178" y="180"/>
                  </a:lnTo>
                  <a:lnTo>
                    <a:pt x="180" y="184"/>
                  </a:lnTo>
                  <a:lnTo>
                    <a:pt x="180" y="184"/>
                  </a:lnTo>
                  <a:lnTo>
                    <a:pt x="178" y="186"/>
                  </a:lnTo>
                  <a:lnTo>
                    <a:pt x="176" y="188"/>
                  </a:lnTo>
                  <a:lnTo>
                    <a:pt x="176" y="188"/>
                  </a:lnTo>
                  <a:lnTo>
                    <a:pt x="176" y="190"/>
                  </a:lnTo>
                  <a:lnTo>
                    <a:pt x="178" y="190"/>
                  </a:lnTo>
                  <a:lnTo>
                    <a:pt x="180" y="188"/>
                  </a:lnTo>
                  <a:lnTo>
                    <a:pt x="182" y="190"/>
                  </a:lnTo>
                  <a:lnTo>
                    <a:pt x="182" y="190"/>
                  </a:lnTo>
                  <a:lnTo>
                    <a:pt x="182" y="192"/>
                  </a:lnTo>
                  <a:lnTo>
                    <a:pt x="182" y="192"/>
                  </a:lnTo>
                  <a:lnTo>
                    <a:pt x="178" y="196"/>
                  </a:lnTo>
                  <a:lnTo>
                    <a:pt x="178" y="198"/>
                  </a:lnTo>
                  <a:lnTo>
                    <a:pt x="182" y="200"/>
                  </a:lnTo>
                  <a:lnTo>
                    <a:pt x="182" y="200"/>
                  </a:lnTo>
                  <a:lnTo>
                    <a:pt x="188" y="202"/>
                  </a:lnTo>
                  <a:lnTo>
                    <a:pt x="194" y="202"/>
                  </a:lnTo>
                  <a:lnTo>
                    <a:pt x="198" y="202"/>
                  </a:lnTo>
                  <a:lnTo>
                    <a:pt x="204" y="198"/>
                  </a:lnTo>
                  <a:lnTo>
                    <a:pt x="204" y="198"/>
                  </a:lnTo>
                  <a:lnTo>
                    <a:pt x="216" y="188"/>
                  </a:lnTo>
                  <a:lnTo>
                    <a:pt x="216" y="188"/>
                  </a:lnTo>
                  <a:lnTo>
                    <a:pt x="222" y="196"/>
                  </a:lnTo>
                  <a:lnTo>
                    <a:pt x="226" y="204"/>
                  </a:lnTo>
                  <a:lnTo>
                    <a:pt x="226" y="204"/>
                  </a:lnTo>
                  <a:lnTo>
                    <a:pt x="228" y="210"/>
                  </a:lnTo>
                  <a:lnTo>
                    <a:pt x="232" y="216"/>
                  </a:lnTo>
                  <a:lnTo>
                    <a:pt x="232" y="216"/>
                  </a:lnTo>
                  <a:lnTo>
                    <a:pt x="234" y="220"/>
                  </a:lnTo>
                  <a:lnTo>
                    <a:pt x="232" y="222"/>
                  </a:lnTo>
                  <a:lnTo>
                    <a:pt x="232" y="222"/>
                  </a:lnTo>
                  <a:lnTo>
                    <a:pt x="234" y="232"/>
                  </a:lnTo>
                  <a:lnTo>
                    <a:pt x="238" y="234"/>
                  </a:lnTo>
                  <a:lnTo>
                    <a:pt x="242" y="232"/>
                  </a:lnTo>
                  <a:lnTo>
                    <a:pt x="242" y="232"/>
                  </a:lnTo>
                  <a:lnTo>
                    <a:pt x="250" y="228"/>
                  </a:lnTo>
                  <a:lnTo>
                    <a:pt x="258" y="224"/>
                  </a:lnTo>
                  <a:lnTo>
                    <a:pt x="264" y="218"/>
                  </a:lnTo>
                  <a:lnTo>
                    <a:pt x="266" y="214"/>
                  </a:lnTo>
                  <a:lnTo>
                    <a:pt x="266" y="208"/>
                  </a:lnTo>
                  <a:lnTo>
                    <a:pt x="266" y="208"/>
                  </a:lnTo>
                  <a:lnTo>
                    <a:pt x="268" y="200"/>
                  </a:lnTo>
                  <a:lnTo>
                    <a:pt x="274" y="196"/>
                  </a:lnTo>
                  <a:lnTo>
                    <a:pt x="274" y="196"/>
                  </a:lnTo>
                  <a:lnTo>
                    <a:pt x="274" y="194"/>
                  </a:lnTo>
                  <a:lnTo>
                    <a:pt x="274" y="194"/>
                  </a:lnTo>
                  <a:lnTo>
                    <a:pt x="276" y="192"/>
                  </a:lnTo>
                  <a:lnTo>
                    <a:pt x="276" y="190"/>
                  </a:lnTo>
                  <a:lnTo>
                    <a:pt x="276" y="190"/>
                  </a:lnTo>
                  <a:lnTo>
                    <a:pt x="276" y="190"/>
                  </a:lnTo>
                  <a:lnTo>
                    <a:pt x="276" y="190"/>
                  </a:lnTo>
                  <a:lnTo>
                    <a:pt x="280" y="188"/>
                  </a:lnTo>
                  <a:lnTo>
                    <a:pt x="282" y="184"/>
                  </a:lnTo>
                  <a:lnTo>
                    <a:pt x="280" y="182"/>
                  </a:lnTo>
                  <a:lnTo>
                    <a:pt x="278" y="178"/>
                  </a:lnTo>
                  <a:lnTo>
                    <a:pt x="278" y="178"/>
                  </a:lnTo>
                  <a:lnTo>
                    <a:pt x="272" y="170"/>
                  </a:lnTo>
                  <a:lnTo>
                    <a:pt x="272" y="166"/>
                  </a:lnTo>
                  <a:lnTo>
                    <a:pt x="274" y="160"/>
                  </a:lnTo>
                  <a:lnTo>
                    <a:pt x="280" y="154"/>
                  </a:lnTo>
                  <a:lnTo>
                    <a:pt x="280" y="154"/>
                  </a:lnTo>
                  <a:lnTo>
                    <a:pt x="288" y="150"/>
                  </a:lnTo>
                  <a:lnTo>
                    <a:pt x="288" y="150"/>
                  </a:lnTo>
                  <a:lnTo>
                    <a:pt x="296" y="144"/>
                  </a:lnTo>
                  <a:lnTo>
                    <a:pt x="302" y="136"/>
                  </a:lnTo>
                  <a:lnTo>
                    <a:pt x="302" y="136"/>
                  </a:lnTo>
                  <a:lnTo>
                    <a:pt x="306" y="130"/>
                  </a:lnTo>
                  <a:lnTo>
                    <a:pt x="312" y="126"/>
                  </a:lnTo>
                  <a:lnTo>
                    <a:pt x="318" y="126"/>
                  </a:lnTo>
                  <a:lnTo>
                    <a:pt x="326" y="128"/>
                  </a:lnTo>
                  <a:lnTo>
                    <a:pt x="326" y="128"/>
                  </a:lnTo>
                  <a:lnTo>
                    <a:pt x="316" y="138"/>
                  </a:lnTo>
                  <a:lnTo>
                    <a:pt x="304" y="146"/>
                  </a:lnTo>
                  <a:lnTo>
                    <a:pt x="304" y="146"/>
                  </a:lnTo>
                  <a:lnTo>
                    <a:pt x="300" y="152"/>
                  </a:lnTo>
                  <a:lnTo>
                    <a:pt x="298" y="154"/>
                  </a:lnTo>
                  <a:lnTo>
                    <a:pt x="298" y="158"/>
                  </a:lnTo>
                  <a:lnTo>
                    <a:pt x="298" y="158"/>
                  </a:lnTo>
                  <a:lnTo>
                    <a:pt x="298" y="172"/>
                  </a:lnTo>
                  <a:lnTo>
                    <a:pt x="300" y="176"/>
                  </a:lnTo>
                  <a:lnTo>
                    <a:pt x="304" y="180"/>
                  </a:lnTo>
                  <a:lnTo>
                    <a:pt x="308" y="182"/>
                  </a:lnTo>
                  <a:lnTo>
                    <a:pt x="312" y="184"/>
                  </a:lnTo>
                  <a:lnTo>
                    <a:pt x="328" y="184"/>
                  </a:lnTo>
                  <a:lnTo>
                    <a:pt x="328" y="184"/>
                  </a:lnTo>
                  <a:lnTo>
                    <a:pt x="342" y="180"/>
                  </a:lnTo>
                  <a:lnTo>
                    <a:pt x="350" y="180"/>
                  </a:lnTo>
                  <a:lnTo>
                    <a:pt x="358" y="182"/>
                  </a:lnTo>
                  <a:lnTo>
                    <a:pt x="358" y="182"/>
                  </a:lnTo>
                  <a:lnTo>
                    <a:pt x="358" y="182"/>
                  </a:lnTo>
                  <a:lnTo>
                    <a:pt x="360" y="182"/>
                  </a:lnTo>
                  <a:lnTo>
                    <a:pt x="360" y="182"/>
                  </a:lnTo>
                  <a:lnTo>
                    <a:pt x="358" y="182"/>
                  </a:lnTo>
                  <a:lnTo>
                    <a:pt x="358" y="182"/>
                  </a:lnTo>
                  <a:lnTo>
                    <a:pt x="348" y="184"/>
                  </a:lnTo>
                  <a:lnTo>
                    <a:pt x="338" y="184"/>
                  </a:lnTo>
                  <a:lnTo>
                    <a:pt x="338" y="184"/>
                  </a:lnTo>
                  <a:lnTo>
                    <a:pt x="326" y="186"/>
                  </a:lnTo>
                  <a:lnTo>
                    <a:pt x="322" y="186"/>
                  </a:lnTo>
                  <a:lnTo>
                    <a:pt x="320" y="188"/>
                  </a:lnTo>
                  <a:lnTo>
                    <a:pt x="318" y="192"/>
                  </a:lnTo>
                  <a:lnTo>
                    <a:pt x="318" y="196"/>
                  </a:lnTo>
                  <a:lnTo>
                    <a:pt x="320" y="206"/>
                  </a:lnTo>
                  <a:lnTo>
                    <a:pt x="320" y="206"/>
                  </a:lnTo>
                  <a:lnTo>
                    <a:pt x="320" y="208"/>
                  </a:lnTo>
                  <a:lnTo>
                    <a:pt x="320" y="208"/>
                  </a:lnTo>
                  <a:lnTo>
                    <a:pt x="308" y="206"/>
                  </a:lnTo>
                  <a:lnTo>
                    <a:pt x="302" y="208"/>
                  </a:lnTo>
                  <a:lnTo>
                    <a:pt x="298" y="214"/>
                  </a:lnTo>
                  <a:lnTo>
                    <a:pt x="296" y="228"/>
                  </a:lnTo>
                  <a:lnTo>
                    <a:pt x="296" y="228"/>
                  </a:lnTo>
                  <a:lnTo>
                    <a:pt x="294" y="232"/>
                  </a:lnTo>
                  <a:lnTo>
                    <a:pt x="290" y="236"/>
                  </a:lnTo>
                  <a:lnTo>
                    <a:pt x="286" y="236"/>
                  </a:lnTo>
                  <a:lnTo>
                    <a:pt x="282" y="236"/>
                  </a:lnTo>
                  <a:lnTo>
                    <a:pt x="282" y="236"/>
                  </a:lnTo>
                  <a:lnTo>
                    <a:pt x="276" y="236"/>
                  </a:lnTo>
                  <a:lnTo>
                    <a:pt x="272" y="234"/>
                  </a:lnTo>
                  <a:lnTo>
                    <a:pt x="270" y="236"/>
                  </a:lnTo>
                  <a:lnTo>
                    <a:pt x="270" y="236"/>
                  </a:lnTo>
                  <a:lnTo>
                    <a:pt x="258" y="240"/>
                  </a:lnTo>
                  <a:lnTo>
                    <a:pt x="248" y="242"/>
                  </a:lnTo>
                  <a:lnTo>
                    <a:pt x="226" y="240"/>
                  </a:lnTo>
                  <a:lnTo>
                    <a:pt x="226" y="240"/>
                  </a:lnTo>
                  <a:lnTo>
                    <a:pt x="220" y="240"/>
                  </a:lnTo>
                  <a:lnTo>
                    <a:pt x="216" y="238"/>
                  </a:lnTo>
                  <a:lnTo>
                    <a:pt x="212" y="232"/>
                  </a:lnTo>
                  <a:lnTo>
                    <a:pt x="212" y="226"/>
                  </a:lnTo>
                  <a:lnTo>
                    <a:pt x="212" y="226"/>
                  </a:lnTo>
                  <a:lnTo>
                    <a:pt x="216" y="224"/>
                  </a:lnTo>
                  <a:lnTo>
                    <a:pt x="216" y="218"/>
                  </a:lnTo>
                  <a:lnTo>
                    <a:pt x="214" y="214"/>
                  </a:lnTo>
                  <a:lnTo>
                    <a:pt x="214" y="210"/>
                  </a:lnTo>
                  <a:lnTo>
                    <a:pt x="214" y="210"/>
                  </a:lnTo>
                  <a:lnTo>
                    <a:pt x="212" y="210"/>
                  </a:lnTo>
                  <a:lnTo>
                    <a:pt x="208" y="212"/>
                  </a:lnTo>
                  <a:lnTo>
                    <a:pt x="208" y="214"/>
                  </a:lnTo>
                  <a:lnTo>
                    <a:pt x="206" y="216"/>
                  </a:lnTo>
                  <a:lnTo>
                    <a:pt x="206" y="216"/>
                  </a:lnTo>
                  <a:lnTo>
                    <a:pt x="200" y="220"/>
                  </a:lnTo>
                  <a:lnTo>
                    <a:pt x="198" y="224"/>
                  </a:lnTo>
                  <a:lnTo>
                    <a:pt x="198" y="228"/>
                  </a:lnTo>
                  <a:lnTo>
                    <a:pt x="202" y="232"/>
                  </a:lnTo>
                  <a:lnTo>
                    <a:pt x="202" y="232"/>
                  </a:lnTo>
                  <a:lnTo>
                    <a:pt x="202" y="238"/>
                  </a:lnTo>
                  <a:lnTo>
                    <a:pt x="202" y="242"/>
                  </a:lnTo>
                  <a:lnTo>
                    <a:pt x="202" y="242"/>
                  </a:lnTo>
                  <a:lnTo>
                    <a:pt x="204" y="246"/>
                  </a:lnTo>
                  <a:lnTo>
                    <a:pt x="202" y="248"/>
                  </a:lnTo>
                  <a:lnTo>
                    <a:pt x="200" y="250"/>
                  </a:lnTo>
                  <a:lnTo>
                    <a:pt x="196" y="250"/>
                  </a:lnTo>
                  <a:lnTo>
                    <a:pt x="196" y="250"/>
                  </a:lnTo>
                  <a:lnTo>
                    <a:pt x="188" y="250"/>
                  </a:lnTo>
                  <a:lnTo>
                    <a:pt x="180" y="254"/>
                  </a:lnTo>
                  <a:lnTo>
                    <a:pt x="170" y="264"/>
                  </a:lnTo>
                  <a:lnTo>
                    <a:pt x="170" y="264"/>
                  </a:lnTo>
                  <a:lnTo>
                    <a:pt x="162" y="270"/>
                  </a:lnTo>
                  <a:lnTo>
                    <a:pt x="158" y="274"/>
                  </a:lnTo>
                  <a:lnTo>
                    <a:pt x="154" y="276"/>
                  </a:lnTo>
                  <a:lnTo>
                    <a:pt x="154" y="276"/>
                  </a:lnTo>
                  <a:lnTo>
                    <a:pt x="150" y="278"/>
                  </a:lnTo>
                  <a:lnTo>
                    <a:pt x="146" y="282"/>
                  </a:lnTo>
                  <a:lnTo>
                    <a:pt x="146" y="282"/>
                  </a:lnTo>
                  <a:lnTo>
                    <a:pt x="142" y="288"/>
                  </a:lnTo>
                  <a:lnTo>
                    <a:pt x="136" y="292"/>
                  </a:lnTo>
                  <a:lnTo>
                    <a:pt x="130" y="294"/>
                  </a:lnTo>
                  <a:lnTo>
                    <a:pt x="122" y="292"/>
                  </a:lnTo>
                  <a:lnTo>
                    <a:pt x="122" y="292"/>
                  </a:lnTo>
                  <a:lnTo>
                    <a:pt x="122" y="298"/>
                  </a:lnTo>
                  <a:lnTo>
                    <a:pt x="120" y="302"/>
                  </a:lnTo>
                  <a:lnTo>
                    <a:pt x="118" y="302"/>
                  </a:lnTo>
                  <a:lnTo>
                    <a:pt x="112" y="300"/>
                  </a:lnTo>
                  <a:lnTo>
                    <a:pt x="112" y="300"/>
                  </a:lnTo>
                  <a:lnTo>
                    <a:pt x="104" y="300"/>
                  </a:lnTo>
                  <a:lnTo>
                    <a:pt x="102" y="302"/>
                  </a:lnTo>
                  <a:lnTo>
                    <a:pt x="100" y="304"/>
                  </a:lnTo>
                  <a:lnTo>
                    <a:pt x="100" y="304"/>
                  </a:lnTo>
                  <a:lnTo>
                    <a:pt x="100" y="306"/>
                  </a:lnTo>
                  <a:lnTo>
                    <a:pt x="102" y="308"/>
                  </a:lnTo>
                  <a:lnTo>
                    <a:pt x="108" y="310"/>
                  </a:lnTo>
                  <a:lnTo>
                    <a:pt x="108" y="310"/>
                  </a:lnTo>
                  <a:lnTo>
                    <a:pt x="114" y="314"/>
                  </a:lnTo>
                  <a:lnTo>
                    <a:pt x="118" y="318"/>
                  </a:lnTo>
                  <a:lnTo>
                    <a:pt x="122" y="324"/>
                  </a:lnTo>
                  <a:lnTo>
                    <a:pt x="124" y="330"/>
                  </a:lnTo>
                  <a:lnTo>
                    <a:pt x="126" y="336"/>
                  </a:lnTo>
                  <a:lnTo>
                    <a:pt x="126" y="342"/>
                  </a:lnTo>
                  <a:lnTo>
                    <a:pt x="124" y="348"/>
                  </a:lnTo>
                  <a:lnTo>
                    <a:pt x="122" y="354"/>
                  </a:lnTo>
                  <a:lnTo>
                    <a:pt x="122" y="354"/>
                  </a:lnTo>
                  <a:lnTo>
                    <a:pt x="118" y="356"/>
                  </a:lnTo>
                  <a:lnTo>
                    <a:pt x="114" y="356"/>
                  </a:lnTo>
                  <a:lnTo>
                    <a:pt x="114" y="356"/>
                  </a:lnTo>
                  <a:lnTo>
                    <a:pt x="104" y="354"/>
                  </a:lnTo>
                  <a:lnTo>
                    <a:pt x="94" y="354"/>
                  </a:lnTo>
                  <a:lnTo>
                    <a:pt x="86" y="354"/>
                  </a:lnTo>
                  <a:lnTo>
                    <a:pt x="76" y="354"/>
                  </a:lnTo>
                  <a:lnTo>
                    <a:pt x="76" y="354"/>
                  </a:lnTo>
                  <a:lnTo>
                    <a:pt x="72" y="354"/>
                  </a:lnTo>
                  <a:lnTo>
                    <a:pt x="68" y="354"/>
                  </a:lnTo>
                  <a:lnTo>
                    <a:pt x="64" y="358"/>
                  </a:lnTo>
                  <a:lnTo>
                    <a:pt x="64" y="366"/>
                  </a:lnTo>
                  <a:lnTo>
                    <a:pt x="64" y="366"/>
                  </a:lnTo>
                  <a:lnTo>
                    <a:pt x="66" y="372"/>
                  </a:lnTo>
                  <a:lnTo>
                    <a:pt x="66" y="380"/>
                  </a:lnTo>
                  <a:lnTo>
                    <a:pt x="66" y="388"/>
                  </a:lnTo>
                  <a:lnTo>
                    <a:pt x="62" y="396"/>
                  </a:lnTo>
                  <a:lnTo>
                    <a:pt x="62" y="396"/>
                  </a:lnTo>
                  <a:lnTo>
                    <a:pt x="62" y="400"/>
                  </a:lnTo>
                  <a:lnTo>
                    <a:pt x="62" y="404"/>
                  </a:lnTo>
                  <a:lnTo>
                    <a:pt x="62" y="404"/>
                  </a:lnTo>
                  <a:lnTo>
                    <a:pt x="64" y="410"/>
                  </a:lnTo>
                  <a:lnTo>
                    <a:pt x="66" y="418"/>
                  </a:lnTo>
                  <a:lnTo>
                    <a:pt x="68" y="420"/>
                  </a:lnTo>
                  <a:lnTo>
                    <a:pt x="70" y="422"/>
                  </a:lnTo>
                  <a:lnTo>
                    <a:pt x="74" y="422"/>
                  </a:lnTo>
                  <a:lnTo>
                    <a:pt x="80" y="420"/>
                  </a:lnTo>
                  <a:lnTo>
                    <a:pt x="80" y="420"/>
                  </a:lnTo>
                  <a:lnTo>
                    <a:pt x="84" y="424"/>
                  </a:lnTo>
                  <a:lnTo>
                    <a:pt x="84" y="424"/>
                  </a:lnTo>
                  <a:lnTo>
                    <a:pt x="86" y="428"/>
                  </a:lnTo>
                  <a:lnTo>
                    <a:pt x="90" y="430"/>
                  </a:lnTo>
                  <a:lnTo>
                    <a:pt x="94" y="430"/>
                  </a:lnTo>
                  <a:lnTo>
                    <a:pt x="98" y="426"/>
                  </a:lnTo>
                  <a:lnTo>
                    <a:pt x="98" y="426"/>
                  </a:lnTo>
                  <a:lnTo>
                    <a:pt x="104" y="424"/>
                  </a:lnTo>
                  <a:lnTo>
                    <a:pt x="110" y="424"/>
                  </a:lnTo>
                  <a:lnTo>
                    <a:pt x="110" y="424"/>
                  </a:lnTo>
                  <a:lnTo>
                    <a:pt x="118" y="422"/>
                  </a:lnTo>
                  <a:lnTo>
                    <a:pt x="124" y="416"/>
                  </a:lnTo>
                  <a:lnTo>
                    <a:pt x="130" y="408"/>
                  </a:lnTo>
                  <a:lnTo>
                    <a:pt x="132" y="402"/>
                  </a:lnTo>
                  <a:lnTo>
                    <a:pt x="132" y="402"/>
                  </a:lnTo>
                  <a:lnTo>
                    <a:pt x="132" y="394"/>
                  </a:lnTo>
                  <a:lnTo>
                    <a:pt x="136" y="386"/>
                  </a:lnTo>
                  <a:lnTo>
                    <a:pt x="142" y="382"/>
                  </a:lnTo>
                  <a:lnTo>
                    <a:pt x="148" y="378"/>
                  </a:lnTo>
                  <a:lnTo>
                    <a:pt x="148" y="378"/>
                  </a:lnTo>
                  <a:lnTo>
                    <a:pt x="156" y="374"/>
                  </a:lnTo>
                  <a:lnTo>
                    <a:pt x="158" y="370"/>
                  </a:lnTo>
                  <a:lnTo>
                    <a:pt x="158" y="366"/>
                  </a:lnTo>
                  <a:lnTo>
                    <a:pt x="158" y="366"/>
                  </a:lnTo>
                  <a:lnTo>
                    <a:pt x="158" y="358"/>
                  </a:lnTo>
                  <a:lnTo>
                    <a:pt x="162" y="354"/>
                  </a:lnTo>
                  <a:lnTo>
                    <a:pt x="166" y="354"/>
                  </a:lnTo>
                  <a:lnTo>
                    <a:pt x="172" y="356"/>
                  </a:lnTo>
                  <a:lnTo>
                    <a:pt x="172" y="356"/>
                  </a:lnTo>
                  <a:lnTo>
                    <a:pt x="180" y="358"/>
                  </a:lnTo>
                  <a:lnTo>
                    <a:pt x="186" y="356"/>
                  </a:lnTo>
                  <a:lnTo>
                    <a:pt x="192" y="352"/>
                  </a:lnTo>
                  <a:lnTo>
                    <a:pt x="198" y="348"/>
                  </a:lnTo>
                  <a:lnTo>
                    <a:pt x="198" y="348"/>
                  </a:lnTo>
                  <a:lnTo>
                    <a:pt x="204" y="346"/>
                  </a:lnTo>
                  <a:lnTo>
                    <a:pt x="208" y="346"/>
                  </a:lnTo>
                  <a:lnTo>
                    <a:pt x="212" y="348"/>
                  </a:lnTo>
                  <a:lnTo>
                    <a:pt x="214" y="352"/>
                  </a:lnTo>
                  <a:lnTo>
                    <a:pt x="214" y="352"/>
                  </a:lnTo>
                  <a:lnTo>
                    <a:pt x="218" y="360"/>
                  </a:lnTo>
                  <a:lnTo>
                    <a:pt x="224" y="368"/>
                  </a:lnTo>
                  <a:lnTo>
                    <a:pt x="232" y="374"/>
                  </a:lnTo>
                  <a:lnTo>
                    <a:pt x="240" y="378"/>
                  </a:lnTo>
                  <a:lnTo>
                    <a:pt x="240" y="378"/>
                  </a:lnTo>
                  <a:lnTo>
                    <a:pt x="252" y="386"/>
                  </a:lnTo>
                  <a:lnTo>
                    <a:pt x="256" y="392"/>
                  </a:lnTo>
                  <a:lnTo>
                    <a:pt x="260" y="398"/>
                  </a:lnTo>
                  <a:lnTo>
                    <a:pt x="260" y="398"/>
                  </a:lnTo>
                  <a:lnTo>
                    <a:pt x="260" y="402"/>
                  </a:lnTo>
                  <a:lnTo>
                    <a:pt x="262" y="404"/>
                  </a:lnTo>
                  <a:lnTo>
                    <a:pt x="264" y="404"/>
                  </a:lnTo>
                  <a:lnTo>
                    <a:pt x="264" y="404"/>
                  </a:lnTo>
                  <a:lnTo>
                    <a:pt x="266" y="402"/>
                  </a:lnTo>
                  <a:lnTo>
                    <a:pt x="266" y="400"/>
                  </a:lnTo>
                  <a:lnTo>
                    <a:pt x="266" y="396"/>
                  </a:lnTo>
                  <a:lnTo>
                    <a:pt x="266" y="396"/>
                  </a:lnTo>
                  <a:lnTo>
                    <a:pt x="264" y="390"/>
                  </a:lnTo>
                  <a:lnTo>
                    <a:pt x="264" y="388"/>
                  </a:lnTo>
                  <a:lnTo>
                    <a:pt x="270" y="386"/>
                  </a:lnTo>
                  <a:lnTo>
                    <a:pt x="276" y="386"/>
                  </a:lnTo>
                  <a:lnTo>
                    <a:pt x="276" y="386"/>
                  </a:lnTo>
                  <a:lnTo>
                    <a:pt x="264" y="378"/>
                  </a:lnTo>
                  <a:lnTo>
                    <a:pt x="252" y="370"/>
                  </a:lnTo>
                  <a:lnTo>
                    <a:pt x="242" y="360"/>
                  </a:lnTo>
                  <a:lnTo>
                    <a:pt x="234" y="350"/>
                  </a:lnTo>
                  <a:lnTo>
                    <a:pt x="234" y="350"/>
                  </a:lnTo>
                  <a:lnTo>
                    <a:pt x="230" y="344"/>
                  </a:lnTo>
                  <a:lnTo>
                    <a:pt x="230" y="336"/>
                  </a:lnTo>
                  <a:lnTo>
                    <a:pt x="230" y="336"/>
                  </a:lnTo>
                  <a:lnTo>
                    <a:pt x="230" y="334"/>
                  </a:lnTo>
                  <a:lnTo>
                    <a:pt x="232" y="332"/>
                  </a:lnTo>
                  <a:lnTo>
                    <a:pt x="238" y="330"/>
                  </a:lnTo>
                  <a:lnTo>
                    <a:pt x="238" y="330"/>
                  </a:lnTo>
                  <a:lnTo>
                    <a:pt x="240" y="334"/>
                  </a:lnTo>
                  <a:lnTo>
                    <a:pt x="244" y="336"/>
                  </a:lnTo>
                  <a:lnTo>
                    <a:pt x="248" y="338"/>
                  </a:lnTo>
                  <a:lnTo>
                    <a:pt x="250" y="342"/>
                  </a:lnTo>
                  <a:lnTo>
                    <a:pt x="250" y="342"/>
                  </a:lnTo>
                  <a:lnTo>
                    <a:pt x="252" y="346"/>
                  </a:lnTo>
                  <a:lnTo>
                    <a:pt x="256" y="350"/>
                  </a:lnTo>
                  <a:lnTo>
                    <a:pt x="264" y="356"/>
                  </a:lnTo>
                  <a:lnTo>
                    <a:pt x="264" y="356"/>
                  </a:lnTo>
                  <a:lnTo>
                    <a:pt x="278" y="364"/>
                  </a:lnTo>
                  <a:lnTo>
                    <a:pt x="284" y="368"/>
                  </a:lnTo>
                  <a:lnTo>
                    <a:pt x="286" y="374"/>
                  </a:lnTo>
                  <a:lnTo>
                    <a:pt x="286" y="374"/>
                  </a:lnTo>
                  <a:lnTo>
                    <a:pt x="286" y="382"/>
                  </a:lnTo>
                  <a:lnTo>
                    <a:pt x="290" y="392"/>
                  </a:lnTo>
                  <a:lnTo>
                    <a:pt x="298" y="406"/>
                  </a:lnTo>
                  <a:lnTo>
                    <a:pt x="298" y="406"/>
                  </a:lnTo>
                  <a:lnTo>
                    <a:pt x="298" y="406"/>
                  </a:lnTo>
                  <a:lnTo>
                    <a:pt x="300" y="412"/>
                  </a:lnTo>
                  <a:lnTo>
                    <a:pt x="300" y="412"/>
                  </a:lnTo>
                  <a:lnTo>
                    <a:pt x="302" y="416"/>
                  </a:lnTo>
                  <a:lnTo>
                    <a:pt x="302" y="416"/>
                  </a:lnTo>
                  <a:lnTo>
                    <a:pt x="304" y="422"/>
                  </a:lnTo>
                  <a:lnTo>
                    <a:pt x="306" y="424"/>
                  </a:lnTo>
                  <a:lnTo>
                    <a:pt x="310" y="424"/>
                  </a:lnTo>
                  <a:lnTo>
                    <a:pt x="310" y="424"/>
                  </a:lnTo>
                  <a:lnTo>
                    <a:pt x="312" y="424"/>
                  </a:lnTo>
                  <a:lnTo>
                    <a:pt x="312" y="422"/>
                  </a:lnTo>
                  <a:lnTo>
                    <a:pt x="312" y="418"/>
                  </a:lnTo>
                  <a:lnTo>
                    <a:pt x="312" y="418"/>
                  </a:lnTo>
                  <a:lnTo>
                    <a:pt x="312" y="418"/>
                  </a:lnTo>
                  <a:lnTo>
                    <a:pt x="314" y="416"/>
                  </a:lnTo>
                  <a:lnTo>
                    <a:pt x="314" y="414"/>
                  </a:lnTo>
                  <a:lnTo>
                    <a:pt x="316" y="412"/>
                  </a:lnTo>
                  <a:lnTo>
                    <a:pt x="318" y="412"/>
                  </a:lnTo>
                  <a:lnTo>
                    <a:pt x="318" y="412"/>
                  </a:lnTo>
                  <a:lnTo>
                    <a:pt x="322" y="412"/>
                  </a:lnTo>
                  <a:lnTo>
                    <a:pt x="322" y="412"/>
                  </a:lnTo>
                  <a:lnTo>
                    <a:pt x="324" y="410"/>
                  </a:lnTo>
                  <a:lnTo>
                    <a:pt x="324" y="410"/>
                  </a:lnTo>
                  <a:lnTo>
                    <a:pt x="324" y="406"/>
                  </a:lnTo>
                  <a:lnTo>
                    <a:pt x="320" y="404"/>
                  </a:lnTo>
                  <a:lnTo>
                    <a:pt x="320" y="404"/>
                  </a:lnTo>
                  <a:lnTo>
                    <a:pt x="318" y="406"/>
                  </a:lnTo>
                  <a:lnTo>
                    <a:pt x="318" y="408"/>
                  </a:lnTo>
                  <a:lnTo>
                    <a:pt x="318" y="408"/>
                  </a:lnTo>
                  <a:lnTo>
                    <a:pt x="314" y="406"/>
                  </a:lnTo>
                  <a:lnTo>
                    <a:pt x="314" y="406"/>
                  </a:lnTo>
                  <a:lnTo>
                    <a:pt x="312" y="398"/>
                  </a:lnTo>
                  <a:lnTo>
                    <a:pt x="312" y="392"/>
                  </a:lnTo>
                  <a:lnTo>
                    <a:pt x="316" y="388"/>
                  </a:lnTo>
                  <a:lnTo>
                    <a:pt x="320" y="384"/>
                  </a:lnTo>
                  <a:lnTo>
                    <a:pt x="320" y="384"/>
                  </a:lnTo>
                  <a:lnTo>
                    <a:pt x="324" y="382"/>
                  </a:lnTo>
                  <a:lnTo>
                    <a:pt x="330" y="380"/>
                  </a:lnTo>
                  <a:lnTo>
                    <a:pt x="336" y="382"/>
                  </a:lnTo>
                  <a:lnTo>
                    <a:pt x="340" y="386"/>
                  </a:lnTo>
                  <a:lnTo>
                    <a:pt x="340" y="386"/>
                  </a:lnTo>
                  <a:lnTo>
                    <a:pt x="358" y="376"/>
                  </a:lnTo>
                  <a:lnTo>
                    <a:pt x="358" y="376"/>
                  </a:lnTo>
                  <a:lnTo>
                    <a:pt x="354" y="374"/>
                  </a:lnTo>
                  <a:lnTo>
                    <a:pt x="350" y="370"/>
                  </a:lnTo>
                  <a:lnTo>
                    <a:pt x="350" y="366"/>
                  </a:lnTo>
                  <a:lnTo>
                    <a:pt x="350" y="360"/>
                  </a:lnTo>
                  <a:lnTo>
                    <a:pt x="350" y="360"/>
                  </a:lnTo>
                  <a:lnTo>
                    <a:pt x="362" y="340"/>
                  </a:lnTo>
                  <a:lnTo>
                    <a:pt x="368" y="330"/>
                  </a:lnTo>
                  <a:lnTo>
                    <a:pt x="378" y="322"/>
                  </a:lnTo>
                  <a:lnTo>
                    <a:pt x="378" y="322"/>
                  </a:lnTo>
                  <a:lnTo>
                    <a:pt x="380" y="322"/>
                  </a:lnTo>
                  <a:lnTo>
                    <a:pt x="382" y="324"/>
                  </a:lnTo>
                  <a:lnTo>
                    <a:pt x="384" y="326"/>
                  </a:lnTo>
                  <a:lnTo>
                    <a:pt x="388" y="328"/>
                  </a:lnTo>
                  <a:lnTo>
                    <a:pt x="388" y="328"/>
                  </a:lnTo>
                  <a:lnTo>
                    <a:pt x="392" y="328"/>
                  </a:lnTo>
                  <a:lnTo>
                    <a:pt x="396" y="328"/>
                  </a:lnTo>
                  <a:lnTo>
                    <a:pt x="396" y="328"/>
                  </a:lnTo>
                  <a:lnTo>
                    <a:pt x="392" y="330"/>
                  </a:lnTo>
                  <a:lnTo>
                    <a:pt x="390" y="332"/>
                  </a:lnTo>
                  <a:lnTo>
                    <a:pt x="390" y="334"/>
                  </a:lnTo>
                  <a:lnTo>
                    <a:pt x="392" y="336"/>
                  </a:lnTo>
                  <a:lnTo>
                    <a:pt x="398" y="342"/>
                  </a:lnTo>
                  <a:lnTo>
                    <a:pt x="398" y="342"/>
                  </a:lnTo>
                  <a:lnTo>
                    <a:pt x="400" y="344"/>
                  </a:lnTo>
                  <a:lnTo>
                    <a:pt x="402" y="344"/>
                  </a:lnTo>
                  <a:lnTo>
                    <a:pt x="404" y="342"/>
                  </a:lnTo>
                  <a:lnTo>
                    <a:pt x="406" y="340"/>
                  </a:lnTo>
                  <a:lnTo>
                    <a:pt x="406" y="340"/>
                  </a:lnTo>
                  <a:lnTo>
                    <a:pt x="410" y="338"/>
                  </a:lnTo>
                  <a:lnTo>
                    <a:pt x="408" y="336"/>
                  </a:lnTo>
                  <a:lnTo>
                    <a:pt x="408" y="336"/>
                  </a:lnTo>
                  <a:lnTo>
                    <a:pt x="406" y="328"/>
                  </a:lnTo>
                  <a:lnTo>
                    <a:pt x="406" y="326"/>
                  </a:lnTo>
                  <a:lnTo>
                    <a:pt x="408" y="324"/>
                  </a:lnTo>
                  <a:lnTo>
                    <a:pt x="412" y="322"/>
                  </a:lnTo>
                  <a:lnTo>
                    <a:pt x="418" y="320"/>
                  </a:lnTo>
                  <a:lnTo>
                    <a:pt x="418" y="320"/>
                  </a:lnTo>
                  <a:lnTo>
                    <a:pt x="440" y="314"/>
                  </a:lnTo>
                  <a:lnTo>
                    <a:pt x="440" y="314"/>
                  </a:lnTo>
                  <a:lnTo>
                    <a:pt x="438" y="318"/>
                  </a:lnTo>
                  <a:lnTo>
                    <a:pt x="434" y="320"/>
                  </a:lnTo>
                  <a:lnTo>
                    <a:pt x="432" y="322"/>
                  </a:lnTo>
                  <a:lnTo>
                    <a:pt x="432" y="324"/>
                  </a:lnTo>
                  <a:lnTo>
                    <a:pt x="432" y="324"/>
                  </a:lnTo>
                  <a:lnTo>
                    <a:pt x="432" y="328"/>
                  </a:lnTo>
                  <a:lnTo>
                    <a:pt x="430" y="330"/>
                  </a:lnTo>
                  <a:lnTo>
                    <a:pt x="426" y="336"/>
                  </a:lnTo>
                  <a:lnTo>
                    <a:pt x="426" y="336"/>
                  </a:lnTo>
                  <a:lnTo>
                    <a:pt x="424" y="338"/>
                  </a:lnTo>
                  <a:lnTo>
                    <a:pt x="426" y="340"/>
                  </a:lnTo>
                  <a:lnTo>
                    <a:pt x="426" y="340"/>
                  </a:lnTo>
                  <a:lnTo>
                    <a:pt x="428" y="342"/>
                  </a:lnTo>
                  <a:lnTo>
                    <a:pt x="428" y="342"/>
                  </a:lnTo>
                  <a:lnTo>
                    <a:pt x="448" y="356"/>
                  </a:lnTo>
                  <a:lnTo>
                    <a:pt x="448" y="356"/>
                  </a:lnTo>
                  <a:lnTo>
                    <a:pt x="456" y="362"/>
                  </a:lnTo>
                  <a:lnTo>
                    <a:pt x="460" y="368"/>
                  </a:lnTo>
                  <a:lnTo>
                    <a:pt x="458" y="374"/>
                  </a:lnTo>
                  <a:lnTo>
                    <a:pt x="458" y="374"/>
                  </a:lnTo>
                  <a:lnTo>
                    <a:pt x="456" y="378"/>
                  </a:lnTo>
                  <a:lnTo>
                    <a:pt x="452" y="380"/>
                  </a:lnTo>
                  <a:lnTo>
                    <a:pt x="440" y="380"/>
                  </a:lnTo>
                  <a:lnTo>
                    <a:pt x="440" y="380"/>
                  </a:lnTo>
                  <a:lnTo>
                    <a:pt x="432" y="380"/>
                  </a:lnTo>
                  <a:lnTo>
                    <a:pt x="424" y="380"/>
                  </a:lnTo>
                  <a:lnTo>
                    <a:pt x="412" y="374"/>
                  </a:lnTo>
                  <a:lnTo>
                    <a:pt x="412" y="374"/>
                  </a:lnTo>
                  <a:lnTo>
                    <a:pt x="404" y="372"/>
                  </a:lnTo>
                  <a:lnTo>
                    <a:pt x="398" y="370"/>
                  </a:lnTo>
                  <a:lnTo>
                    <a:pt x="390" y="372"/>
                  </a:lnTo>
                  <a:lnTo>
                    <a:pt x="384" y="374"/>
                  </a:lnTo>
                  <a:lnTo>
                    <a:pt x="384" y="374"/>
                  </a:lnTo>
                  <a:lnTo>
                    <a:pt x="374" y="378"/>
                  </a:lnTo>
                  <a:lnTo>
                    <a:pt x="364" y="378"/>
                  </a:lnTo>
                  <a:lnTo>
                    <a:pt x="364" y="378"/>
                  </a:lnTo>
                  <a:lnTo>
                    <a:pt x="360" y="386"/>
                  </a:lnTo>
                  <a:lnTo>
                    <a:pt x="354" y="388"/>
                  </a:lnTo>
                  <a:lnTo>
                    <a:pt x="340" y="388"/>
                  </a:lnTo>
                  <a:lnTo>
                    <a:pt x="340" y="388"/>
                  </a:lnTo>
                  <a:lnTo>
                    <a:pt x="338" y="394"/>
                  </a:lnTo>
                  <a:lnTo>
                    <a:pt x="340" y="398"/>
                  </a:lnTo>
                  <a:lnTo>
                    <a:pt x="342" y="402"/>
                  </a:lnTo>
                  <a:lnTo>
                    <a:pt x="342" y="402"/>
                  </a:lnTo>
                  <a:lnTo>
                    <a:pt x="342" y="402"/>
                  </a:lnTo>
                  <a:lnTo>
                    <a:pt x="342" y="404"/>
                  </a:lnTo>
                  <a:lnTo>
                    <a:pt x="340" y="406"/>
                  </a:lnTo>
                  <a:lnTo>
                    <a:pt x="338" y="410"/>
                  </a:lnTo>
                  <a:lnTo>
                    <a:pt x="344" y="412"/>
                  </a:lnTo>
                  <a:lnTo>
                    <a:pt x="344" y="412"/>
                  </a:lnTo>
                  <a:lnTo>
                    <a:pt x="346" y="418"/>
                  </a:lnTo>
                  <a:lnTo>
                    <a:pt x="352" y="422"/>
                  </a:lnTo>
                  <a:lnTo>
                    <a:pt x="364" y="430"/>
                  </a:lnTo>
                  <a:lnTo>
                    <a:pt x="364" y="430"/>
                  </a:lnTo>
                  <a:lnTo>
                    <a:pt x="366" y="430"/>
                  </a:lnTo>
                  <a:lnTo>
                    <a:pt x="368" y="430"/>
                  </a:lnTo>
                  <a:lnTo>
                    <a:pt x="372" y="428"/>
                  </a:lnTo>
                  <a:lnTo>
                    <a:pt x="372" y="428"/>
                  </a:lnTo>
                  <a:lnTo>
                    <a:pt x="374" y="424"/>
                  </a:lnTo>
                  <a:lnTo>
                    <a:pt x="378" y="424"/>
                  </a:lnTo>
                  <a:lnTo>
                    <a:pt x="380" y="424"/>
                  </a:lnTo>
                  <a:lnTo>
                    <a:pt x="384" y="428"/>
                  </a:lnTo>
                  <a:lnTo>
                    <a:pt x="384" y="428"/>
                  </a:lnTo>
                  <a:lnTo>
                    <a:pt x="388" y="430"/>
                  </a:lnTo>
                  <a:lnTo>
                    <a:pt x="392" y="432"/>
                  </a:lnTo>
                  <a:lnTo>
                    <a:pt x="396" y="430"/>
                  </a:lnTo>
                  <a:lnTo>
                    <a:pt x="400" y="426"/>
                  </a:lnTo>
                  <a:lnTo>
                    <a:pt x="400" y="426"/>
                  </a:lnTo>
                  <a:lnTo>
                    <a:pt x="404" y="424"/>
                  </a:lnTo>
                  <a:lnTo>
                    <a:pt x="406" y="424"/>
                  </a:lnTo>
                  <a:lnTo>
                    <a:pt x="412" y="426"/>
                  </a:lnTo>
                  <a:lnTo>
                    <a:pt x="412" y="426"/>
                  </a:lnTo>
                  <a:lnTo>
                    <a:pt x="414" y="428"/>
                  </a:lnTo>
                  <a:lnTo>
                    <a:pt x="414" y="430"/>
                  </a:lnTo>
                  <a:lnTo>
                    <a:pt x="414" y="434"/>
                  </a:lnTo>
                  <a:lnTo>
                    <a:pt x="414" y="434"/>
                  </a:lnTo>
                  <a:lnTo>
                    <a:pt x="414" y="444"/>
                  </a:lnTo>
                  <a:lnTo>
                    <a:pt x="412" y="452"/>
                  </a:lnTo>
                  <a:lnTo>
                    <a:pt x="406" y="470"/>
                  </a:lnTo>
                  <a:lnTo>
                    <a:pt x="406" y="470"/>
                  </a:lnTo>
                  <a:lnTo>
                    <a:pt x="404" y="478"/>
                  </a:lnTo>
                  <a:lnTo>
                    <a:pt x="398" y="482"/>
                  </a:lnTo>
                  <a:lnTo>
                    <a:pt x="392" y="484"/>
                  </a:lnTo>
                  <a:lnTo>
                    <a:pt x="382" y="482"/>
                  </a:lnTo>
                  <a:lnTo>
                    <a:pt x="382" y="482"/>
                  </a:lnTo>
                  <a:lnTo>
                    <a:pt x="376" y="480"/>
                  </a:lnTo>
                  <a:lnTo>
                    <a:pt x="368" y="482"/>
                  </a:lnTo>
                  <a:lnTo>
                    <a:pt x="368" y="482"/>
                  </a:lnTo>
                  <a:lnTo>
                    <a:pt x="364" y="486"/>
                  </a:lnTo>
                  <a:lnTo>
                    <a:pt x="360" y="486"/>
                  </a:lnTo>
                  <a:lnTo>
                    <a:pt x="360" y="486"/>
                  </a:lnTo>
                  <a:lnTo>
                    <a:pt x="338" y="480"/>
                  </a:lnTo>
                  <a:lnTo>
                    <a:pt x="326" y="476"/>
                  </a:lnTo>
                  <a:lnTo>
                    <a:pt x="316" y="472"/>
                  </a:lnTo>
                  <a:lnTo>
                    <a:pt x="316" y="472"/>
                  </a:lnTo>
                  <a:lnTo>
                    <a:pt x="306" y="466"/>
                  </a:lnTo>
                  <a:lnTo>
                    <a:pt x="300" y="466"/>
                  </a:lnTo>
                  <a:lnTo>
                    <a:pt x="298" y="466"/>
                  </a:lnTo>
                  <a:lnTo>
                    <a:pt x="294" y="468"/>
                  </a:lnTo>
                  <a:lnTo>
                    <a:pt x="294" y="472"/>
                  </a:lnTo>
                  <a:lnTo>
                    <a:pt x="292" y="482"/>
                  </a:lnTo>
                  <a:lnTo>
                    <a:pt x="292" y="482"/>
                  </a:lnTo>
                  <a:lnTo>
                    <a:pt x="290" y="488"/>
                  </a:lnTo>
                  <a:lnTo>
                    <a:pt x="286" y="492"/>
                  </a:lnTo>
                  <a:lnTo>
                    <a:pt x="286" y="492"/>
                  </a:lnTo>
                  <a:lnTo>
                    <a:pt x="284" y="492"/>
                  </a:lnTo>
                  <a:lnTo>
                    <a:pt x="280" y="492"/>
                  </a:lnTo>
                  <a:lnTo>
                    <a:pt x="278" y="488"/>
                  </a:lnTo>
                  <a:lnTo>
                    <a:pt x="278" y="488"/>
                  </a:lnTo>
                  <a:lnTo>
                    <a:pt x="270" y="484"/>
                  </a:lnTo>
                  <a:lnTo>
                    <a:pt x="262" y="482"/>
                  </a:lnTo>
                  <a:lnTo>
                    <a:pt x="262" y="482"/>
                  </a:lnTo>
                  <a:lnTo>
                    <a:pt x="258" y="482"/>
                  </a:lnTo>
                  <a:lnTo>
                    <a:pt x="254" y="476"/>
                  </a:lnTo>
                  <a:lnTo>
                    <a:pt x="254" y="476"/>
                  </a:lnTo>
                  <a:lnTo>
                    <a:pt x="252" y="472"/>
                  </a:lnTo>
                  <a:lnTo>
                    <a:pt x="248" y="468"/>
                  </a:lnTo>
                  <a:lnTo>
                    <a:pt x="244" y="466"/>
                  </a:lnTo>
                  <a:lnTo>
                    <a:pt x="238" y="466"/>
                  </a:lnTo>
                  <a:lnTo>
                    <a:pt x="238" y="466"/>
                  </a:lnTo>
                  <a:lnTo>
                    <a:pt x="232" y="466"/>
                  </a:lnTo>
                  <a:lnTo>
                    <a:pt x="226" y="464"/>
                  </a:lnTo>
                  <a:lnTo>
                    <a:pt x="216" y="458"/>
                  </a:lnTo>
                  <a:lnTo>
                    <a:pt x="216" y="458"/>
                  </a:lnTo>
                  <a:lnTo>
                    <a:pt x="212" y="454"/>
                  </a:lnTo>
                  <a:lnTo>
                    <a:pt x="212" y="452"/>
                  </a:lnTo>
                  <a:lnTo>
                    <a:pt x="212" y="452"/>
                  </a:lnTo>
                  <a:lnTo>
                    <a:pt x="212" y="452"/>
                  </a:lnTo>
                  <a:lnTo>
                    <a:pt x="216" y="446"/>
                  </a:lnTo>
                  <a:lnTo>
                    <a:pt x="218" y="442"/>
                  </a:lnTo>
                  <a:lnTo>
                    <a:pt x="216" y="430"/>
                  </a:lnTo>
                  <a:lnTo>
                    <a:pt x="216" y="430"/>
                  </a:lnTo>
                  <a:lnTo>
                    <a:pt x="214" y="426"/>
                  </a:lnTo>
                  <a:lnTo>
                    <a:pt x="212" y="422"/>
                  </a:lnTo>
                  <a:lnTo>
                    <a:pt x="210" y="420"/>
                  </a:lnTo>
                  <a:lnTo>
                    <a:pt x="204" y="422"/>
                  </a:lnTo>
                  <a:lnTo>
                    <a:pt x="204" y="422"/>
                  </a:lnTo>
                  <a:lnTo>
                    <a:pt x="196" y="424"/>
                  </a:lnTo>
                  <a:lnTo>
                    <a:pt x="188" y="424"/>
                  </a:lnTo>
                  <a:lnTo>
                    <a:pt x="172" y="424"/>
                  </a:lnTo>
                  <a:lnTo>
                    <a:pt x="172" y="424"/>
                  </a:lnTo>
                  <a:lnTo>
                    <a:pt x="154" y="426"/>
                  </a:lnTo>
                  <a:lnTo>
                    <a:pt x="144" y="428"/>
                  </a:lnTo>
                  <a:lnTo>
                    <a:pt x="136" y="432"/>
                  </a:lnTo>
                  <a:lnTo>
                    <a:pt x="136" y="432"/>
                  </a:lnTo>
                  <a:lnTo>
                    <a:pt x="122" y="440"/>
                  </a:lnTo>
                  <a:lnTo>
                    <a:pt x="110" y="442"/>
                  </a:lnTo>
                  <a:lnTo>
                    <a:pt x="98" y="440"/>
                  </a:lnTo>
                  <a:lnTo>
                    <a:pt x="88" y="434"/>
                  </a:lnTo>
                  <a:lnTo>
                    <a:pt x="88" y="434"/>
                  </a:lnTo>
                  <a:lnTo>
                    <a:pt x="86" y="442"/>
                  </a:lnTo>
                  <a:lnTo>
                    <a:pt x="82" y="450"/>
                  </a:lnTo>
                  <a:lnTo>
                    <a:pt x="76" y="456"/>
                  </a:lnTo>
                  <a:lnTo>
                    <a:pt x="68" y="462"/>
                  </a:lnTo>
                  <a:lnTo>
                    <a:pt x="68" y="462"/>
                  </a:lnTo>
                  <a:lnTo>
                    <a:pt x="64" y="466"/>
                  </a:lnTo>
                  <a:lnTo>
                    <a:pt x="60" y="472"/>
                  </a:lnTo>
                  <a:lnTo>
                    <a:pt x="58" y="478"/>
                  </a:lnTo>
                  <a:lnTo>
                    <a:pt x="58" y="486"/>
                  </a:lnTo>
                  <a:lnTo>
                    <a:pt x="58" y="486"/>
                  </a:lnTo>
                  <a:lnTo>
                    <a:pt x="58" y="496"/>
                  </a:lnTo>
                  <a:lnTo>
                    <a:pt x="54" y="504"/>
                  </a:lnTo>
                  <a:lnTo>
                    <a:pt x="48" y="508"/>
                  </a:lnTo>
                  <a:lnTo>
                    <a:pt x="40" y="514"/>
                  </a:lnTo>
                  <a:lnTo>
                    <a:pt x="40" y="514"/>
                  </a:lnTo>
                  <a:lnTo>
                    <a:pt x="34" y="520"/>
                  </a:lnTo>
                  <a:lnTo>
                    <a:pt x="28" y="526"/>
                  </a:lnTo>
                  <a:lnTo>
                    <a:pt x="28" y="526"/>
                  </a:lnTo>
                  <a:lnTo>
                    <a:pt x="24" y="534"/>
                  </a:lnTo>
                  <a:lnTo>
                    <a:pt x="20" y="542"/>
                  </a:lnTo>
                  <a:lnTo>
                    <a:pt x="16" y="550"/>
                  </a:lnTo>
                  <a:lnTo>
                    <a:pt x="12" y="560"/>
                  </a:lnTo>
                  <a:lnTo>
                    <a:pt x="12" y="560"/>
                  </a:lnTo>
                  <a:lnTo>
                    <a:pt x="4" y="572"/>
                  </a:lnTo>
                  <a:lnTo>
                    <a:pt x="2" y="580"/>
                  </a:lnTo>
                  <a:lnTo>
                    <a:pt x="2" y="588"/>
                  </a:lnTo>
                  <a:lnTo>
                    <a:pt x="2" y="588"/>
                  </a:lnTo>
                  <a:lnTo>
                    <a:pt x="8" y="604"/>
                  </a:lnTo>
                  <a:lnTo>
                    <a:pt x="8" y="620"/>
                  </a:lnTo>
                  <a:lnTo>
                    <a:pt x="6" y="634"/>
                  </a:lnTo>
                  <a:lnTo>
                    <a:pt x="2" y="650"/>
                  </a:lnTo>
                  <a:lnTo>
                    <a:pt x="2" y="650"/>
                  </a:lnTo>
                  <a:lnTo>
                    <a:pt x="0" y="654"/>
                  </a:lnTo>
                  <a:lnTo>
                    <a:pt x="2" y="656"/>
                  </a:lnTo>
                  <a:lnTo>
                    <a:pt x="4" y="662"/>
                  </a:lnTo>
                  <a:lnTo>
                    <a:pt x="4" y="662"/>
                  </a:lnTo>
                  <a:lnTo>
                    <a:pt x="4" y="668"/>
                  </a:lnTo>
                  <a:lnTo>
                    <a:pt x="4" y="668"/>
                  </a:lnTo>
                  <a:lnTo>
                    <a:pt x="4" y="676"/>
                  </a:lnTo>
                  <a:lnTo>
                    <a:pt x="6" y="682"/>
                  </a:lnTo>
                  <a:lnTo>
                    <a:pt x="6" y="682"/>
                  </a:lnTo>
                  <a:lnTo>
                    <a:pt x="16" y="690"/>
                  </a:lnTo>
                  <a:lnTo>
                    <a:pt x="22" y="700"/>
                  </a:lnTo>
                  <a:lnTo>
                    <a:pt x="28" y="710"/>
                  </a:lnTo>
                  <a:lnTo>
                    <a:pt x="32" y="722"/>
                  </a:lnTo>
                  <a:lnTo>
                    <a:pt x="32" y="722"/>
                  </a:lnTo>
                  <a:lnTo>
                    <a:pt x="34" y="726"/>
                  </a:lnTo>
                  <a:lnTo>
                    <a:pt x="38" y="730"/>
                  </a:lnTo>
                  <a:lnTo>
                    <a:pt x="38" y="730"/>
                  </a:lnTo>
                  <a:lnTo>
                    <a:pt x="50" y="742"/>
                  </a:lnTo>
                  <a:lnTo>
                    <a:pt x="64" y="754"/>
                  </a:lnTo>
                  <a:lnTo>
                    <a:pt x="64" y="754"/>
                  </a:lnTo>
                  <a:lnTo>
                    <a:pt x="68" y="758"/>
                  </a:lnTo>
                  <a:lnTo>
                    <a:pt x="72" y="760"/>
                  </a:lnTo>
                  <a:lnTo>
                    <a:pt x="78" y="760"/>
                  </a:lnTo>
                  <a:lnTo>
                    <a:pt x="84" y="756"/>
                  </a:lnTo>
                  <a:lnTo>
                    <a:pt x="84" y="756"/>
                  </a:lnTo>
                  <a:lnTo>
                    <a:pt x="90" y="754"/>
                  </a:lnTo>
                  <a:lnTo>
                    <a:pt x="96" y="752"/>
                  </a:lnTo>
                  <a:lnTo>
                    <a:pt x="102" y="752"/>
                  </a:lnTo>
                  <a:lnTo>
                    <a:pt x="108" y="754"/>
                  </a:lnTo>
                  <a:lnTo>
                    <a:pt x="108" y="754"/>
                  </a:lnTo>
                  <a:lnTo>
                    <a:pt x="114" y="754"/>
                  </a:lnTo>
                  <a:lnTo>
                    <a:pt x="120" y="754"/>
                  </a:lnTo>
                  <a:lnTo>
                    <a:pt x="130" y="750"/>
                  </a:lnTo>
                  <a:lnTo>
                    <a:pt x="130" y="750"/>
                  </a:lnTo>
                  <a:lnTo>
                    <a:pt x="144" y="744"/>
                  </a:lnTo>
                  <a:lnTo>
                    <a:pt x="150" y="742"/>
                  </a:lnTo>
                  <a:lnTo>
                    <a:pt x="158" y="740"/>
                  </a:lnTo>
                  <a:lnTo>
                    <a:pt x="158" y="740"/>
                  </a:lnTo>
                  <a:lnTo>
                    <a:pt x="164" y="740"/>
                  </a:lnTo>
                  <a:lnTo>
                    <a:pt x="170" y="742"/>
                  </a:lnTo>
                  <a:lnTo>
                    <a:pt x="174" y="744"/>
                  </a:lnTo>
                  <a:lnTo>
                    <a:pt x="176" y="750"/>
                  </a:lnTo>
                  <a:lnTo>
                    <a:pt x="176" y="750"/>
                  </a:lnTo>
                  <a:lnTo>
                    <a:pt x="178" y="756"/>
                  </a:lnTo>
                  <a:lnTo>
                    <a:pt x="182" y="758"/>
                  </a:lnTo>
                  <a:lnTo>
                    <a:pt x="186" y="760"/>
                  </a:lnTo>
                  <a:lnTo>
                    <a:pt x="192" y="760"/>
                  </a:lnTo>
                  <a:lnTo>
                    <a:pt x="192" y="760"/>
                  </a:lnTo>
                  <a:lnTo>
                    <a:pt x="200" y="760"/>
                  </a:lnTo>
                  <a:lnTo>
                    <a:pt x="206" y="764"/>
                  </a:lnTo>
                  <a:lnTo>
                    <a:pt x="210" y="770"/>
                  </a:lnTo>
                  <a:lnTo>
                    <a:pt x="212" y="778"/>
                  </a:lnTo>
                  <a:lnTo>
                    <a:pt x="212" y="778"/>
                  </a:lnTo>
                  <a:lnTo>
                    <a:pt x="210" y="792"/>
                  </a:lnTo>
                  <a:lnTo>
                    <a:pt x="208" y="806"/>
                  </a:lnTo>
                  <a:lnTo>
                    <a:pt x="208" y="806"/>
                  </a:lnTo>
                  <a:lnTo>
                    <a:pt x="206" y="816"/>
                  </a:lnTo>
                  <a:lnTo>
                    <a:pt x="206" y="824"/>
                  </a:lnTo>
                  <a:lnTo>
                    <a:pt x="210" y="830"/>
                  </a:lnTo>
                  <a:lnTo>
                    <a:pt x="214" y="836"/>
                  </a:lnTo>
                  <a:lnTo>
                    <a:pt x="214" y="836"/>
                  </a:lnTo>
                  <a:lnTo>
                    <a:pt x="222" y="846"/>
                  </a:lnTo>
                  <a:lnTo>
                    <a:pt x="226" y="858"/>
                  </a:lnTo>
                  <a:lnTo>
                    <a:pt x="230" y="868"/>
                  </a:lnTo>
                  <a:lnTo>
                    <a:pt x="234" y="878"/>
                  </a:lnTo>
                  <a:lnTo>
                    <a:pt x="242" y="924"/>
                  </a:lnTo>
                  <a:lnTo>
                    <a:pt x="242" y="924"/>
                  </a:lnTo>
                  <a:lnTo>
                    <a:pt x="242" y="930"/>
                  </a:lnTo>
                  <a:lnTo>
                    <a:pt x="240" y="936"/>
                  </a:lnTo>
                  <a:lnTo>
                    <a:pt x="240" y="936"/>
                  </a:lnTo>
                  <a:lnTo>
                    <a:pt x="234" y="946"/>
                  </a:lnTo>
                  <a:lnTo>
                    <a:pt x="230" y="956"/>
                  </a:lnTo>
                  <a:lnTo>
                    <a:pt x="226" y="976"/>
                  </a:lnTo>
                  <a:lnTo>
                    <a:pt x="226" y="976"/>
                  </a:lnTo>
                  <a:lnTo>
                    <a:pt x="226" y="984"/>
                  </a:lnTo>
                  <a:lnTo>
                    <a:pt x="226" y="992"/>
                  </a:lnTo>
                  <a:lnTo>
                    <a:pt x="232" y="1006"/>
                  </a:lnTo>
                  <a:lnTo>
                    <a:pt x="232" y="1006"/>
                  </a:lnTo>
                  <a:lnTo>
                    <a:pt x="242" y="1030"/>
                  </a:lnTo>
                  <a:lnTo>
                    <a:pt x="246" y="1042"/>
                  </a:lnTo>
                  <a:lnTo>
                    <a:pt x="248" y="1056"/>
                  </a:lnTo>
                  <a:lnTo>
                    <a:pt x="248" y="1056"/>
                  </a:lnTo>
                  <a:lnTo>
                    <a:pt x="250" y="1068"/>
                  </a:lnTo>
                  <a:lnTo>
                    <a:pt x="252" y="1082"/>
                  </a:lnTo>
                  <a:lnTo>
                    <a:pt x="256" y="1094"/>
                  </a:lnTo>
                  <a:lnTo>
                    <a:pt x="262" y="1106"/>
                  </a:lnTo>
                  <a:lnTo>
                    <a:pt x="262" y="1106"/>
                  </a:lnTo>
                  <a:lnTo>
                    <a:pt x="268" y="1116"/>
                  </a:lnTo>
                  <a:lnTo>
                    <a:pt x="274" y="1126"/>
                  </a:lnTo>
                  <a:lnTo>
                    <a:pt x="276" y="1138"/>
                  </a:lnTo>
                  <a:lnTo>
                    <a:pt x="274" y="1150"/>
                  </a:lnTo>
                  <a:lnTo>
                    <a:pt x="274" y="1150"/>
                  </a:lnTo>
                  <a:lnTo>
                    <a:pt x="274" y="1154"/>
                  </a:lnTo>
                  <a:lnTo>
                    <a:pt x="276" y="1156"/>
                  </a:lnTo>
                  <a:lnTo>
                    <a:pt x="280" y="1162"/>
                  </a:lnTo>
                  <a:lnTo>
                    <a:pt x="288" y="1164"/>
                  </a:lnTo>
                  <a:lnTo>
                    <a:pt x="296" y="1166"/>
                  </a:lnTo>
                  <a:lnTo>
                    <a:pt x="296" y="1166"/>
                  </a:lnTo>
                  <a:lnTo>
                    <a:pt x="306" y="1162"/>
                  </a:lnTo>
                  <a:lnTo>
                    <a:pt x="310" y="1160"/>
                  </a:lnTo>
                  <a:lnTo>
                    <a:pt x="316" y="1160"/>
                  </a:lnTo>
                  <a:lnTo>
                    <a:pt x="316" y="1160"/>
                  </a:lnTo>
                  <a:lnTo>
                    <a:pt x="330" y="1160"/>
                  </a:lnTo>
                  <a:lnTo>
                    <a:pt x="342" y="1156"/>
                  </a:lnTo>
                  <a:lnTo>
                    <a:pt x="352" y="1148"/>
                  </a:lnTo>
                  <a:lnTo>
                    <a:pt x="362" y="1138"/>
                  </a:lnTo>
                  <a:lnTo>
                    <a:pt x="362" y="1138"/>
                  </a:lnTo>
                  <a:lnTo>
                    <a:pt x="372" y="1124"/>
                  </a:lnTo>
                  <a:lnTo>
                    <a:pt x="376" y="1116"/>
                  </a:lnTo>
                  <a:lnTo>
                    <a:pt x="380" y="1110"/>
                  </a:lnTo>
                  <a:lnTo>
                    <a:pt x="380" y="1110"/>
                  </a:lnTo>
                  <a:lnTo>
                    <a:pt x="386" y="1104"/>
                  </a:lnTo>
                  <a:lnTo>
                    <a:pt x="388" y="1096"/>
                  </a:lnTo>
                  <a:lnTo>
                    <a:pt x="390" y="1088"/>
                  </a:lnTo>
                  <a:lnTo>
                    <a:pt x="390" y="1080"/>
                  </a:lnTo>
                  <a:lnTo>
                    <a:pt x="390" y="1080"/>
                  </a:lnTo>
                  <a:lnTo>
                    <a:pt x="390" y="1076"/>
                  </a:lnTo>
                  <a:lnTo>
                    <a:pt x="390" y="1072"/>
                  </a:lnTo>
                  <a:lnTo>
                    <a:pt x="392" y="1070"/>
                  </a:lnTo>
                  <a:lnTo>
                    <a:pt x="396" y="1068"/>
                  </a:lnTo>
                  <a:lnTo>
                    <a:pt x="396" y="1068"/>
                  </a:lnTo>
                  <a:lnTo>
                    <a:pt x="404" y="1064"/>
                  </a:lnTo>
                  <a:lnTo>
                    <a:pt x="408" y="1058"/>
                  </a:lnTo>
                  <a:lnTo>
                    <a:pt x="410" y="1052"/>
                  </a:lnTo>
                  <a:lnTo>
                    <a:pt x="410" y="1042"/>
                  </a:lnTo>
                  <a:lnTo>
                    <a:pt x="410" y="1042"/>
                  </a:lnTo>
                  <a:lnTo>
                    <a:pt x="406" y="1022"/>
                  </a:lnTo>
                  <a:lnTo>
                    <a:pt x="406" y="1022"/>
                  </a:lnTo>
                  <a:lnTo>
                    <a:pt x="404" y="1018"/>
                  </a:lnTo>
                  <a:lnTo>
                    <a:pt x="404" y="1016"/>
                  </a:lnTo>
                  <a:lnTo>
                    <a:pt x="406" y="1014"/>
                  </a:lnTo>
                  <a:lnTo>
                    <a:pt x="406" y="1014"/>
                  </a:lnTo>
                  <a:lnTo>
                    <a:pt x="412" y="1006"/>
                  </a:lnTo>
                  <a:lnTo>
                    <a:pt x="420" y="998"/>
                  </a:lnTo>
                  <a:lnTo>
                    <a:pt x="426" y="990"/>
                  </a:lnTo>
                  <a:lnTo>
                    <a:pt x="436" y="984"/>
                  </a:lnTo>
                  <a:lnTo>
                    <a:pt x="436" y="984"/>
                  </a:lnTo>
                  <a:lnTo>
                    <a:pt x="442" y="980"/>
                  </a:lnTo>
                  <a:lnTo>
                    <a:pt x="448" y="974"/>
                  </a:lnTo>
                  <a:lnTo>
                    <a:pt x="450" y="966"/>
                  </a:lnTo>
                  <a:lnTo>
                    <a:pt x="452" y="958"/>
                  </a:lnTo>
                  <a:lnTo>
                    <a:pt x="452" y="958"/>
                  </a:lnTo>
                  <a:lnTo>
                    <a:pt x="450" y="938"/>
                  </a:lnTo>
                  <a:lnTo>
                    <a:pt x="448" y="918"/>
                  </a:lnTo>
                  <a:lnTo>
                    <a:pt x="440" y="880"/>
                  </a:lnTo>
                  <a:lnTo>
                    <a:pt x="440" y="880"/>
                  </a:lnTo>
                  <a:lnTo>
                    <a:pt x="438" y="866"/>
                  </a:lnTo>
                  <a:lnTo>
                    <a:pt x="442" y="852"/>
                  </a:lnTo>
                  <a:lnTo>
                    <a:pt x="448" y="840"/>
                  </a:lnTo>
                  <a:lnTo>
                    <a:pt x="454" y="828"/>
                  </a:lnTo>
                  <a:lnTo>
                    <a:pt x="454" y="828"/>
                  </a:lnTo>
                  <a:lnTo>
                    <a:pt x="464" y="814"/>
                  </a:lnTo>
                  <a:lnTo>
                    <a:pt x="474" y="800"/>
                  </a:lnTo>
                  <a:lnTo>
                    <a:pt x="496" y="776"/>
                  </a:lnTo>
                  <a:lnTo>
                    <a:pt x="496" y="776"/>
                  </a:lnTo>
                  <a:lnTo>
                    <a:pt x="502" y="768"/>
                  </a:lnTo>
                  <a:lnTo>
                    <a:pt x="508" y="760"/>
                  </a:lnTo>
                  <a:lnTo>
                    <a:pt x="516" y="744"/>
                  </a:lnTo>
                  <a:lnTo>
                    <a:pt x="530" y="708"/>
                  </a:lnTo>
                  <a:lnTo>
                    <a:pt x="530" y="708"/>
                  </a:lnTo>
                  <a:lnTo>
                    <a:pt x="532" y="696"/>
                  </a:lnTo>
                  <a:lnTo>
                    <a:pt x="532" y="690"/>
                  </a:lnTo>
                  <a:lnTo>
                    <a:pt x="532" y="682"/>
                  </a:lnTo>
                  <a:lnTo>
                    <a:pt x="532" y="682"/>
                  </a:lnTo>
                  <a:lnTo>
                    <a:pt x="524" y="688"/>
                  </a:lnTo>
                  <a:lnTo>
                    <a:pt x="514" y="690"/>
                  </a:lnTo>
                  <a:lnTo>
                    <a:pt x="504" y="692"/>
                  </a:lnTo>
                  <a:lnTo>
                    <a:pt x="496" y="696"/>
                  </a:lnTo>
                  <a:lnTo>
                    <a:pt x="496" y="696"/>
                  </a:lnTo>
                  <a:lnTo>
                    <a:pt x="490" y="698"/>
                  </a:lnTo>
                  <a:lnTo>
                    <a:pt x="482" y="698"/>
                  </a:lnTo>
                  <a:lnTo>
                    <a:pt x="476" y="696"/>
                  </a:lnTo>
                  <a:lnTo>
                    <a:pt x="470" y="688"/>
                  </a:lnTo>
                  <a:lnTo>
                    <a:pt x="470" y="688"/>
                  </a:lnTo>
                  <a:lnTo>
                    <a:pt x="470" y="684"/>
                  </a:lnTo>
                  <a:lnTo>
                    <a:pt x="472" y="682"/>
                  </a:lnTo>
                  <a:lnTo>
                    <a:pt x="472" y="678"/>
                  </a:lnTo>
                  <a:lnTo>
                    <a:pt x="472" y="676"/>
                  </a:lnTo>
                  <a:lnTo>
                    <a:pt x="472" y="676"/>
                  </a:lnTo>
                  <a:lnTo>
                    <a:pt x="458" y="660"/>
                  </a:lnTo>
                  <a:lnTo>
                    <a:pt x="452" y="654"/>
                  </a:lnTo>
                  <a:lnTo>
                    <a:pt x="444" y="646"/>
                  </a:lnTo>
                  <a:lnTo>
                    <a:pt x="444" y="646"/>
                  </a:lnTo>
                  <a:lnTo>
                    <a:pt x="442" y="644"/>
                  </a:lnTo>
                  <a:lnTo>
                    <a:pt x="440" y="642"/>
                  </a:lnTo>
                  <a:lnTo>
                    <a:pt x="440" y="634"/>
                  </a:lnTo>
                  <a:lnTo>
                    <a:pt x="440" y="634"/>
                  </a:lnTo>
                  <a:lnTo>
                    <a:pt x="438" y="628"/>
                  </a:lnTo>
                  <a:lnTo>
                    <a:pt x="436" y="624"/>
                  </a:lnTo>
                  <a:lnTo>
                    <a:pt x="434" y="622"/>
                  </a:lnTo>
                  <a:lnTo>
                    <a:pt x="434" y="622"/>
                  </a:lnTo>
                  <a:lnTo>
                    <a:pt x="428" y="614"/>
                  </a:lnTo>
                  <a:lnTo>
                    <a:pt x="426" y="606"/>
                  </a:lnTo>
                  <a:lnTo>
                    <a:pt x="424" y="598"/>
                  </a:lnTo>
                  <a:lnTo>
                    <a:pt x="424" y="590"/>
                  </a:lnTo>
                  <a:lnTo>
                    <a:pt x="424" y="590"/>
                  </a:lnTo>
                  <a:lnTo>
                    <a:pt x="422" y="582"/>
                  </a:lnTo>
                  <a:lnTo>
                    <a:pt x="418" y="578"/>
                  </a:lnTo>
                  <a:lnTo>
                    <a:pt x="414" y="572"/>
                  </a:lnTo>
                  <a:lnTo>
                    <a:pt x="412" y="566"/>
                  </a:lnTo>
                  <a:lnTo>
                    <a:pt x="412" y="566"/>
                  </a:lnTo>
                  <a:lnTo>
                    <a:pt x="408" y="556"/>
                  </a:lnTo>
                  <a:lnTo>
                    <a:pt x="404" y="544"/>
                  </a:lnTo>
                  <a:lnTo>
                    <a:pt x="400" y="532"/>
                  </a:lnTo>
                  <a:lnTo>
                    <a:pt x="396" y="522"/>
                  </a:lnTo>
                  <a:lnTo>
                    <a:pt x="396" y="522"/>
                  </a:lnTo>
                  <a:lnTo>
                    <a:pt x="392" y="510"/>
                  </a:lnTo>
                  <a:lnTo>
                    <a:pt x="392" y="510"/>
                  </a:lnTo>
                  <a:lnTo>
                    <a:pt x="394" y="512"/>
                  </a:lnTo>
                  <a:lnTo>
                    <a:pt x="396" y="514"/>
                  </a:lnTo>
                  <a:lnTo>
                    <a:pt x="400" y="518"/>
                  </a:lnTo>
                  <a:lnTo>
                    <a:pt x="400" y="518"/>
                  </a:lnTo>
                  <a:lnTo>
                    <a:pt x="402" y="516"/>
                  </a:lnTo>
                  <a:lnTo>
                    <a:pt x="402" y="516"/>
                  </a:lnTo>
                  <a:lnTo>
                    <a:pt x="402" y="508"/>
                  </a:lnTo>
                  <a:lnTo>
                    <a:pt x="406" y="502"/>
                  </a:lnTo>
                  <a:lnTo>
                    <a:pt x="406" y="502"/>
                  </a:lnTo>
                  <a:lnTo>
                    <a:pt x="408" y="516"/>
                  </a:lnTo>
                  <a:lnTo>
                    <a:pt x="408" y="516"/>
                  </a:lnTo>
                  <a:lnTo>
                    <a:pt x="410" y="518"/>
                  </a:lnTo>
                  <a:lnTo>
                    <a:pt x="412" y="522"/>
                  </a:lnTo>
                  <a:lnTo>
                    <a:pt x="416" y="530"/>
                  </a:lnTo>
                  <a:lnTo>
                    <a:pt x="416" y="530"/>
                  </a:lnTo>
                  <a:lnTo>
                    <a:pt x="420" y="538"/>
                  </a:lnTo>
                  <a:lnTo>
                    <a:pt x="424" y="546"/>
                  </a:lnTo>
                  <a:lnTo>
                    <a:pt x="428" y="554"/>
                  </a:lnTo>
                  <a:lnTo>
                    <a:pt x="434" y="560"/>
                  </a:lnTo>
                  <a:lnTo>
                    <a:pt x="434" y="560"/>
                  </a:lnTo>
                  <a:lnTo>
                    <a:pt x="436" y="564"/>
                  </a:lnTo>
                  <a:lnTo>
                    <a:pt x="436" y="564"/>
                  </a:lnTo>
                  <a:lnTo>
                    <a:pt x="438" y="574"/>
                  </a:lnTo>
                  <a:lnTo>
                    <a:pt x="440" y="582"/>
                  </a:lnTo>
                  <a:lnTo>
                    <a:pt x="448" y="598"/>
                  </a:lnTo>
                  <a:lnTo>
                    <a:pt x="458" y="614"/>
                  </a:lnTo>
                  <a:lnTo>
                    <a:pt x="466" y="632"/>
                  </a:lnTo>
                  <a:lnTo>
                    <a:pt x="466" y="632"/>
                  </a:lnTo>
                  <a:lnTo>
                    <a:pt x="470" y="648"/>
                  </a:lnTo>
                  <a:lnTo>
                    <a:pt x="472" y="666"/>
                  </a:lnTo>
                  <a:lnTo>
                    <a:pt x="472" y="666"/>
                  </a:lnTo>
                  <a:lnTo>
                    <a:pt x="474" y="674"/>
                  </a:lnTo>
                  <a:lnTo>
                    <a:pt x="474" y="674"/>
                  </a:lnTo>
                  <a:lnTo>
                    <a:pt x="476" y="674"/>
                  </a:lnTo>
                  <a:lnTo>
                    <a:pt x="480" y="676"/>
                  </a:lnTo>
                  <a:lnTo>
                    <a:pt x="484" y="672"/>
                  </a:lnTo>
                  <a:lnTo>
                    <a:pt x="488" y="670"/>
                  </a:lnTo>
                  <a:lnTo>
                    <a:pt x="494" y="668"/>
                  </a:lnTo>
                  <a:lnTo>
                    <a:pt x="494" y="668"/>
                  </a:lnTo>
                  <a:lnTo>
                    <a:pt x="506" y="664"/>
                  </a:lnTo>
                  <a:lnTo>
                    <a:pt x="516" y="658"/>
                  </a:lnTo>
                  <a:lnTo>
                    <a:pt x="526" y="652"/>
                  </a:lnTo>
                  <a:lnTo>
                    <a:pt x="536" y="646"/>
                  </a:lnTo>
                  <a:lnTo>
                    <a:pt x="536" y="646"/>
                  </a:lnTo>
                  <a:lnTo>
                    <a:pt x="540" y="644"/>
                  </a:lnTo>
                  <a:lnTo>
                    <a:pt x="540" y="644"/>
                  </a:lnTo>
                  <a:lnTo>
                    <a:pt x="542" y="638"/>
                  </a:lnTo>
                  <a:lnTo>
                    <a:pt x="544" y="634"/>
                  </a:lnTo>
                  <a:lnTo>
                    <a:pt x="554" y="632"/>
                  </a:lnTo>
                  <a:lnTo>
                    <a:pt x="554" y="632"/>
                  </a:lnTo>
                  <a:lnTo>
                    <a:pt x="560" y="628"/>
                  </a:lnTo>
                  <a:lnTo>
                    <a:pt x="566" y="624"/>
                  </a:lnTo>
                  <a:lnTo>
                    <a:pt x="576" y="614"/>
                  </a:lnTo>
                  <a:lnTo>
                    <a:pt x="576" y="614"/>
                  </a:lnTo>
                  <a:lnTo>
                    <a:pt x="582" y="608"/>
                  </a:lnTo>
                  <a:lnTo>
                    <a:pt x="586" y="600"/>
                  </a:lnTo>
                  <a:lnTo>
                    <a:pt x="590" y="592"/>
                  </a:lnTo>
                  <a:lnTo>
                    <a:pt x="594" y="586"/>
                  </a:lnTo>
                  <a:lnTo>
                    <a:pt x="594" y="586"/>
                  </a:lnTo>
                  <a:lnTo>
                    <a:pt x="598" y="578"/>
                  </a:lnTo>
                  <a:lnTo>
                    <a:pt x="598" y="572"/>
                  </a:lnTo>
                  <a:lnTo>
                    <a:pt x="596" y="566"/>
                  </a:lnTo>
                  <a:lnTo>
                    <a:pt x="590" y="562"/>
                  </a:lnTo>
                  <a:lnTo>
                    <a:pt x="590" y="562"/>
                  </a:lnTo>
                  <a:lnTo>
                    <a:pt x="582" y="558"/>
                  </a:lnTo>
                  <a:lnTo>
                    <a:pt x="576" y="554"/>
                  </a:lnTo>
                  <a:lnTo>
                    <a:pt x="574" y="546"/>
                  </a:lnTo>
                  <a:lnTo>
                    <a:pt x="572" y="538"/>
                  </a:lnTo>
                  <a:lnTo>
                    <a:pt x="572" y="538"/>
                  </a:lnTo>
                  <a:lnTo>
                    <a:pt x="564" y="548"/>
                  </a:lnTo>
                  <a:lnTo>
                    <a:pt x="556" y="554"/>
                  </a:lnTo>
                  <a:lnTo>
                    <a:pt x="552" y="556"/>
                  </a:lnTo>
                  <a:lnTo>
                    <a:pt x="546" y="558"/>
                  </a:lnTo>
                  <a:lnTo>
                    <a:pt x="542" y="558"/>
                  </a:lnTo>
                  <a:lnTo>
                    <a:pt x="536" y="554"/>
                  </a:lnTo>
                  <a:lnTo>
                    <a:pt x="536" y="554"/>
                  </a:lnTo>
                  <a:lnTo>
                    <a:pt x="536" y="546"/>
                  </a:lnTo>
                  <a:lnTo>
                    <a:pt x="536" y="542"/>
                  </a:lnTo>
                  <a:lnTo>
                    <a:pt x="534" y="538"/>
                  </a:lnTo>
                  <a:lnTo>
                    <a:pt x="534" y="538"/>
                  </a:lnTo>
                  <a:lnTo>
                    <a:pt x="532" y="540"/>
                  </a:lnTo>
                  <a:lnTo>
                    <a:pt x="530" y="542"/>
                  </a:lnTo>
                  <a:lnTo>
                    <a:pt x="530" y="544"/>
                  </a:lnTo>
                  <a:lnTo>
                    <a:pt x="528" y="546"/>
                  </a:lnTo>
                  <a:lnTo>
                    <a:pt x="528" y="546"/>
                  </a:lnTo>
                  <a:lnTo>
                    <a:pt x="526" y="542"/>
                  </a:lnTo>
                  <a:lnTo>
                    <a:pt x="526" y="536"/>
                  </a:lnTo>
                  <a:lnTo>
                    <a:pt x="524" y="530"/>
                  </a:lnTo>
                  <a:lnTo>
                    <a:pt x="520" y="526"/>
                  </a:lnTo>
                  <a:lnTo>
                    <a:pt x="520" y="526"/>
                  </a:lnTo>
                  <a:lnTo>
                    <a:pt x="516" y="520"/>
                  </a:lnTo>
                  <a:lnTo>
                    <a:pt x="514" y="516"/>
                  </a:lnTo>
                  <a:lnTo>
                    <a:pt x="508" y="504"/>
                  </a:lnTo>
                  <a:lnTo>
                    <a:pt x="508" y="504"/>
                  </a:lnTo>
                  <a:lnTo>
                    <a:pt x="508" y="500"/>
                  </a:lnTo>
                  <a:lnTo>
                    <a:pt x="508" y="498"/>
                  </a:lnTo>
                  <a:lnTo>
                    <a:pt x="514" y="494"/>
                  </a:lnTo>
                  <a:lnTo>
                    <a:pt x="514" y="494"/>
                  </a:lnTo>
                  <a:lnTo>
                    <a:pt x="518" y="492"/>
                  </a:lnTo>
                  <a:lnTo>
                    <a:pt x="522" y="494"/>
                  </a:lnTo>
                  <a:lnTo>
                    <a:pt x="526" y="496"/>
                  </a:lnTo>
                  <a:lnTo>
                    <a:pt x="528" y="500"/>
                  </a:lnTo>
                  <a:lnTo>
                    <a:pt x="528" y="500"/>
                  </a:lnTo>
                  <a:lnTo>
                    <a:pt x="532" y="508"/>
                  </a:lnTo>
                  <a:lnTo>
                    <a:pt x="536" y="514"/>
                  </a:lnTo>
                  <a:lnTo>
                    <a:pt x="548" y="524"/>
                  </a:lnTo>
                  <a:lnTo>
                    <a:pt x="548" y="524"/>
                  </a:lnTo>
                  <a:lnTo>
                    <a:pt x="552" y="528"/>
                  </a:lnTo>
                  <a:lnTo>
                    <a:pt x="558" y="530"/>
                  </a:lnTo>
                  <a:lnTo>
                    <a:pt x="562" y="530"/>
                  </a:lnTo>
                  <a:lnTo>
                    <a:pt x="568" y="526"/>
                  </a:lnTo>
                  <a:lnTo>
                    <a:pt x="568" y="526"/>
                  </a:lnTo>
                  <a:lnTo>
                    <a:pt x="572" y="524"/>
                  </a:lnTo>
                  <a:lnTo>
                    <a:pt x="576" y="524"/>
                  </a:lnTo>
                  <a:lnTo>
                    <a:pt x="578" y="526"/>
                  </a:lnTo>
                  <a:lnTo>
                    <a:pt x="580" y="532"/>
                  </a:lnTo>
                  <a:lnTo>
                    <a:pt x="580" y="532"/>
                  </a:lnTo>
                  <a:lnTo>
                    <a:pt x="582" y="538"/>
                  </a:lnTo>
                  <a:lnTo>
                    <a:pt x="584" y="540"/>
                  </a:lnTo>
                  <a:lnTo>
                    <a:pt x="588" y="540"/>
                  </a:lnTo>
                  <a:lnTo>
                    <a:pt x="588" y="540"/>
                  </a:lnTo>
                  <a:lnTo>
                    <a:pt x="608" y="544"/>
                  </a:lnTo>
                  <a:lnTo>
                    <a:pt x="620" y="544"/>
                  </a:lnTo>
                  <a:lnTo>
                    <a:pt x="630" y="544"/>
                  </a:lnTo>
                  <a:lnTo>
                    <a:pt x="630" y="544"/>
                  </a:lnTo>
                  <a:lnTo>
                    <a:pt x="638" y="542"/>
                  </a:lnTo>
                  <a:lnTo>
                    <a:pt x="648" y="542"/>
                  </a:lnTo>
                  <a:lnTo>
                    <a:pt x="652" y="544"/>
                  </a:lnTo>
                  <a:lnTo>
                    <a:pt x="656" y="546"/>
                  </a:lnTo>
                  <a:lnTo>
                    <a:pt x="658" y="550"/>
                  </a:lnTo>
                  <a:lnTo>
                    <a:pt x="662" y="556"/>
                  </a:lnTo>
                  <a:lnTo>
                    <a:pt x="662" y="556"/>
                  </a:lnTo>
                  <a:lnTo>
                    <a:pt x="664" y="560"/>
                  </a:lnTo>
                  <a:lnTo>
                    <a:pt x="668" y="566"/>
                  </a:lnTo>
                  <a:lnTo>
                    <a:pt x="674" y="570"/>
                  </a:lnTo>
                  <a:lnTo>
                    <a:pt x="678" y="570"/>
                  </a:lnTo>
                  <a:lnTo>
                    <a:pt x="684" y="570"/>
                  </a:lnTo>
                  <a:lnTo>
                    <a:pt x="684" y="570"/>
                  </a:lnTo>
                  <a:lnTo>
                    <a:pt x="680" y="572"/>
                  </a:lnTo>
                  <a:lnTo>
                    <a:pt x="678" y="574"/>
                  </a:lnTo>
                  <a:lnTo>
                    <a:pt x="674" y="576"/>
                  </a:lnTo>
                  <a:lnTo>
                    <a:pt x="674" y="576"/>
                  </a:lnTo>
                  <a:lnTo>
                    <a:pt x="680" y="586"/>
                  </a:lnTo>
                  <a:lnTo>
                    <a:pt x="682" y="588"/>
                  </a:lnTo>
                  <a:lnTo>
                    <a:pt x="688" y="590"/>
                  </a:lnTo>
                  <a:lnTo>
                    <a:pt x="688" y="590"/>
                  </a:lnTo>
                  <a:lnTo>
                    <a:pt x="692" y="590"/>
                  </a:lnTo>
                  <a:lnTo>
                    <a:pt x="696" y="586"/>
                  </a:lnTo>
                  <a:lnTo>
                    <a:pt x="700" y="576"/>
                  </a:lnTo>
                  <a:lnTo>
                    <a:pt x="700" y="576"/>
                  </a:lnTo>
                  <a:lnTo>
                    <a:pt x="702" y="586"/>
                  </a:lnTo>
                  <a:lnTo>
                    <a:pt x="702" y="594"/>
                  </a:lnTo>
                  <a:lnTo>
                    <a:pt x="702" y="594"/>
                  </a:lnTo>
                  <a:lnTo>
                    <a:pt x="704" y="618"/>
                  </a:lnTo>
                  <a:lnTo>
                    <a:pt x="708" y="642"/>
                  </a:lnTo>
                  <a:lnTo>
                    <a:pt x="708" y="642"/>
                  </a:lnTo>
                  <a:lnTo>
                    <a:pt x="730" y="702"/>
                  </a:lnTo>
                  <a:lnTo>
                    <a:pt x="730" y="702"/>
                  </a:lnTo>
                  <a:lnTo>
                    <a:pt x="732" y="712"/>
                  </a:lnTo>
                  <a:lnTo>
                    <a:pt x="732" y="716"/>
                  </a:lnTo>
                  <a:lnTo>
                    <a:pt x="736" y="720"/>
                  </a:lnTo>
                  <a:lnTo>
                    <a:pt x="736" y="720"/>
                  </a:lnTo>
                  <a:lnTo>
                    <a:pt x="738" y="722"/>
                  </a:lnTo>
                  <a:lnTo>
                    <a:pt x="740" y="722"/>
                  </a:lnTo>
                  <a:lnTo>
                    <a:pt x="742" y="720"/>
                  </a:lnTo>
                  <a:lnTo>
                    <a:pt x="742" y="720"/>
                  </a:lnTo>
                  <a:lnTo>
                    <a:pt x="750" y="708"/>
                  </a:lnTo>
                  <a:lnTo>
                    <a:pt x="756" y="694"/>
                  </a:lnTo>
                  <a:lnTo>
                    <a:pt x="758" y="678"/>
                  </a:lnTo>
                  <a:lnTo>
                    <a:pt x="758" y="664"/>
                  </a:lnTo>
                  <a:lnTo>
                    <a:pt x="758" y="664"/>
                  </a:lnTo>
                  <a:lnTo>
                    <a:pt x="758" y="654"/>
                  </a:lnTo>
                  <a:lnTo>
                    <a:pt x="760" y="646"/>
                  </a:lnTo>
                  <a:lnTo>
                    <a:pt x="764" y="640"/>
                  </a:lnTo>
                  <a:lnTo>
                    <a:pt x="772" y="636"/>
                  </a:lnTo>
                  <a:lnTo>
                    <a:pt x="772" y="636"/>
                  </a:lnTo>
                  <a:lnTo>
                    <a:pt x="774" y="634"/>
                  </a:lnTo>
                  <a:lnTo>
                    <a:pt x="774" y="634"/>
                  </a:lnTo>
                  <a:lnTo>
                    <a:pt x="790" y="614"/>
                  </a:lnTo>
                  <a:lnTo>
                    <a:pt x="798" y="606"/>
                  </a:lnTo>
                  <a:lnTo>
                    <a:pt x="808" y="598"/>
                  </a:lnTo>
                  <a:lnTo>
                    <a:pt x="808" y="598"/>
                  </a:lnTo>
                  <a:lnTo>
                    <a:pt x="810" y="594"/>
                  </a:lnTo>
                  <a:lnTo>
                    <a:pt x="812" y="590"/>
                  </a:lnTo>
                  <a:lnTo>
                    <a:pt x="812" y="590"/>
                  </a:lnTo>
                  <a:lnTo>
                    <a:pt x="812" y="584"/>
                  </a:lnTo>
                  <a:lnTo>
                    <a:pt x="816" y="582"/>
                  </a:lnTo>
                  <a:lnTo>
                    <a:pt x="820" y="580"/>
                  </a:lnTo>
                  <a:lnTo>
                    <a:pt x="824" y="580"/>
                  </a:lnTo>
                  <a:lnTo>
                    <a:pt x="824" y="580"/>
                  </a:lnTo>
                  <a:lnTo>
                    <a:pt x="832" y="580"/>
                  </a:lnTo>
                  <a:lnTo>
                    <a:pt x="838" y="578"/>
                  </a:lnTo>
                  <a:lnTo>
                    <a:pt x="840" y="574"/>
                  </a:lnTo>
                  <a:lnTo>
                    <a:pt x="840" y="566"/>
                  </a:lnTo>
                  <a:lnTo>
                    <a:pt x="840" y="566"/>
                  </a:lnTo>
                  <a:lnTo>
                    <a:pt x="846" y="570"/>
                  </a:lnTo>
                  <a:lnTo>
                    <a:pt x="850" y="574"/>
                  </a:lnTo>
                  <a:lnTo>
                    <a:pt x="852" y="578"/>
                  </a:lnTo>
                  <a:lnTo>
                    <a:pt x="852" y="584"/>
                  </a:lnTo>
                  <a:lnTo>
                    <a:pt x="852" y="584"/>
                  </a:lnTo>
                  <a:lnTo>
                    <a:pt x="854" y="590"/>
                  </a:lnTo>
                  <a:lnTo>
                    <a:pt x="858" y="594"/>
                  </a:lnTo>
                  <a:lnTo>
                    <a:pt x="858" y="594"/>
                  </a:lnTo>
                  <a:lnTo>
                    <a:pt x="864" y="602"/>
                  </a:lnTo>
                  <a:lnTo>
                    <a:pt x="870" y="612"/>
                  </a:lnTo>
                  <a:lnTo>
                    <a:pt x="872" y="622"/>
                  </a:lnTo>
                  <a:lnTo>
                    <a:pt x="872" y="632"/>
                  </a:lnTo>
                  <a:lnTo>
                    <a:pt x="872" y="632"/>
                  </a:lnTo>
                  <a:lnTo>
                    <a:pt x="872" y="638"/>
                  </a:lnTo>
                  <a:lnTo>
                    <a:pt x="874" y="640"/>
                  </a:lnTo>
                  <a:lnTo>
                    <a:pt x="874" y="640"/>
                  </a:lnTo>
                  <a:lnTo>
                    <a:pt x="878" y="640"/>
                  </a:lnTo>
                  <a:lnTo>
                    <a:pt x="882" y="638"/>
                  </a:lnTo>
                  <a:lnTo>
                    <a:pt x="882" y="638"/>
                  </a:lnTo>
                  <a:lnTo>
                    <a:pt x="888" y="632"/>
                  </a:lnTo>
                  <a:lnTo>
                    <a:pt x="888" y="632"/>
                  </a:lnTo>
                  <a:lnTo>
                    <a:pt x="894" y="634"/>
                  </a:lnTo>
                  <a:lnTo>
                    <a:pt x="894" y="634"/>
                  </a:lnTo>
                  <a:lnTo>
                    <a:pt x="896" y="642"/>
                  </a:lnTo>
                  <a:lnTo>
                    <a:pt x="898" y="652"/>
                  </a:lnTo>
                  <a:lnTo>
                    <a:pt x="900" y="660"/>
                  </a:lnTo>
                  <a:lnTo>
                    <a:pt x="904" y="668"/>
                  </a:lnTo>
                  <a:lnTo>
                    <a:pt x="904" y="668"/>
                  </a:lnTo>
                  <a:lnTo>
                    <a:pt x="904" y="686"/>
                  </a:lnTo>
                  <a:lnTo>
                    <a:pt x="902" y="702"/>
                  </a:lnTo>
                  <a:lnTo>
                    <a:pt x="902" y="702"/>
                  </a:lnTo>
                  <a:lnTo>
                    <a:pt x="902" y="710"/>
                  </a:lnTo>
                  <a:lnTo>
                    <a:pt x="902" y="716"/>
                  </a:lnTo>
                  <a:lnTo>
                    <a:pt x="906" y="722"/>
                  </a:lnTo>
                  <a:lnTo>
                    <a:pt x="910" y="730"/>
                  </a:lnTo>
                  <a:lnTo>
                    <a:pt x="910" y="730"/>
                  </a:lnTo>
                  <a:lnTo>
                    <a:pt x="916" y="742"/>
                  </a:lnTo>
                  <a:lnTo>
                    <a:pt x="918" y="756"/>
                  </a:lnTo>
                  <a:lnTo>
                    <a:pt x="918" y="756"/>
                  </a:lnTo>
                  <a:lnTo>
                    <a:pt x="920" y="766"/>
                  </a:lnTo>
                  <a:lnTo>
                    <a:pt x="924" y="774"/>
                  </a:lnTo>
                  <a:lnTo>
                    <a:pt x="930" y="782"/>
                  </a:lnTo>
                  <a:lnTo>
                    <a:pt x="938" y="790"/>
                  </a:lnTo>
                  <a:lnTo>
                    <a:pt x="938" y="790"/>
                  </a:lnTo>
                  <a:lnTo>
                    <a:pt x="942" y="792"/>
                  </a:lnTo>
                  <a:lnTo>
                    <a:pt x="946" y="792"/>
                  </a:lnTo>
                  <a:lnTo>
                    <a:pt x="946" y="792"/>
                  </a:lnTo>
                  <a:lnTo>
                    <a:pt x="946" y="790"/>
                  </a:lnTo>
                  <a:lnTo>
                    <a:pt x="946" y="788"/>
                  </a:lnTo>
                  <a:lnTo>
                    <a:pt x="946" y="784"/>
                  </a:lnTo>
                  <a:lnTo>
                    <a:pt x="946" y="784"/>
                  </a:lnTo>
                  <a:lnTo>
                    <a:pt x="942" y="776"/>
                  </a:lnTo>
                  <a:lnTo>
                    <a:pt x="940" y="772"/>
                  </a:lnTo>
                  <a:lnTo>
                    <a:pt x="940" y="768"/>
                  </a:lnTo>
                  <a:lnTo>
                    <a:pt x="940" y="768"/>
                  </a:lnTo>
                  <a:lnTo>
                    <a:pt x="940" y="758"/>
                  </a:lnTo>
                  <a:lnTo>
                    <a:pt x="938" y="750"/>
                  </a:lnTo>
                  <a:lnTo>
                    <a:pt x="932" y="744"/>
                  </a:lnTo>
                  <a:lnTo>
                    <a:pt x="926" y="738"/>
                  </a:lnTo>
                  <a:lnTo>
                    <a:pt x="926" y="738"/>
                  </a:lnTo>
                  <a:lnTo>
                    <a:pt x="918" y="728"/>
                  </a:lnTo>
                  <a:lnTo>
                    <a:pt x="912" y="718"/>
                  </a:lnTo>
                  <a:lnTo>
                    <a:pt x="910" y="708"/>
                  </a:lnTo>
                  <a:lnTo>
                    <a:pt x="908" y="696"/>
                  </a:lnTo>
                  <a:lnTo>
                    <a:pt x="908" y="696"/>
                  </a:lnTo>
                  <a:lnTo>
                    <a:pt x="912" y="684"/>
                  </a:lnTo>
                  <a:lnTo>
                    <a:pt x="914" y="672"/>
                  </a:lnTo>
                  <a:lnTo>
                    <a:pt x="914" y="672"/>
                  </a:lnTo>
                  <a:lnTo>
                    <a:pt x="914" y="668"/>
                  </a:lnTo>
                  <a:lnTo>
                    <a:pt x="918" y="666"/>
                  </a:lnTo>
                  <a:lnTo>
                    <a:pt x="918" y="666"/>
                  </a:lnTo>
                  <a:lnTo>
                    <a:pt x="920" y="666"/>
                  </a:lnTo>
                  <a:lnTo>
                    <a:pt x="922" y="668"/>
                  </a:lnTo>
                  <a:lnTo>
                    <a:pt x="922" y="668"/>
                  </a:lnTo>
                  <a:lnTo>
                    <a:pt x="926" y="676"/>
                  </a:lnTo>
                  <a:lnTo>
                    <a:pt x="932" y="682"/>
                  </a:lnTo>
                  <a:lnTo>
                    <a:pt x="944" y="694"/>
                  </a:lnTo>
                  <a:lnTo>
                    <a:pt x="944" y="694"/>
                  </a:lnTo>
                  <a:lnTo>
                    <a:pt x="952" y="704"/>
                  </a:lnTo>
                  <a:lnTo>
                    <a:pt x="954" y="710"/>
                  </a:lnTo>
                  <a:lnTo>
                    <a:pt x="954" y="716"/>
                  </a:lnTo>
                  <a:lnTo>
                    <a:pt x="954" y="716"/>
                  </a:lnTo>
                  <a:lnTo>
                    <a:pt x="960" y="708"/>
                  </a:lnTo>
                  <a:lnTo>
                    <a:pt x="966" y="702"/>
                  </a:lnTo>
                  <a:lnTo>
                    <a:pt x="982" y="690"/>
                  </a:lnTo>
                  <a:lnTo>
                    <a:pt x="982" y="690"/>
                  </a:lnTo>
                  <a:lnTo>
                    <a:pt x="984" y="686"/>
                  </a:lnTo>
                  <a:lnTo>
                    <a:pt x="984" y="686"/>
                  </a:lnTo>
                  <a:lnTo>
                    <a:pt x="986" y="672"/>
                  </a:lnTo>
                  <a:lnTo>
                    <a:pt x="986" y="660"/>
                  </a:lnTo>
                  <a:lnTo>
                    <a:pt x="982" y="648"/>
                  </a:lnTo>
                  <a:lnTo>
                    <a:pt x="974" y="636"/>
                  </a:lnTo>
                  <a:lnTo>
                    <a:pt x="974" y="636"/>
                  </a:lnTo>
                  <a:lnTo>
                    <a:pt x="964" y="620"/>
                  </a:lnTo>
                  <a:lnTo>
                    <a:pt x="964" y="620"/>
                  </a:lnTo>
                  <a:lnTo>
                    <a:pt x="958" y="612"/>
                  </a:lnTo>
                  <a:lnTo>
                    <a:pt x="958" y="606"/>
                  </a:lnTo>
                  <a:lnTo>
                    <a:pt x="962" y="598"/>
                  </a:lnTo>
                  <a:lnTo>
                    <a:pt x="966" y="592"/>
                  </a:lnTo>
                  <a:lnTo>
                    <a:pt x="966" y="592"/>
                  </a:lnTo>
                  <a:lnTo>
                    <a:pt x="970" y="586"/>
                  </a:lnTo>
                  <a:lnTo>
                    <a:pt x="976" y="582"/>
                  </a:lnTo>
                  <a:lnTo>
                    <a:pt x="982" y="582"/>
                  </a:lnTo>
                  <a:lnTo>
                    <a:pt x="990" y="582"/>
                  </a:lnTo>
                  <a:lnTo>
                    <a:pt x="990" y="582"/>
                  </a:lnTo>
                  <a:lnTo>
                    <a:pt x="990" y="588"/>
                  </a:lnTo>
                  <a:lnTo>
                    <a:pt x="990" y="592"/>
                  </a:lnTo>
                  <a:lnTo>
                    <a:pt x="992" y="592"/>
                  </a:lnTo>
                  <a:lnTo>
                    <a:pt x="992" y="592"/>
                  </a:lnTo>
                  <a:lnTo>
                    <a:pt x="994" y="592"/>
                  </a:lnTo>
                  <a:lnTo>
                    <a:pt x="994" y="592"/>
                  </a:lnTo>
                  <a:lnTo>
                    <a:pt x="994" y="586"/>
                  </a:lnTo>
                  <a:lnTo>
                    <a:pt x="994" y="586"/>
                  </a:lnTo>
                  <a:lnTo>
                    <a:pt x="1000" y="584"/>
                  </a:lnTo>
                  <a:lnTo>
                    <a:pt x="1008" y="580"/>
                  </a:lnTo>
                  <a:lnTo>
                    <a:pt x="1014" y="578"/>
                  </a:lnTo>
                  <a:lnTo>
                    <a:pt x="1020" y="574"/>
                  </a:lnTo>
                  <a:lnTo>
                    <a:pt x="1020" y="574"/>
                  </a:lnTo>
                  <a:lnTo>
                    <a:pt x="1022" y="574"/>
                  </a:lnTo>
                  <a:lnTo>
                    <a:pt x="1026" y="574"/>
                  </a:lnTo>
                  <a:lnTo>
                    <a:pt x="1026" y="574"/>
                  </a:lnTo>
                  <a:lnTo>
                    <a:pt x="1026" y="572"/>
                  </a:lnTo>
                  <a:lnTo>
                    <a:pt x="1026" y="572"/>
                  </a:lnTo>
                  <a:lnTo>
                    <a:pt x="1038" y="568"/>
                  </a:lnTo>
                  <a:lnTo>
                    <a:pt x="1048" y="562"/>
                  </a:lnTo>
                  <a:lnTo>
                    <a:pt x="1056" y="552"/>
                  </a:lnTo>
                  <a:lnTo>
                    <a:pt x="1064" y="544"/>
                  </a:lnTo>
                  <a:lnTo>
                    <a:pt x="1064" y="544"/>
                  </a:lnTo>
                  <a:lnTo>
                    <a:pt x="1072" y="526"/>
                  </a:lnTo>
                  <a:lnTo>
                    <a:pt x="1076" y="518"/>
                  </a:lnTo>
                  <a:lnTo>
                    <a:pt x="1080" y="510"/>
                  </a:lnTo>
                  <a:lnTo>
                    <a:pt x="1080" y="510"/>
                  </a:lnTo>
                  <a:lnTo>
                    <a:pt x="1084" y="502"/>
                  </a:lnTo>
                  <a:lnTo>
                    <a:pt x="1084" y="498"/>
                  </a:lnTo>
                  <a:lnTo>
                    <a:pt x="1082" y="494"/>
                  </a:lnTo>
                  <a:lnTo>
                    <a:pt x="1082" y="494"/>
                  </a:lnTo>
                  <a:lnTo>
                    <a:pt x="1078" y="488"/>
                  </a:lnTo>
                  <a:lnTo>
                    <a:pt x="1078" y="488"/>
                  </a:lnTo>
                  <a:lnTo>
                    <a:pt x="1082" y="488"/>
                  </a:lnTo>
                  <a:lnTo>
                    <a:pt x="1082" y="486"/>
                  </a:lnTo>
                  <a:lnTo>
                    <a:pt x="1082" y="482"/>
                  </a:lnTo>
                  <a:lnTo>
                    <a:pt x="1080" y="476"/>
                  </a:lnTo>
                  <a:lnTo>
                    <a:pt x="1080" y="476"/>
                  </a:lnTo>
                  <a:lnTo>
                    <a:pt x="1082" y="474"/>
                  </a:lnTo>
                  <a:lnTo>
                    <a:pt x="1082" y="474"/>
                  </a:lnTo>
                  <a:lnTo>
                    <a:pt x="1078" y="468"/>
                  </a:lnTo>
                  <a:lnTo>
                    <a:pt x="1076" y="462"/>
                  </a:lnTo>
                  <a:lnTo>
                    <a:pt x="1074" y="454"/>
                  </a:lnTo>
                  <a:lnTo>
                    <a:pt x="1068" y="448"/>
                  </a:lnTo>
                  <a:lnTo>
                    <a:pt x="1068" y="448"/>
                  </a:lnTo>
                  <a:lnTo>
                    <a:pt x="1064" y="446"/>
                  </a:lnTo>
                  <a:lnTo>
                    <a:pt x="1064" y="442"/>
                  </a:lnTo>
                  <a:lnTo>
                    <a:pt x="1068" y="436"/>
                  </a:lnTo>
                  <a:lnTo>
                    <a:pt x="1068" y="436"/>
                  </a:lnTo>
                  <a:lnTo>
                    <a:pt x="1078" y="426"/>
                  </a:lnTo>
                  <a:lnTo>
                    <a:pt x="1090" y="420"/>
                  </a:lnTo>
                  <a:lnTo>
                    <a:pt x="1090" y="420"/>
                  </a:lnTo>
                  <a:lnTo>
                    <a:pt x="1078" y="416"/>
                  </a:lnTo>
                  <a:lnTo>
                    <a:pt x="1074" y="416"/>
                  </a:lnTo>
                  <a:lnTo>
                    <a:pt x="1068" y="420"/>
                  </a:lnTo>
                  <a:lnTo>
                    <a:pt x="1068" y="420"/>
                  </a:lnTo>
                  <a:lnTo>
                    <a:pt x="1066" y="420"/>
                  </a:lnTo>
                  <a:lnTo>
                    <a:pt x="1064" y="420"/>
                  </a:lnTo>
                  <a:lnTo>
                    <a:pt x="1062" y="416"/>
                  </a:lnTo>
                  <a:lnTo>
                    <a:pt x="1058" y="410"/>
                  </a:lnTo>
                  <a:lnTo>
                    <a:pt x="1056" y="408"/>
                  </a:lnTo>
                  <a:lnTo>
                    <a:pt x="1052" y="408"/>
                  </a:lnTo>
                  <a:lnTo>
                    <a:pt x="1052" y="408"/>
                  </a:lnTo>
                  <a:lnTo>
                    <a:pt x="1052" y="406"/>
                  </a:lnTo>
                  <a:lnTo>
                    <a:pt x="1052" y="402"/>
                  </a:lnTo>
                  <a:lnTo>
                    <a:pt x="1052" y="402"/>
                  </a:lnTo>
                  <a:lnTo>
                    <a:pt x="1054" y="400"/>
                  </a:lnTo>
                  <a:lnTo>
                    <a:pt x="1054" y="400"/>
                  </a:lnTo>
                  <a:lnTo>
                    <a:pt x="1060" y="398"/>
                  </a:lnTo>
                  <a:lnTo>
                    <a:pt x="1066" y="394"/>
                  </a:lnTo>
                  <a:lnTo>
                    <a:pt x="1070" y="390"/>
                  </a:lnTo>
                  <a:lnTo>
                    <a:pt x="1074" y="386"/>
                  </a:lnTo>
                  <a:lnTo>
                    <a:pt x="1074" y="386"/>
                  </a:lnTo>
                  <a:lnTo>
                    <a:pt x="1080" y="382"/>
                  </a:lnTo>
                  <a:lnTo>
                    <a:pt x="1082" y="382"/>
                  </a:lnTo>
                  <a:lnTo>
                    <a:pt x="1086" y="382"/>
                  </a:lnTo>
                  <a:lnTo>
                    <a:pt x="1086" y="382"/>
                  </a:lnTo>
                  <a:lnTo>
                    <a:pt x="1088" y="386"/>
                  </a:lnTo>
                  <a:lnTo>
                    <a:pt x="1088" y="388"/>
                  </a:lnTo>
                  <a:lnTo>
                    <a:pt x="1084" y="392"/>
                  </a:lnTo>
                  <a:lnTo>
                    <a:pt x="1084" y="392"/>
                  </a:lnTo>
                  <a:lnTo>
                    <a:pt x="1082" y="394"/>
                  </a:lnTo>
                  <a:lnTo>
                    <a:pt x="1082" y="396"/>
                  </a:lnTo>
                  <a:lnTo>
                    <a:pt x="1084" y="400"/>
                  </a:lnTo>
                  <a:lnTo>
                    <a:pt x="1084" y="400"/>
                  </a:lnTo>
                  <a:lnTo>
                    <a:pt x="1086" y="400"/>
                  </a:lnTo>
                  <a:lnTo>
                    <a:pt x="1086" y="400"/>
                  </a:lnTo>
                  <a:lnTo>
                    <a:pt x="1090" y="396"/>
                  </a:lnTo>
                  <a:lnTo>
                    <a:pt x="1090" y="396"/>
                  </a:lnTo>
                  <a:lnTo>
                    <a:pt x="1096" y="394"/>
                  </a:lnTo>
                  <a:lnTo>
                    <a:pt x="1096" y="394"/>
                  </a:lnTo>
                  <a:lnTo>
                    <a:pt x="1100" y="392"/>
                  </a:lnTo>
                  <a:lnTo>
                    <a:pt x="1102" y="392"/>
                  </a:lnTo>
                  <a:lnTo>
                    <a:pt x="1110" y="394"/>
                  </a:lnTo>
                  <a:lnTo>
                    <a:pt x="1110" y="394"/>
                  </a:lnTo>
                  <a:lnTo>
                    <a:pt x="1112" y="398"/>
                  </a:lnTo>
                  <a:lnTo>
                    <a:pt x="1112" y="400"/>
                  </a:lnTo>
                  <a:lnTo>
                    <a:pt x="1110" y="406"/>
                  </a:lnTo>
                  <a:lnTo>
                    <a:pt x="1110" y="406"/>
                  </a:lnTo>
                  <a:lnTo>
                    <a:pt x="1110" y="410"/>
                  </a:lnTo>
                  <a:lnTo>
                    <a:pt x="1110" y="412"/>
                  </a:lnTo>
                  <a:lnTo>
                    <a:pt x="1112" y="412"/>
                  </a:lnTo>
                  <a:lnTo>
                    <a:pt x="1116" y="412"/>
                  </a:lnTo>
                  <a:lnTo>
                    <a:pt x="1116" y="412"/>
                  </a:lnTo>
                  <a:lnTo>
                    <a:pt x="1120" y="414"/>
                  </a:lnTo>
                  <a:lnTo>
                    <a:pt x="1122" y="416"/>
                  </a:lnTo>
                  <a:lnTo>
                    <a:pt x="1124" y="418"/>
                  </a:lnTo>
                  <a:lnTo>
                    <a:pt x="1124" y="422"/>
                  </a:lnTo>
                  <a:lnTo>
                    <a:pt x="1124" y="422"/>
                  </a:lnTo>
                  <a:lnTo>
                    <a:pt x="1120" y="448"/>
                  </a:lnTo>
                  <a:lnTo>
                    <a:pt x="1120" y="448"/>
                  </a:lnTo>
                  <a:lnTo>
                    <a:pt x="1132" y="444"/>
                  </a:lnTo>
                  <a:lnTo>
                    <a:pt x="1140" y="440"/>
                  </a:lnTo>
                  <a:lnTo>
                    <a:pt x="1140" y="440"/>
                  </a:lnTo>
                  <a:lnTo>
                    <a:pt x="1144" y="436"/>
                  </a:lnTo>
                  <a:lnTo>
                    <a:pt x="1144" y="432"/>
                  </a:lnTo>
                  <a:lnTo>
                    <a:pt x="1142" y="422"/>
                  </a:lnTo>
                  <a:lnTo>
                    <a:pt x="1142" y="422"/>
                  </a:lnTo>
                  <a:lnTo>
                    <a:pt x="1138" y="412"/>
                  </a:lnTo>
                  <a:lnTo>
                    <a:pt x="1132" y="402"/>
                  </a:lnTo>
                  <a:lnTo>
                    <a:pt x="1132" y="402"/>
                  </a:lnTo>
                  <a:lnTo>
                    <a:pt x="1128" y="398"/>
                  </a:lnTo>
                  <a:lnTo>
                    <a:pt x="1128" y="396"/>
                  </a:lnTo>
                  <a:lnTo>
                    <a:pt x="1130" y="392"/>
                  </a:lnTo>
                  <a:lnTo>
                    <a:pt x="1134" y="390"/>
                  </a:lnTo>
                  <a:lnTo>
                    <a:pt x="1134" y="390"/>
                  </a:lnTo>
                  <a:lnTo>
                    <a:pt x="1142" y="384"/>
                  </a:lnTo>
                  <a:lnTo>
                    <a:pt x="1146" y="374"/>
                  </a:lnTo>
                  <a:lnTo>
                    <a:pt x="1146" y="374"/>
                  </a:lnTo>
                  <a:lnTo>
                    <a:pt x="1150" y="368"/>
                  </a:lnTo>
                  <a:lnTo>
                    <a:pt x="1154" y="362"/>
                  </a:lnTo>
                  <a:lnTo>
                    <a:pt x="1160" y="360"/>
                  </a:lnTo>
                  <a:lnTo>
                    <a:pt x="1162" y="358"/>
                  </a:lnTo>
                  <a:lnTo>
                    <a:pt x="1166" y="360"/>
                  </a:lnTo>
                  <a:lnTo>
                    <a:pt x="1166" y="360"/>
                  </a:lnTo>
                  <a:lnTo>
                    <a:pt x="1172" y="362"/>
                  </a:lnTo>
                  <a:lnTo>
                    <a:pt x="1178" y="360"/>
                  </a:lnTo>
                  <a:lnTo>
                    <a:pt x="1184" y="358"/>
                  </a:lnTo>
                  <a:lnTo>
                    <a:pt x="1188" y="354"/>
                  </a:lnTo>
                  <a:lnTo>
                    <a:pt x="1188" y="354"/>
                  </a:lnTo>
                  <a:lnTo>
                    <a:pt x="1202" y="336"/>
                  </a:lnTo>
                  <a:lnTo>
                    <a:pt x="1216" y="320"/>
                  </a:lnTo>
                  <a:lnTo>
                    <a:pt x="1222" y="310"/>
                  </a:lnTo>
                  <a:lnTo>
                    <a:pt x="1226" y="300"/>
                  </a:lnTo>
                  <a:lnTo>
                    <a:pt x="1230" y="290"/>
                  </a:lnTo>
                  <a:lnTo>
                    <a:pt x="1230" y="278"/>
                  </a:lnTo>
                  <a:lnTo>
                    <a:pt x="1230" y="278"/>
                  </a:lnTo>
                  <a:lnTo>
                    <a:pt x="1232" y="274"/>
                  </a:lnTo>
                  <a:lnTo>
                    <a:pt x="1232" y="272"/>
                  </a:lnTo>
                  <a:lnTo>
                    <a:pt x="1232" y="272"/>
                  </a:lnTo>
                  <a:lnTo>
                    <a:pt x="1236" y="268"/>
                  </a:lnTo>
                  <a:lnTo>
                    <a:pt x="1236" y="264"/>
                  </a:lnTo>
                  <a:lnTo>
                    <a:pt x="1236" y="254"/>
                  </a:lnTo>
                  <a:lnTo>
                    <a:pt x="1236" y="254"/>
                  </a:lnTo>
                  <a:lnTo>
                    <a:pt x="1232" y="250"/>
                  </a:lnTo>
                  <a:lnTo>
                    <a:pt x="1228" y="246"/>
                  </a:lnTo>
                  <a:lnTo>
                    <a:pt x="1220" y="246"/>
                  </a:lnTo>
                  <a:lnTo>
                    <a:pt x="1216" y="248"/>
                  </a:lnTo>
                  <a:lnTo>
                    <a:pt x="1216" y="248"/>
                  </a:lnTo>
                  <a:lnTo>
                    <a:pt x="1210" y="250"/>
                  </a:lnTo>
                  <a:lnTo>
                    <a:pt x="1206" y="250"/>
                  </a:lnTo>
                  <a:lnTo>
                    <a:pt x="1204" y="248"/>
                  </a:lnTo>
                  <a:lnTo>
                    <a:pt x="1202" y="248"/>
                  </a:lnTo>
                  <a:lnTo>
                    <a:pt x="1202" y="248"/>
                  </a:lnTo>
                  <a:lnTo>
                    <a:pt x="1200" y="242"/>
                  </a:lnTo>
                  <a:lnTo>
                    <a:pt x="1196" y="240"/>
                  </a:lnTo>
                  <a:lnTo>
                    <a:pt x="1186" y="236"/>
                  </a:lnTo>
                  <a:lnTo>
                    <a:pt x="1186" y="236"/>
                  </a:lnTo>
                  <a:lnTo>
                    <a:pt x="1202" y="228"/>
                  </a:lnTo>
                  <a:lnTo>
                    <a:pt x="1214" y="218"/>
                  </a:lnTo>
                  <a:lnTo>
                    <a:pt x="1238" y="196"/>
                  </a:lnTo>
                  <a:lnTo>
                    <a:pt x="1238" y="196"/>
                  </a:lnTo>
                  <a:lnTo>
                    <a:pt x="1248" y="190"/>
                  </a:lnTo>
                  <a:lnTo>
                    <a:pt x="1260" y="190"/>
                  </a:lnTo>
                  <a:lnTo>
                    <a:pt x="1260" y="190"/>
                  </a:lnTo>
                  <a:lnTo>
                    <a:pt x="1280" y="190"/>
                  </a:lnTo>
                  <a:lnTo>
                    <a:pt x="1290" y="190"/>
                  </a:lnTo>
                  <a:lnTo>
                    <a:pt x="1300" y="186"/>
                  </a:lnTo>
                  <a:lnTo>
                    <a:pt x="1300" y="186"/>
                  </a:lnTo>
                  <a:lnTo>
                    <a:pt x="1304" y="184"/>
                  </a:lnTo>
                  <a:lnTo>
                    <a:pt x="1308" y="186"/>
                  </a:lnTo>
                  <a:lnTo>
                    <a:pt x="1316" y="188"/>
                  </a:lnTo>
                  <a:lnTo>
                    <a:pt x="1316" y="188"/>
                  </a:lnTo>
                  <a:lnTo>
                    <a:pt x="1322" y="192"/>
                  </a:lnTo>
                  <a:lnTo>
                    <a:pt x="1328" y="192"/>
                  </a:lnTo>
                  <a:lnTo>
                    <a:pt x="1328" y="192"/>
                  </a:lnTo>
                  <a:lnTo>
                    <a:pt x="1342" y="192"/>
                  </a:lnTo>
                  <a:lnTo>
                    <a:pt x="1342" y="192"/>
                  </a:lnTo>
                  <a:lnTo>
                    <a:pt x="1340" y="188"/>
                  </a:lnTo>
                  <a:lnTo>
                    <a:pt x="1338" y="186"/>
                  </a:lnTo>
                  <a:lnTo>
                    <a:pt x="1338" y="186"/>
                  </a:lnTo>
                  <a:lnTo>
                    <a:pt x="1338" y="184"/>
                  </a:lnTo>
                  <a:lnTo>
                    <a:pt x="1338" y="184"/>
                  </a:lnTo>
                  <a:lnTo>
                    <a:pt x="1340" y="182"/>
                  </a:lnTo>
                  <a:lnTo>
                    <a:pt x="1340" y="182"/>
                  </a:lnTo>
                  <a:lnTo>
                    <a:pt x="1348" y="174"/>
                  </a:lnTo>
                  <a:lnTo>
                    <a:pt x="1358" y="168"/>
                  </a:lnTo>
                  <a:lnTo>
                    <a:pt x="1368" y="164"/>
                  </a:lnTo>
                  <a:lnTo>
                    <a:pt x="1374" y="164"/>
                  </a:lnTo>
                  <a:lnTo>
                    <a:pt x="1380" y="164"/>
                  </a:lnTo>
                  <a:lnTo>
                    <a:pt x="1380" y="164"/>
                  </a:lnTo>
                  <a:lnTo>
                    <a:pt x="1382" y="164"/>
                  </a:lnTo>
                  <a:lnTo>
                    <a:pt x="1384" y="166"/>
                  </a:lnTo>
                  <a:lnTo>
                    <a:pt x="1384" y="166"/>
                  </a:lnTo>
                  <a:lnTo>
                    <a:pt x="1386" y="170"/>
                  </a:lnTo>
                  <a:lnTo>
                    <a:pt x="1388" y="172"/>
                  </a:lnTo>
                  <a:lnTo>
                    <a:pt x="1396" y="170"/>
                  </a:lnTo>
                  <a:lnTo>
                    <a:pt x="1396" y="170"/>
                  </a:lnTo>
                  <a:lnTo>
                    <a:pt x="1402" y="164"/>
                  </a:lnTo>
                  <a:lnTo>
                    <a:pt x="1406" y="160"/>
                  </a:lnTo>
                  <a:lnTo>
                    <a:pt x="1412" y="156"/>
                  </a:lnTo>
                  <a:lnTo>
                    <a:pt x="1416" y="154"/>
                  </a:lnTo>
                  <a:lnTo>
                    <a:pt x="1420" y="154"/>
                  </a:lnTo>
                  <a:lnTo>
                    <a:pt x="1420" y="154"/>
                  </a:lnTo>
                  <a:lnTo>
                    <a:pt x="1416" y="164"/>
                  </a:lnTo>
                  <a:lnTo>
                    <a:pt x="1410" y="172"/>
                  </a:lnTo>
                  <a:lnTo>
                    <a:pt x="1402" y="178"/>
                  </a:lnTo>
                  <a:lnTo>
                    <a:pt x="1394" y="182"/>
                  </a:lnTo>
                  <a:lnTo>
                    <a:pt x="1394" y="182"/>
                  </a:lnTo>
                  <a:lnTo>
                    <a:pt x="1382" y="194"/>
                  </a:lnTo>
                  <a:lnTo>
                    <a:pt x="1368" y="204"/>
                  </a:lnTo>
                  <a:lnTo>
                    <a:pt x="1368" y="204"/>
                  </a:lnTo>
                  <a:lnTo>
                    <a:pt x="1358" y="212"/>
                  </a:lnTo>
                  <a:lnTo>
                    <a:pt x="1350" y="222"/>
                  </a:lnTo>
                  <a:lnTo>
                    <a:pt x="1348" y="230"/>
                  </a:lnTo>
                  <a:lnTo>
                    <a:pt x="1350" y="242"/>
                  </a:lnTo>
                  <a:lnTo>
                    <a:pt x="1350" y="242"/>
                  </a:lnTo>
                  <a:lnTo>
                    <a:pt x="1356" y="270"/>
                  </a:lnTo>
                  <a:lnTo>
                    <a:pt x="1356" y="270"/>
                  </a:lnTo>
                  <a:lnTo>
                    <a:pt x="1358" y="274"/>
                  </a:lnTo>
                  <a:lnTo>
                    <a:pt x="1360" y="272"/>
                  </a:lnTo>
                  <a:lnTo>
                    <a:pt x="1360" y="272"/>
                  </a:lnTo>
                  <a:lnTo>
                    <a:pt x="1366" y="270"/>
                  </a:lnTo>
                  <a:lnTo>
                    <a:pt x="1368" y="266"/>
                  </a:lnTo>
                  <a:lnTo>
                    <a:pt x="1370" y="262"/>
                  </a:lnTo>
                  <a:lnTo>
                    <a:pt x="1370" y="256"/>
                  </a:lnTo>
                  <a:lnTo>
                    <a:pt x="1370" y="256"/>
                  </a:lnTo>
                  <a:lnTo>
                    <a:pt x="1376" y="254"/>
                  </a:lnTo>
                  <a:lnTo>
                    <a:pt x="1378" y="254"/>
                  </a:lnTo>
                  <a:lnTo>
                    <a:pt x="1380" y="250"/>
                  </a:lnTo>
                  <a:lnTo>
                    <a:pt x="1380" y="250"/>
                  </a:lnTo>
                  <a:lnTo>
                    <a:pt x="1380" y="248"/>
                  </a:lnTo>
                  <a:lnTo>
                    <a:pt x="1380" y="246"/>
                  </a:lnTo>
                  <a:lnTo>
                    <a:pt x="1382" y="244"/>
                  </a:lnTo>
                  <a:lnTo>
                    <a:pt x="1382" y="244"/>
                  </a:lnTo>
                  <a:lnTo>
                    <a:pt x="1394" y="238"/>
                  </a:lnTo>
                  <a:lnTo>
                    <a:pt x="1396" y="234"/>
                  </a:lnTo>
                  <a:lnTo>
                    <a:pt x="1398" y="232"/>
                  </a:lnTo>
                  <a:lnTo>
                    <a:pt x="1396" y="226"/>
                  </a:lnTo>
                  <a:lnTo>
                    <a:pt x="1396" y="226"/>
                  </a:lnTo>
                  <a:lnTo>
                    <a:pt x="1398" y="224"/>
                  </a:lnTo>
                  <a:lnTo>
                    <a:pt x="1402" y="222"/>
                  </a:lnTo>
                  <a:lnTo>
                    <a:pt x="1402" y="222"/>
                  </a:lnTo>
                  <a:lnTo>
                    <a:pt x="1406" y="222"/>
                  </a:lnTo>
                  <a:lnTo>
                    <a:pt x="1408" y="222"/>
                  </a:lnTo>
                  <a:lnTo>
                    <a:pt x="1404" y="216"/>
                  </a:lnTo>
                  <a:lnTo>
                    <a:pt x="1404" y="216"/>
                  </a:lnTo>
                  <a:lnTo>
                    <a:pt x="1404" y="212"/>
                  </a:lnTo>
                  <a:lnTo>
                    <a:pt x="1404" y="208"/>
                  </a:lnTo>
                  <a:lnTo>
                    <a:pt x="1404" y="208"/>
                  </a:lnTo>
                  <a:lnTo>
                    <a:pt x="1406" y="208"/>
                  </a:lnTo>
                  <a:lnTo>
                    <a:pt x="1406" y="206"/>
                  </a:lnTo>
                  <a:lnTo>
                    <a:pt x="1404" y="206"/>
                  </a:lnTo>
                  <a:lnTo>
                    <a:pt x="1404" y="206"/>
                  </a:lnTo>
                  <a:lnTo>
                    <a:pt x="1400" y="206"/>
                  </a:lnTo>
                  <a:lnTo>
                    <a:pt x="1398" y="204"/>
                  </a:lnTo>
                  <a:lnTo>
                    <a:pt x="1398" y="200"/>
                  </a:lnTo>
                  <a:lnTo>
                    <a:pt x="1398" y="200"/>
                  </a:lnTo>
                  <a:lnTo>
                    <a:pt x="1410" y="188"/>
                  </a:lnTo>
                  <a:lnTo>
                    <a:pt x="1416" y="182"/>
                  </a:lnTo>
                  <a:lnTo>
                    <a:pt x="1424" y="180"/>
                  </a:lnTo>
                  <a:lnTo>
                    <a:pt x="1424" y="180"/>
                  </a:lnTo>
                  <a:lnTo>
                    <a:pt x="1430" y="182"/>
                  </a:lnTo>
                  <a:lnTo>
                    <a:pt x="1434" y="182"/>
                  </a:lnTo>
                  <a:lnTo>
                    <a:pt x="1436" y="180"/>
                  </a:lnTo>
                  <a:lnTo>
                    <a:pt x="1436" y="180"/>
                  </a:lnTo>
                  <a:lnTo>
                    <a:pt x="1446" y="176"/>
                  </a:lnTo>
                  <a:lnTo>
                    <a:pt x="1450" y="176"/>
                  </a:lnTo>
                  <a:lnTo>
                    <a:pt x="1454" y="178"/>
                  </a:lnTo>
                  <a:lnTo>
                    <a:pt x="1454" y="178"/>
                  </a:lnTo>
                  <a:lnTo>
                    <a:pt x="1460" y="180"/>
                  </a:lnTo>
                  <a:lnTo>
                    <a:pt x="1464" y="180"/>
                  </a:lnTo>
                  <a:lnTo>
                    <a:pt x="1474" y="174"/>
                  </a:lnTo>
                  <a:lnTo>
                    <a:pt x="1474" y="174"/>
                  </a:lnTo>
                  <a:lnTo>
                    <a:pt x="1484" y="168"/>
                  </a:lnTo>
                  <a:lnTo>
                    <a:pt x="1496" y="162"/>
                  </a:lnTo>
                  <a:lnTo>
                    <a:pt x="1496" y="162"/>
                  </a:lnTo>
                  <a:lnTo>
                    <a:pt x="1504" y="160"/>
                  </a:lnTo>
                  <a:lnTo>
                    <a:pt x="1512" y="156"/>
                  </a:lnTo>
                  <a:lnTo>
                    <a:pt x="1520" y="156"/>
                  </a:lnTo>
                  <a:lnTo>
                    <a:pt x="1528" y="156"/>
                  </a:lnTo>
                  <a:lnTo>
                    <a:pt x="1528" y="156"/>
                  </a:lnTo>
                  <a:lnTo>
                    <a:pt x="1532" y="156"/>
                  </a:lnTo>
                  <a:lnTo>
                    <a:pt x="1534" y="154"/>
                  </a:lnTo>
                  <a:lnTo>
                    <a:pt x="1534" y="152"/>
                  </a:lnTo>
                  <a:lnTo>
                    <a:pt x="1532" y="150"/>
                  </a:lnTo>
                  <a:lnTo>
                    <a:pt x="1532" y="150"/>
                  </a:lnTo>
                  <a:lnTo>
                    <a:pt x="1526" y="142"/>
                  </a:lnTo>
                  <a:lnTo>
                    <a:pt x="1522" y="138"/>
                  </a:lnTo>
                  <a:lnTo>
                    <a:pt x="1518" y="134"/>
                  </a:lnTo>
                  <a:lnTo>
                    <a:pt x="1518" y="134"/>
                  </a:lnTo>
                  <a:lnTo>
                    <a:pt x="1524" y="134"/>
                  </a:lnTo>
                  <a:lnTo>
                    <a:pt x="1524" y="134"/>
                  </a:lnTo>
                  <a:lnTo>
                    <a:pt x="1536" y="132"/>
                  </a:lnTo>
                  <a:lnTo>
                    <a:pt x="1540" y="128"/>
                  </a:lnTo>
                  <a:lnTo>
                    <a:pt x="1540" y="126"/>
                  </a:lnTo>
                  <a:lnTo>
                    <a:pt x="1540" y="122"/>
                  </a:lnTo>
                  <a:lnTo>
                    <a:pt x="1540" y="122"/>
                  </a:lnTo>
                  <a:lnTo>
                    <a:pt x="1542" y="118"/>
                  </a:lnTo>
                  <a:lnTo>
                    <a:pt x="1544" y="118"/>
                  </a:lnTo>
                  <a:lnTo>
                    <a:pt x="1544" y="118"/>
                  </a:lnTo>
                  <a:lnTo>
                    <a:pt x="1548" y="118"/>
                  </a:lnTo>
                  <a:lnTo>
                    <a:pt x="1548" y="118"/>
                  </a:lnTo>
                  <a:lnTo>
                    <a:pt x="1548" y="120"/>
                  </a:lnTo>
                  <a:lnTo>
                    <a:pt x="1548" y="120"/>
                  </a:lnTo>
                  <a:lnTo>
                    <a:pt x="1550" y="124"/>
                  </a:lnTo>
                  <a:lnTo>
                    <a:pt x="1552" y="124"/>
                  </a:lnTo>
                  <a:lnTo>
                    <a:pt x="1552" y="124"/>
                  </a:lnTo>
                  <a:lnTo>
                    <a:pt x="1562" y="124"/>
                  </a:lnTo>
                  <a:lnTo>
                    <a:pt x="1570" y="128"/>
                  </a:lnTo>
                  <a:lnTo>
                    <a:pt x="1578" y="132"/>
                  </a:lnTo>
                  <a:lnTo>
                    <a:pt x="1586" y="136"/>
                  </a:lnTo>
                  <a:lnTo>
                    <a:pt x="1586" y="136"/>
                  </a:lnTo>
                  <a:lnTo>
                    <a:pt x="1590" y="138"/>
                  </a:lnTo>
                  <a:lnTo>
                    <a:pt x="1592" y="138"/>
                  </a:lnTo>
                  <a:lnTo>
                    <a:pt x="1594" y="134"/>
                  </a:lnTo>
                  <a:lnTo>
                    <a:pt x="1594" y="134"/>
                  </a:lnTo>
                  <a:lnTo>
                    <a:pt x="1596" y="130"/>
                  </a:lnTo>
                  <a:lnTo>
                    <a:pt x="1598" y="126"/>
                  </a:lnTo>
                  <a:lnTo>
                    <a:pt x="1602" y="124"/>
                  </a:lnTo>
                  <a:lnTo>
                    <a:pt x="1608" y="124"/>
                  </a:lnTo>
                  <a:lnTo>
                    <a:pt x="1608" y="124"/>
                  </a:lnTo>
                  <a:lnTo>
                    <a:pt x="1612" y="122"/>
                  </a:lnTo>
                  <a:lnTo>
                    <a:pt x="1612" y="120"/>
                  </a:lnTo>
                  <a:lnTo>
                    <a:pt x="1612" y="118"/>
                  </a:lnTo>
                  <a:lnTo>
                    <a:pt x="1612" y="118"/>
                  </a:lnTo>
                  <a:close/>
                  <a:moveTo>
                    <a:pt x="350" y="152"/>
                  </a:moveTo>
                  <a:lnTo>
                    <a:pt x="350" y="152"/>
                  </a:lnTo>
                  <a:lnTo>
                    <a:pt x="352" y="152"/>
                  </a:lnTo>
                  <a:lnTo>
                    <a:pt x="352" y="152"/>
                  </a:lnTo>
                  <a:lnTo>
                    <a:pt x="354" y="154"/>
                  </a:lnTo>
                  <a:lnTo>
                    <a:pt x="354" y="156"/>
                  </a:lnTo>
                  <a:lnTo>
                    <a:pt x="352" y="160"/>
                  </a:lnTo>
                  <a:lnTo>
                    <a:pt x="352" y="160"/>
                  </a:lnTo>
                  <a:lnTo>
                    <a:pt x="350" y="156"/>
                  </a:lnTo>
                  <a:lnTo>
                    <a:pt x="348" y="154"/>
                  </a:lnTo>
                  <a:lnTo>
                    <a:pt x="350" y="152"/>
                  </a:lnTo>
                  <a:lnTo>
                    <a:pt x="350" y="152"/>
                  </a:lnTo>
                  <a:close/>
                  <a:moveTo>
                    <a:pt x="348" y="168"/>
                  </a:moveTo>
                  <a:lnTo>
                    <a:pt x="348" y="168"/>
                  </a:lnTo>
                  <a:lnTo>
                    <a:pt x="348" y="168"/>
                  </a:lnTo>
                  <a:lnTo>
                    <a:pt x="348" y="166"/>
                  </a:lnTo>
                  <a:lnTo>
                    <a:pt x="352" y="166"/>
                  </a:lnTo>
                  <a:lnTo>
                    <a:pt x="356" y="164"/>
                  </a:lnTo>
                  <a:lnTo>
                    <a:pt x="352" y="160"/>
                  </a:lnTo>
                  <a:lnTo>
                    <a:pt x="352" y="160"/>
                  </a:lnTo>
                  <a:lnTo>
                    <a:pt x="360" y="158"/>
                  </a:lnTo>
                  <a:lnTo>
                    <a:pt x="364" y="158"/>
                  </a:lnTo>
                  <a:lnTo>
                    <a:pt x="368" y="156"/>
                  </a:lnTo>
                  <a:lnTo>
                    <a:pt x="368" y="156"/>
                  </a:lnTo>
                  <a:lnTo>
                    <a:pt x="364" y="164"/>
                  </a:lnTo>
                  <a:lnTo>
                    <a:pt x="360" y="170"/>
                  </a:lnTo>
                  <a:lnTo>
                    <a:pt x="354" y="170"/>
                  </a:lnTo>
                  <a:lnTo>
                    <a:pt x="348" y="168"/>
                  </a:lnTo>
                  <a:lnTo>
                    <a:pt x="348" y="168"/>
                  </a:lnTo>
                  <a:close/>
                  <a:moveTo>
                    <a:pt x="380" y="184"/>
                  </a:moveTo>
                  <a:lnTo>
                    <a:pt x="380" y="184"/>
                  </a:lnTo>
                  <a:lnTo>
                    <a:pt x="376" y="182"/>
                  </a:lnTo>
                  <a:lnTo>
                    <a:pt x="372" y="178"/>
                  </a:lnTo>
                  <a:lnTo>
                    <a:pt x="368" y="170"/>
                  </a:lnTo>
                  <a:lnTo>
                    <a:pt x="368" y="170"/>
                  </a:lnTo>
                  <a:lnTo>
                    <a:pt x="372" y="166"/>
                  </a:lnTo>
                  <a:lnTo>
                    <a:pt x="374" y="166"/>
                  </a:lnTo>
                  <a:lnTo>
                    <a:pt x="376" y="166"/>
                  </a:lnTo>
                  <a:lnTo>
                    <a:pt x="376" y="166"/>
                  </a:lnTo>
                  <a:lnTo>
                    <a:pt x="384" y="168"/>
                  </a:lnTo>
                  <a:lnTo>
                    <a:pt x="388" y="170"/>
                  </a:lnTo>
                  <a:lnTo>
                    <a:pt x="390" y="174"/>
                  </a:lnTo>
                  <a:lnTo>
                    <a:pt x="390" y="174"/>
                  </a:lnTo>
                  <a:lnTo>
                    <a:pt x="388" y="180"/>
                  </a:lnTo>
                  <a:lnTo>
                    <a:pt x="386" y="182"/>
                  </a:lnTo>
                  <a:lnTo>
                    <a:pt x="380" y="184"/>
                  </a:lnTo>
                  <a:lnTo>
                    <a:pt x="380" y="184"/>
                  </a:lnTo>
                  <a:close/>
                  <a:moveTo>
                    <a:pt x="410" y="174"/>
                  </a:moveTo>
                  <a:lnTo>
                    <a:pt x="410" y="174"/>
                  </a:lnTo>
                  <a:lnTo>
                    <a:pt x="406" y="172"/>
                  </a:lnTo>
                  <a:lnTo>
                    <a:pt x="406" y="170"/>
                  </a:lnTo>
                  <a:lnTo>
                    <a:pt x="406" y="168"/>
                  </a:lnTo>
                  <a:lnTo>
                    <a:pt x="406" y="168"/>
                  </a:lnTo>
                  <a:lnTo>
                    <a:pt x="404" y="166"/>
                  </a:lnTo>
                  <a:lnTo>
                    <a:pt x="402" y="164"/>
                  </a:lnTo>
                  <a:lnTo>
                    <a:pt x="402" y="160"/>
                  </a:lnTo>
                  <a:lnTo>
                    <a:pt x="404" y="156"/>
                  </a:lnTo>
                  <a:lnTo>
                    <a:pt x="404" y="156"/>
                  </a:lnTo>
                  <a:lnTo>
                    <a:pt x="404" y="154"/>
                  </a:lnTo>
                  <a:lnTo>
                    <a:pt x="404" y="154"/>
                  </a:lnTo>
                  <a:lnTo>
                    <a:pt x="406" y="154"/>
                  </a:lnTo>
                  <a:lnTo>
                    <a:pt x="406" y="154"/>
                  </a:lnTo>
                  <a:lnTo>
                    <a:pt x="412" y="156"/>
                  </a:lnTo>
                  <a:lnTo>
                    <a:pt x="414" y="162"/>
                  </a:lnTo>
                  <a:lnTo>
                    <a:pt x="414" y="162"/>
                  </a:lnTo>
                  <a:lnTo>
                    <a:pt x="418" y="170"/>
                  </a:lnTo>
                  <a:lnTo>
                    <a:pt x="416" y="172"/>
                  </a:lnTo>
                  <a:lnTo>
                    <a:pt x="410" y="174"/>
                  </a:lnTo>
                  <a:lnTo>
                    <a:pt x="410" y="174"/>
                  </a:lnTo>
                  <a:close/>
                  <a:moveTo>
                    <a:pt x="432" y="202"/>
                  </a:moveTo>
                  <a:lnTo>
                    <a:pt x="432" y="202"/>
                  </a:lnTo>
                  <a:lnTo>
                    <a:pt x="428" y="200"/>
                  </a:lnTo>
                  <a:lnTo>
                    <a:pt x="428" y="198"/>
                  </a:lnTo>
                  <a:lnTo>
                    <a:pt x="426" y="196"/>
                  </a:lnTo>
                  <a:lnTo>
                    <a:pt x="426" y="196"/>
                  </a:lnTo>
                  <a:lnTo>
                    <a:pt x="428" y="192"/>
                  </a:lnTo>
                  <a:lnTo>
                    <a:pt x="428" y="192"/>
                  </a:lnTo>
                  <a:lnTo>
                    <a:pt x="430" y="192"/>
                  </a:lnTo>
                  <a:lnTo>
                    <a:pt x="430" y="192"/>
                  </a:lnTo>
                  <a:lnTo>
                    <a:pt x="434" y="194"/>
                  </a:lnTo>
                  <a:lnTo>
                    <a:pt x="436" y="198"/>
                  </a:lnTo>
                  <a:lnTo>
                    <a:pt x="436" y="198"/>
                  </a:lnTo>
                  <a:lnTo>
                    <a:pt x="436" y="202"/>
                  </a:lnTo>
                  <a:lnTo>
                    <a:pt x="432" y="202"/>
                  </a:lnTo>
                  <a:lnTo>
                    <a:pt x="432" y="202"/>
                  </a:lnTo>
                  <a:close/>
                  <a:moveTo>
                    <a:pt x="470" y="218"/>
                  </a:moveTo>
                  <a:lnTo>
                    <a:pt x="470" y="218"/>
                  </a:lnTo>
                  <a:lnTo>
                    <a:pt x="468" y="212"/>
                  </a:lnTo>
                  <a:lnTo>
                    <a:pt x="470" y="210"/>
                  </a:lnTo>
                  <a:lnTo>
                    <a:pt x="472" y="208"/>
                  </a:lnTo>
                  <a:lnTo>
                    <a:pt x="472" y="208"/>
                  </a:lnTo>
                  <a:lnTo>
                    <a:pt x="474" y="214"/>
                  </a:lnTo>
                  <a:lnTo>
                    <a:pt x="472" y="216"/>
                  </a:lnTo>
                  <a:lnTo>
                    <a:pt x="470" y="218"/>
                  </a:lnTo>
                  <a:lnTo>
                    <a:pt x="470" y="218"/>
                  </a:lnTo>
                  <a:close/>
                  <a:moveTo>
                    <a:pt x="518" y="232"/>
                  </a:moveTo>
                  <a:lnTo>
                    <a:pt x="518" y="232"/>
                  </a:lnTo>
                  <a:lnTo>
                    <a:pt x="522" y="232"/>
                  </a:lnTo>
                  <a:lnTo>
                    <a:pt x="522" y="234"/>
                  </a:lnTo>
                  <a:lnTo>
                    <a:pt x="522" y="234"/>
                  </a:lnTo>
                  <a:lnTo>
                    <a:pt x="516" y="238"/>
                  </a:lnTo>
                  <a:lnTo>
                    <a:pt x="516" y="238"/>
                  </a:lnTo>
                  <a:lnTo>
                    <a:pt x="512" y="238"/>
                  </a:lnTo>
                  <a:lnTo>
                    <a:pt x="512" y="238"/>
                  </a:lnTo>
                  <a:lnTo>
                    <a:pt x="518" y="232"/>
                  </a:lnTo>
                  <a:lnTo>
                    <a:pt x="518" y="232"/>
                  </a:lnTo>
                  <a:close/>
                  <a:moveTo>
                    <a:pt x="552" y="384"/>
                  </a:moveTo>
                  <a:lnTo>
                    <a:pt x="552" y="384"/>
                  </a:lnTo>
                  <a:lnTo>
                    <a:pt x="548" y="384"/>
                  </a:lnTo>
                  <a:lnTo>
                    <a:pt x="546" y="386"/>
                  </a:lnTo>
                  <a:lnTo>
                    <a:pt x="546" y="386"/>
                  </a:lnTo>
                  <a:lnTo>
                    <a:pt x="546" y="388"/>
                  </a:lnTo>
                  <a:lnTo>
                    <a:pt x="548" y="392"/>
                  </a:lnTo>
                  <a:lnTo>
                    <a:pt x="548" y="392"/>
                  </a:lnTo>
                  <a:lnTo>
                    <a:pt x="554" y="398"/>
                  </a:lnTo>
                  <a:lnTo>
                    <a:pt x="554" y="406"/>
                  </a:lnTo>
                  <a:lnTo>
                    <a:pt x="554" y="420"/>
                  </a:lnTo>
                  <a:lnTo>
                    <a:pt x="554" y="420"/>
                  </a:lnTo>
                  <a:lnTo>
                    <a:pt x="552" y="424"/>
                  </a:lnTo>
                  <a:lnTo>
                    <a:pt x="546" y="426"/>
                  </a:lnTo>
                  <a:lnTo>
                    <a:pt x="538" y="426"/>
                  </a:lnTo>
                  <a:lnTo>
                    <a:pt x="532" y="424"/>
                  </a:lnTo>
                  <a:lnTo>
                    <a:pt x="532" y="424"/>
                  </a:lnTo>
                  <a:lnTo>
                    <a:pt x="520" y="418"/>
                  </a:lnTo>
                  <a:lnTo>
                    <a:pt x="518" y="416"/>
                  </a:lnTo>
                  <a:lnTo>
                    <a:pt x="516" y="412"/>
                  </a:lnTo>
                  <a:lnTo>
                    <a:pt x="514" y="408"/>
                  </a:lnTo>
                  <a:lnTo>
                    <a:pt x="516" y="404"/>
                  </a:lnTo>
                  <a:lnTo>
                    <a:pt x="520" y="390"/>
                  </a:lnTo>
                  <a:lnTo>
                    <a:pt x="520" y="390"/>
                  </a:lnTo>
                  <a:lnTo>
                    <a:pt x="520" y="386"/>
                  </a:lnTo>
                  <a:lnTo>
                    <a:pt x="518" y="382"/>
                  </a:lnTo>
                  <a:lnTo>
                    <a:pt x="518" y="382"/>
                  </a:lnTo>
                  <a:lnTo>
                    <a:pt x="508" y="364"/>
                  </a:lnTo>
                  <a:lnTo>
                    <a:pt x="500" y="346"/>
                  </a:lnTo>
                  <a:lnTo>
                    <a:pt x="500" y="346"/>
                  </a:lnTo>
                  <a:lnTo>
                    <a:pt x="500" y="342"/>
                  </a:lnTo>
                  <a:lnTo>
                    <a:pt x="500" y="338"/>
                  </a:lnTo>
                  <a:lnTo>
                    <a:pt x="504" y="334"/>
                  </a:lnTo>
                  <a:lnTo>
                    <a:pt x="504" y="334"/>
                  </a:lnTo>
                  <a:lnTo>
                    <a:pt x="512" y="328"/>
                  </a:lnTo>
                  <a:lnTo>
                    <a:pt x="522" y="322"/>
                  </a:lnTo>
                  <a:lnTo>
                    <a:pt x="530" y="318"/>
                  </a:lnTo>
                  <a:lnTo>
                    <a:pt x="536" y="318"/>
                  </a:lnTo>
                  <a:lnTo>
                    <a:pt x="542" y="318"/>
                  </a:lnTo>
                  <a:lnTo>
                    <a:pt x="542" y="318"/>
                  </a:lnTo>
                  <a:lnTo>
                    <a:pt x="546" y="320"/>
                  </a:lnTo>
                  <a:lnTo>
                    <a:pt x="548" y="322"/>
                  </a:lnTo>
                  <a:lnTo>
                    <a:pt x="548" y="324"/>
                  </a:lnTo>
                  <a:lnTo>
                    <a:pt x="548" y="324"/>
                  </a:lnTo>
                  <a:lnTo>
                    <a:pt x="548" y="332"/>
                  </a:lnTo>
                  <a:lnTo>
                    <a:pt x="546" y="334"/>
                  </a:lnTo>
                  <a:lnTo>
                    <a:pt x="544" y="334"/>
                  </a:lnTo>
                  <a:lnTo>
                    <a:pt x="544" y="334"/>
                  </a:lnTo>
                  <a:lnTo>
                    <a:pt x="538" y="336"/>
                  </a:lnTo>
                  <a:lnTo>
                    <a:pt x="534" y="338"/>
                  </a:lnTo>
                  <a:lnTo>
                    <a:pt x="532" y="342"/>
                  </a:lnTo>
                  <a:lnTo>
                    <a:pt x="528" y="346"/>
                  </a:lnTo>
                  <a:lnTo>
                    <a:pt x="528" y="346"/>
                  </a:lnTo>
                  <a:lnTo>
                    <a:pt x="534" y="354"/>
                  </a:lnTo>
                  <a:lnTo>
                    <a:pt x="536" y="356"/>
                  </a:lnTo>
                  <a:lnTo>
                    <a:pt x="540" y="360"/>
                  </a:lnTo>
                  <a:lnTo>
                    <a:pt x="540" y="360"/>
                  </a:lnTo>
                  <a:lnTo>
                    <a:pt x="542" y="362"/>
                  </a:lnTo>
                  <a:lnTo>
                    <a:pt x="544" y="366"/>
                  </a:lnTo>
                  <a:lnTo>
                    <a:pt x="544" y="370"/>
                  </a:lnTo>
                  <a:lnTo>
                    <a:pt x="542" y="376"/>
                  </a:lnTo>
                  <a:lnTo>
                    <a:pt x="542" y="376"/>
                  </a:lnTo>
                  <a:lnTo>
                    <a:pt x="550" y="370"/>
                  </a:lnTo>
                  <a:lnTo>
                    <a:pt x="552" y="370"/>
                  </a:lnTo>
                  <a:lnTo>
                    <a:pt x="554" y="370"/>
                  </a:lnTo>
                  <a:lnTo>
                    <a:pt x="558" y="374"/>
                  </a:lnTo>
                  <a:lnTo>
                    <a:pt x="560" y="378"/>
                  </a:lnTo>
                  <a:lnTo>
                    <a:pt x="560" y="378"/>
                  </a:lnTo>
                  <a:lnTo>
                    <a:pt x="560" y="382"/>
                  </a:lnTo>
                  <a:lnTo>
                    <a:pt x="558" y="384"/>
                  </a:lnTo>
                  <a:lnTo>
                    <a:pt x="552" y="384"/>
                  </a:lnTo>
                  <a:lnTo>
                    <a:pt x="552" y="384"/>
                  </a:lnTo>
                  <a:close/>
                  <a:moveTo>
                    <a:pt x="604" y="354"/>
                  </a:moveTo>
                  <a:lnTo>
                    <a:pt x="604" y="354"/>
                  </a:lnTo>
                  <a:lnTo>
                    <a:pt x="596" y="354"/>
                  </a:lnTo>
                  <a:lnTo>
                    <a:pt x="592" y="352"/>
                  </a:lnTo>
                  <a:lnTo>
                    <a:pt x="590" y="350"/>
                  </a:lnTo>
                  <a:lnTo>
                    <a:pt x="590" y="350"/>
                  </a:lnTo>
                  <a:lnTo>
                    <a:pt x="588" y="344"/>
                  </a:lnTo>
                  <a:lnTo>
                    <a:pt x="588" y="338"/>
                  </a:lnTo>
                  <a:lnTo>
                    <a:pt x="590" y="334"/>
                  </a:lnTo>
                  <a:lnTo>
                    <a:pt x="592" y="330"/>
                  </a:lnTo>
                  <a:lnTo>
                    <a:pt x="592" y="330"/>
                  </a:lnTo>
                  <a:lnTo>
                    <a:pt x="602" y="322"/>
                  </a:lnTo>
                  <a:lnTo>
                    <a:pt x="608" y="320"/>
                  </a:lnTo>
                  <a:lnTo>
                    <a:pt x="614" y="322"/>
                  </a:lnTo>
                  <a:lnTo>
                    <a:pt x="614" y="322"/>
                  </a:lnTo>
                  <a:lnTo>
                    <a:pt x="612" y="326"/>
                  </a:lnTo>
                  <a:lnTo>
                    <a:pt x="610" y="330"/>
                  </a:lnTo>
                  <a:lnTo>
                    <a:pt x="612" y="334"/>
                  </a:lnTo>
                  <a:lnTo>
                    <a:pt x="616" y="338"/>
                  </a:lnTo>
                  <a:lnTo>
                    <a:pt x="616" y="338"/>
                  </a:lnTo>
                  <a:lnTo>
                    <a:pt x="612" y="342"/>
                  </a:lnTo>
                  <a:lnTo>
                    <a:pt x="610" y="348"/>
                  </a:lnTo>
                  <a:lnTo>
                    <a:pt x="608" y="352"/>
                  </a:lnTo>
                  <a:lnTo>
                    <a:pt x="604" y="354"/>
                  </a:lnTo>
                  <a:lnTo>
                    <a:pt x="604" y="354"/>
                  </a:lnTo>
                  <a:close/>
                  <a:moveTo>
                    <a:pt x="784" y="76"/>
                  </a:moveTo>
                  <a:lnTo>
                    <a:pt x="784" y="76"/>
                  </a:lnTo>
                  <a:lnTo>
                    <a:pt x="778" y="78"/>
                  </a:lnTo>
                  <a:lnTo>
                    <a:pt x="778" y="74"/>
                  </a:lnTo>
                  <a:lnTo>
                    <a:pt x="778" y="74"/>
                  </a:lnTo>
                  <a:lnTo>
                    <a:pt x="784" y="68"/>
                  </a:lnTo>
                  <a:lnTo>
                    <a:pt x="784" y="68"/>
                  </a:lnTo>
                  <a:lnTo>
                    <a:pt x="786" y="70"/>
                  </a:lnTo>
                  <a:lnTo>
                    <a:pt x="788" y="74"/>
                  </a:lnTo>
                  <a:lnTo>
                    <a:pt x="786" y="76"/>
                  </a:lnTo>
                  <a:lnTo>
                    <a:pt x="784" y="76"/>
                  </a:lnTo>
                  <a:lnTo>
                    <a:pt x="784"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72"/>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73"/>
            <p:cNvSpPr>
              <a:spLocks/>
            </p:cNvSpPr>
            <p:nvPr/>
          </p:nvSpPr>
          <p:spPr bwMode="auto">
            <a:xfrm>
              <a:off x="4886325" y="714375"/>
              <a:ext cx="1588" cy="3175"/>
            </a:xfrm>
            <a:custGeom>
              <a:avLst/>
              <a:gdLst/>
              <a:ahLst/>
              <a:cxnLst>
                <a:cxn ang="0">
                  <a:pos x="0" y="0"/>
                </a:cxn>
                <a:cxn ang="0">
                  <a:pos x="0" y="0"/>
                </a:cxn>
                <a:cxn ang="0">
                  <a:pos x="0" y="2"/>
                </a:cxn>
                <a:cxn ang="0">
                  <a:pos x="0" y="2"/>
                </a:cxn>
                <a:cxn ang="0">
                  <a:pos x="0" y="0"/>
                </a:cxn>
                <a:cxn ang="0">
                  <a:pos x="0" y="0"/>
                </a:cxn>
              </a:cxnLst>
              <a:rect l="0" t="0" r="r" b="b"/>
              <a:pathLst>
                <a:path h="2">
                  <a:moveTo>
                    <a:pt x="0" y="0"/>
                  </a:moveTo>
                  <a:lnTo>
                    <a:pt x="0" y="0"/>
                  </a:lnTo>
                  <a:lnTo>
                    <a:pt x="0" y="2"/>
                  </a:lnTo>
                  <a:lnTo>
                    <a:pt x="0" y="2"/>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74"/>
            <p:cNvSpPr>
              <a:spLocks noEditPoints="1"/>
            </p:cNvSpPr>
            <p:nvPr/>
          </p:nvSpPr>
          <p:spPr bwMode="auto">
            <a:xfrm>
              <a:off x="4391025" y="336550"/>
              <a:ext cx="1644650" cy="2139950"/>
            </a:xfrm>
            <a:custGeom>
              <a:avLst/>
              <a:gdLst/>
              <a:ahLst/>
              <a:cxnLst>
                <a:cxn ang="0">
                  <a:pos x="924" y="772"/>
                </a:cxn>
                <a:cxn ang="0">
                  <a:pos x="872" y="710"/>
                </a:cxn>
                <a:cxn ang="0">
                  <a:pos x="776" y="662"/>
                </a:cxn>
                <a:cxn ang="0">
                  <a:pos x="708" y="686"/>
                </a:cxn>
                <a:cxn ang="0">
                  <a:pos x="618" y="592"/>
                </a:cxn>
                <a:cxn ang="0">
                  <a:pos x="544" y="532"/>
                </a:cxn>
                <a:cxn ang="0">
                  <a:pos x="646" y="462"/>
                </a:cxn>
                <a:cxn ang="0">
                  <a:pos x="712" y="378"/>
                </a:cxn>
                <a:cxn ang="0">
                  <a:pos x="734" y="344"/>
                </a:cxn>
                <a:cxn ang="0">
                  <a:pos x="798" y="318"/>
                </a:cxn>
                <a:cxn ang="0">
                  <a:pos x="806" y="264"/>
                </a:cxn>
                <a:cxn ang="0">
                  <a:pos x="854" y="208"/>
                </a:cxn>
                <a:cxn ang="0">
                  <a:pos x="776" y="164"/>
                </a:cxn>
                <a:cxn ang="0">
                  <a:pos x="698" y="160"/>
                </a:cxn>
                <a:cxn ang="0">
                  <a:pos x="666" y="212"/>
                </a:cxn>
                <a:cxn ang="0">
                  <a:pos x="610" y="104"/>
                </a:cxn>
                <a:cxn ang="0">
                  <a:pos x="672" y="54"/>
                </a:cxn>
                <a:cxn ang="0">
                  <a:pos x="734" y="80"/>
                </a:cxn>
                <a:cxn ang="0">
                  <a:pos x="792" y="126"/>
                </a:cxn>
                <a:cxn ang="0">
                  <a:pos x="782" y="80"/>
                </a:cxn>
                <a:cxn ang="0">
                  <a:pos x="774" y="54"/>
                </a:cxn>
                <a:cxn ang="0">
                  <a:pos x="732" y="28"/>
                </a:cxn>
                <a:cxn ang="0">
                  <a:pos x="640" y="24"/>
                </a:cxn>
                <a:cxn ang="0">
                  <a:pos x="618" y="30"/>
                </a:cxn>
                <a:cxn ang="0">
                  <a:pos x="630" y="70"/>
                </a:cxn>
                <a:cxn ang="0">
                  <a:pos x="570" y="24"/>
                </a:cxn>
                <a:cxn ang="0">
                  <a:pos x="574" y="60"/>
                </a:cxn>
                <a:cxn ang="0">
                  <a:pos x="536" y="52"/>
                </a:cxn>
                <a:cxn ang="0">
                  <a:pos x="468" y="68"/>
                </a:cxn>
                <a:cxn ang="0">
                  <a:pos x="338" y="48"/>
                </a:cxn>
                <a:cxn ang="0">
                  <a:pos x="258" y="48"/>
                </a:cxn>
                <a:cxn ang="0">
                  <a:pos x="12" y="56"/>
                </a:cxn>
                <a:cxn ang="0">
                  <a:pos x="52" y="100"/>
                </a:cxn>
                <a:cxn ang="0">
                  <a:pos x="78" y="160"/>
                </a:cxn>
                <a:cxn ang="0">
                  <a:pos x="128" y="136"/>
                </a:cxn>
                <a:cxn ang="0">
                  <a:pos x="200" y="146"/>
                </a:cxn>
                <a:cxn ang="0">
                  <a:pos x="282" y="194"/>
                </a:cxn>
                <a:cxn ang="0">
                  <a:pos x="338" y="252"/>
                </a:cxn>
                <a:cxn ang="0">
                  <a:pos x="354" y="380"/>
                </a:cxn>
                <a:cxn ang="0">
                  <a:pos x="448" y="528"/>
                </a:cxn>
                <a:cxn ang="0">
                  <a:pos x="442" y="480"/>
                </a:cxn>
                <a:cxn ang="0">
                  <a:pos x="582" y="612"/>
                </a:cxn>
                <a:cxn ang="0">
                  <a:pos x="692" y="678"/>
                </a:cxn>
                <a:cxn ang="0">
                  <a:pos x="676" y="826"/>
                </a:cxn>
                <a:cxn ang="0">
                  <a:pos x="746" y="1130"/>
                </a:cxn>
                <a:cxn ang="0">
                  <a:pos x="730" y="1262"/>
                </a:cxn>
                <a:cxn ang="0">
                  <a:pos x="748" y="1336"/>
                </a:cxn>
                <a:cxn ang="0">
                  <a:pos x="770" y="1310"/>
                </a:cxn>
                <a:cxn ang="0">
                  <a:pos x="800" y="1196"/>
                </a:cxn>
                <a:cxn ang="0">
                  <a:pos x="884" y="1132"/>
                </a:cxn>
                <a:cxn ang="0">
                  <a:pos x="968" y="1010"/>
                </a:cxn>
                <a:cxn ang="0">
                  <a:pos x="796" y="210"/>
                </a:cxn>
                <a:cxn ang="0">
                  <a:pos x="738" y="240"/>
                </a:cxn>
                <a:cxn ang="0">
                  <a:pos x="688" y="318"/>
                </a:cxn>
                <a:cxn ang="0">
                  <a:pos x="670" y="316"/>
                </a:cxn>
                <a:cxn ang="0">
                  <a:pos x="624" y="336"/>
                </a:cxn>
                <a:cxn ang="0">
                  <a:pos x="682" y="10"/>
                </a:cxn>
                <a:cxn ang="0">
                  <a:pos x="564" y="260"/>
                </a:cxn>
                <a:cxn ang="0">
                  <a:pos x="374" y="80"/>
                </a:cxn>
                <a:cxn ang="0">
                  <a:pos x="426" y="126"/>
                </a:cxn>
                <a:cxn ang="0">
                  <a:pos x="508" y="180"/>
                </a:cxn>
                <a:cxn ang="0">
                  <a:pos x="530" y="214"/>
                </a:cxn>
                <a:cxn ang="0">
                  <a:pos x="542" y="208"/>
                </a:cxn>
              </a:cxnLst>
              <a:rect l="0" t="0" r="r" b="b"/>
              <a:pathLst>
                <a:path w="1036" h="1348">
                  <a:moveTo>
                    <a:pt x="1028" y="824"/>
                  </a:moveTo>
                  <a:lnTo>
                    <a:pt x="1028" y="824"/>
                  </a:lnTo>
                  <a:lnTo>
                    <a:pt x="1022" y="824"/>
                  </a:lnTo>
                  <a:lnTo>
                    <a:pt x="1016" y="820"/>
                  </a:lnTo>
                  <a:lnTo>
                    <a:pt x="1008" y="812"/>
                  </a:lnTo>
                  <a:lnTo>
                    <a:pt x="1008" y="812"/>
                  </a:lnTo>
                  <a:lnTo>
                    <a:pt x="1004" y="808"/>
                  </a:lnTo>
                  <a:lnTo>
                    <a:pt x="998" y="804"/>
                  </a:lnTo>
                  <a:lnTo>
                    <a:pt x="992" y="800"/>
                  </a:lnTo>
                  <a:lnTo>
                    <a:pt x="984" y="800"/>
                  </a:lnTo>
                  <a:lnTo>
                    <a:pt x="984" y="800"/>
                  </a:lnTo>
                  <a:lnTo>
                    <a:pt x="970" y="800"/>
                  </a:lnTo>
                  <a:lnTo>
                    <a:pt x="964" y="798"/>
                  </a:lnTo>
                  <a:lnTo>
                    <a:pt x="962" y="796"/>
                  </a:lnTo>
                  <a:lnTo>
                    <a:pt x="962" y="796"/>
                  </a:lnTo>
                  <a:lnTo>
                    <a:pt x="956" y="788"/>
                  </a:lnTo>
                  <a:lnTo>
                    <a:pt x="950" y="784"/>
                  </a:lnTo>
                  <a:lnTo>
                    <a:pt x="934" y="778"/>
                  </a:lnTo>
                  <a:lnTo>
                    <a:pt x="934" y="778"/>
                  </a:lnTo>
                  <a:lnTo>
                    <a:pt x="930" y="786"/>
                  </a:lnTo>
                  <a:lnTo>
                    <a:pt x="928" y="788"/>
                  </a:lnTo>
                  <a:lnTo>
                    <a:pt x="922" y="790"/>
                  </a:lnTo>
                  <a:lnTo>
                    <a:pt x="922" y="790"/>
                  </a:lnTo>
                  <a:lnTo>
                    <a:pt x="928" y="782"/>
                  </a:lnTo>
                  <a:lnTo>
                    <a:pt x="928" y="778"/>
                  </a:lnTo>
                  <a:lnTo>
                    <a:pt x="928" y="774"/>
                  </a:lnTo>
                  <a:lnTo>
                    <a:pt x="928" y="774"/>
                  </a:lnTo>
                  <a:lnTo>
                    <a:pt x="924" y="772"/>
                  </a:lnTo>
                  <a:lnTo>
                    <a:pt x="924" y="772"/>
                  </a:lnTo>
                  <a:lnTo>
                    <a:pt x="914" y="774"/>
                  </a:lnTo>
                  <a:lnTo>
                    <a:pt x="914" y="774"/>
                  </a:lnTo>
                  <a:lnTo>
                    <a:pt x="912" y="778"/>
                  </a:lnTo>
                  <a:lnTo>
                    <a:pt x="912" y="782"/>
                  </a:lnTo>
                  <a:lnTo>
                    <a:pt x="910" y="784"/>
                  </a:lnTo>
                  <a:lnTo>
                    <a:pt x="910" y="784"/>
                  </a:lnTo>
                  <a:lnTo>
                    <a:pt x="906" y="782"/>
                  </a:lnTo>
                  <a:lnTo>
                    <a:pt x="906" y="782"/>
                  </a:lnTo>
                  <a:lnTo>
                    <a:pt x="906" y="774"/>
                  </a:lnTo>
                  <a:lnTo>
                    <a:pt x="908" y="770"/>
                  </a:lnTo>
                  <a:lnTo>
                    <a:pt x="912" y="768"/>
                  </a:lnTo>
                  <a:lnTo>
                    <a:pt x="912" y="768"/>
                  </a:lnTo>
                  <a:lnTo>
                    <a:pt x="916" y="762"/>
                  </a:lnTo>
                  <a:lnTo>
                    <a:pt x="916" y="762"/>
                  </a:lnTo>
                  <a:lnTo>
                    <a:pt x="916" y="762"/>
                  </a:lnTo>
                  <a:lnTo>
                    <a:pt x="916" y="762"/>
                  </a:lnTo>
                  <a:lnTo>
                    <a:pt x="918" y="756"/>
                  </a:lnTo>
                  <a:lnTo>
                    <a:pt x="918" y="754"/>
                  </a:lnTo>
                  <a:lnTo>
                    <a:pt x="916" y="752"/>
                  </a:lnTo>
                  <a:lnTo>
                    <a:pt x="916" y="752"/>
                  </a:lnTo>
                  <a:lnTo>
                    <a:pt x="912" y="750"/>
                  </a:lnTo>
                  <a:lnTo>
                    <a:pt x="912" y="746"/>
                  </a:lnTo>
                  <a:lnTo>
                    <a:pt x="910" y="738"/>
                  </a:lnTo>
                  <a:lnTo>
                    <a:pt x="910" y="738"/>
                  </a:lnTo>
                  <a:lnTo>
                    <a:pt x="904" y="726"/>
                  </a:lnTo>
                  <a:lnTo>
                    <a:pt x="896" y="716"/>
                  </a:lnTo>
                  <a:lnTo>
                    <a:pt x="886" y="710"/>
                  </a:lnTo>
                  <a:lnTo>
                    <a:pt x="880" y="710"/>
                  </a:lnTo>
                  <a:lnTo>
                    <a:pt x="872" y="710"/>
                  </a:lnTo>
                  <a:lnTo>
                    <a:pt x="872" y="710"/>
                  </a:lnTo>
                  <a:lnTo>
                    <a:pt x="866" y="710"/>
                  </a:lnTo>
                  <a:lnTo>
                    <a:pt x="860" y="706"/>
                  </a:lnTo>
                  <a:lnTo>
                    <a:pt x="854" y="702"/>
                  </a:lnTo>
                  <a:lnTo>
                    <a:pt x="852" y="698"/>
                  </a:lnTo>
                  <a:lnTo>
                    <a:pt x="852" y="698"/>
                  </a:lnTo>
                  <a:lnTo>
                    <a:pt x="848" y="690"/>
                  </a:lnTo>
                  <a:lnTo>
                    <a:pt x="842" y="686"/>
                  </a:lnTo>
                  <a:lnTo>
                    <a:pt x="836" y="682"/>
                  </a:lnTo>
                  <a:lnTo>
                    <a:pt x="828" y="682"/>
                  </a:lnTo>
                  <a:lnTo>
                    <a:pt x="828" y="682"/>
                  </a:lnTo>
                  <a:lnTo>
                    <a:pt x="830" y="678"/>
                  </a:lnTo>
                  <a:lnTo>
                    <a:pt x="832" y="674"/>
                  </a:lnTo>
                  <a:lnTo>
                    <a:pt x="830" y="672"/>
                  </a:lnTo>
                  <a:lnTo>
                    <a:pt x="826" y="668"/>
                  </a:lnTo>
                  <a:lnTo>
                    <a:pt x="826" y="668"/>
                  </a:lnTo>
                  <a:lnTo>
                    <a:pt x="820" y="664"/>
                  </a:lnTo>
                  <a:lnTo>
                    <a:pt x="814" y="662"/>
                  </a:lnTo>
                  <a:lnTo>
                    <a:pt x="808" y="662"/>
                  </a:lnTo>
                  <a:lnTo>
                    <a:pt x="800" y="666"/>
                  </a:lnTo>
                  <a:lnTo>
                    <a:pt x="800" y="666"/>
                  </a:lnTo>
                  <a:lnTo>
                    <a:pt x="798" y="666"/>
                  </a:lnTo>
                  <a:lnTo>
                    <a:pt x="796" y="664"/>
                  </a:lnTo>
                  <a:lnTo>
                    <a:pt x="796" y="664"/>
                  </a:lnTo>
                  <a:lnTo>
                    <a:pt x="790" y="662"/>
                  </a:lnTo>
                  <a:lnTo>
                    <a:pt x="782" y="662"/>
                  </a:lnTo>
                  <a:lnTo>
                    <a:pt x="782" y="662"/>
                  </a:lnTo>
                  <a:lnTo>
                    <a:pt x="778" y="662"/>
                  </a:lnTo>
                  <a:lnTo>
                    <a:pt x="776" y="662"/>
                  </a:lnTo>
                  <a:lnTo>
                    <a:pt x="776" y="660"/>
                  </a:lnTo>
                  <a:lnTo>
                    <a:pt x="776" y="660"/>
                  </a:lnTo>
                  <a:lnTo>
                    <a:pt x="770" y="652"/>
                  </a:lnTo>
                  <a:lnTo>
                    <a:pt x="766" y="652"/>
                  </a:lnTo>
                  <a:lnTo>
                    <a:pt x="760" y="654"/>
                  </a:lnTo>
                  <a:lnTo>
                    <a:pt x="754" y="656"/>
                  </a:lnTo>
                  <a:lnTo>
                    <a:pt x="754" y="656"/>
                  </a:lnTo>
                  <a:lnTo>
                    <a:pt x="752" y="658"/>
                  </a:lnTo>
                  <a:lnTo>
                    <a:pt x="750" y="658"/>
                  </a:lnTo>
                  <a:lnTo>
                    <a:pt x="748" y="656"/>
                  </a:lnTo>
                  <a:lnTo>
                    <a:pt x="748" y="656"/>
                  </a:lnTo>
                  <a:lnTo>
                    <a:pt x="746" y="652"/>
                  </a:lnTo>
                  <a:lnTo>
                    <a:pt x="746" y="650"/>
                  </a:lnTo>
                  <a:lnTo>
                    <a:pt x="750" y="648"/>
                  </a:lnTo>
                  <a:lnTo>
                    <a:pt x="750" y="648"/>
                  </a:lnTo>
                  <a:lnTo>
                    <a:pt x="752" y="646"/>
                  </a:lnTo>
                  <a:lnTo>
                    <a:pt x="750" y="642"/>
                  </a:lnTo>
                  <a:lnTo>
                    <a:pt x="750" y="642"/>
                  </a:lnTo>
                  <a:lnTo>
                    <a:pt x="738" y="652"/>
                  </a:lnTo>
                  <a:lnTo>
                    <a:pt x="730" y="656"/>
                  </a:lnTo>
                  <a:lnTo>
                    <a:pt x="722" y="658"/>
                  </a:lnTo>
                  <a:lnTo>
                    <a:pt x="722" y="658"/>
                  </a:lnTo>
                  <a:lnTo>
                    <a:pt x="720" y="662"/>
                  </a:lnTo>
                  <a:lnTo>
                    <a:pt x="720" y="662"/>
                  </a:lnTo>
                  <a:lnTo>
                    <a:pt x="718" y="668"/>
                  </a:lnTo>
                  <a:lnTo>
                    <a:pt x="716" y="674"/>
                  </a:lnTo>
                  <a:lnTo>
                    <a:pt x="710" y="680"/>
                  </a:lnTo>
                  <a:lnTo>
                    <a:pt x="708" y="686"/>
                  </a:lnTo>
                  <a:lnTo>
                    <a:pt x="708" y="686"/>
                  </a:lnTo>
                  <a:lnTo>
                    <a:pt x="698" y="676"/>
                  </a:lnTo>
                  <a:lnTo>
                    <a:pt x="692" y="672"/>
                  </a:lnTo>
                  <a:lnTo>
                    <a:pt x="688" y="674"/>
                  </a:lnTo>
                  <a:lnTo>
                    <a:pt x="684" y="674"/>
                  </a:lnTo>
                  <a:lnTo>
                    <a:pt x="684" y="674"/>
                  </a:lnTo>
                  <a:lnTo>
                    <a:pt x="678" y="678"/>
                  </a:lnTo>
                  <a:lnTo>
                    <a:pt x="672" y="678"/>
                  </a:lnTo>
                  <a:lnTo>
                    <a:pt x="666" y="676"/>
                  </a:lnTo>
                  <a:lnTo>
                    <a:pt x="662" y="670"/>
                  </a:lnTo>
                  <a:lnTo>
                    <a:pt x="662" y="670"/>
                  </a:lnTo>
                  <a:lnTo>
                    <a:pt x="658" y="664"/>
                  </a:lnTo>
                  <a:lnTo>
                    <a:pt x="656" y="660"/>
                  </a:lnTo>
                  <a:lnTo>
                    <a:pt x="654" y="648"/>
                  </a:lnTo>
                  <a:lnTo>
                    <a:pt x="658" y="626"/>
                  </a:lnTo>
                  <a:lnTo>
                    <a:pt x="658" y="626"/>
                  </a:lnTo>
                  <a:lnTo>
                    <a:pt x="656" y="616"/>
                  </a:lnTo>
                  <a:lnTo>
                    <a:pt x="652" y="610"/>
                  </a:lnTo>
                  <a:lnTo>
                    <a:pt x="646" y="606"/>
                  </a:lnTo>
                  <a:lnTo>
                    <a:pt x="638" y="606"/>
                  </a:lnTo>
                  <a:lnTo>
                    <a:pt x="638" y="606"/>
                  </a:lnTo>
                  <a:lnTo>
                    <a:pt x="626" y="606"/>
                  </a:lnTo>
                  <a:lnTo>
                    <a:pt x="616" y="608"/>
                  </a:lnTo>
                  <a:lnTo>
                    <a:pt x="616" y="608"/>
                  </a:lnTo>
                  <a:lnTo>
                    <a:pt x="614" y="602"/>
                  </a:lnTo>
                  <a:lnTo>
                    <a:pt x="614" y="602"/>
                  </a:lnTo>
                  <a:lnTo>
                    <a:pt x="616" y="600"/>
                  </a:lnTo>
                  <a:lnTo>
                    <a:pt x="618" y="598"/>
                  </a:lnTo>
                  <a:lnTo>
                    <a:pt x="618" y="592"/>
                  </a:lnTo>
                  <a:lnTo>
                    <a:pt x="618" y="592"/>
                  </a:lnTo>
                  <a:lnTo>
                    <a:pt x="626" y="560"/>
                  </a:lnTo>
                  <a:lnTo>
                    <a:pt x="626" y="560"/>
                  </a:lnTo>
                  <a:lnTo>
                    <a:pt x="630" y="554"/>
                  </a:lnTo>
                  <a:lnTo>
                    <a:pt x="630" y="552"/>
                  </a:lnTo>
                  <a:lnTo>
                    <a:pt x="630" y="550"/>
                  </a:lnTo>
                  <a:lnTo>
                    <a:pt x="630" y="550"/>
                  </a:lnTo>
                  <a:lnTo>
                    <a:pt x="626" y="548"/>
                  </a:lnTo>
                  <a:lnTo>
                    <a:pt x="622" y="548"/>
                  </a:lnTo>
                  <a:lnTo>
                    <a:pt x="616" y="548"/>
                  </a:lnTo>
                  <a:lnTo>
                    <a:pt x="616" y="548"/>
                  </a:lnTo>
                  <a:lnTo>
                    <a:pt x="610" y="550"/>
                  </a:lnTo>
                  <a:lnTo>
                    <a:pt x="606" y="552"/>
                  </a:lnTo>
                  <a:lnTo>
                    <a:pt x="604" y="556"/>
                  </a:lnTo>
                  <a:lnTo>
                    <a:pt x="602" y="562"/>
                  </a:lnTo>
                  <a:lnTo>
                    <a:pt x="602" y="562"/>
                  </a:lnTo>
                  <a:lnTo>
                    <a:pt x="600" y="568"/>
                  </a:lnTo>
                  <a:lnTo>
                    <a:pt x="598" y="572"/>
                  </a:lnTo>
                  <a:lnTo>
                    <a:pt x="594" y="576"/>
                  </a:lnTo>
                  <a:lnTo>
                    <a:pt x="588" y="580"/>
                  </a:lnTo>
                  <a:lnTo>
                    <a:pt x="582" y="580"/>
                  </a:lnTo>
                  <a:lnTo>
                    <a:pt x="576" y="582"/>
                  </a:lnTo>
                  <a:lnTo>
                    <a:pt x="572" y="580"/>
                  </a:lnTo>
                  <a:lnTo>
                    <a:pt x="566" y="578"/>
                  </a:lnTo>
                  <a:lnTo>
                    <a:pt x="566" y="578"/>
                  </a:lnTo>
                  <a:lnTo>
                    <a:pt x="556" y="568"/>
                  </a:lnTo>
                  <a:lnTo>
                    <a:pt x="550" y="558"/>
                  </a:lnTo>
                  <a:lnTo>
                    <a:pt x="546" y="546"/>
                  </a:lnTo>
                  <a:lnTo>
                    <a:pt x="544" y="532"/>
                  </a:lnTo>
                  <a:lnTo>
                    <a:pt x="544" y="532"/>
                  </a:lnTo>
                  <a:lnTo>
                    <a:pt x="546" y="516"/>
                  </a:lnTo>
                  <a:lnTo>
                    <a:pt x="548" y="500"/>
                  </a:lnTo>
                  <a:lnTo>
                    <a:pt x="548" y="500"/>
                  </a:lnTo>
                  <a:lnTo>
                    <a:pt x="550" y="490"/>
                  </a:lnTo>
                  <a:lnTo>
                    <a:pt x="552" y="480"/>
                  </a:lnTo>
                  <a:lnTo>
                    <a:pt x="556" y="472"/>
                  </a:lnTo>
                  <a:lnTo>
                    <a:pt x="562" y="468"/>
                  </a:lnTo>
                  <a:lnTo>
                    <a:pt x="570" y="464"/>
                  </a:lnTo>
                  <a:lnTo>
                    <a:pt x="578" y="462"/>
                  </a:lnTo>
                  <a:lnTo>
                    <a:pt x="586" y="462"/>
                  </a:lnTo>
                  <a:lnTo>
                    <a:pt x="598" y="466"/>
                  </a:lnTo>
                  <a:lnTo>
                    <a:pt x="598" y="466"/>
                  </a:lnTo>
                  <a:lnTo>
                    <a:pt x="602" y="466"/>
                  </a:lnTo>
                  <a:lnTo>
                    <a:pt x="604" y="466"/>
                  </a:lnTo>
                  <a:lnTo>
                    <a:pt x="608" y="464"/>
                  </a:lnTo>
                  <a:lnTo>
                    <a:pt x="608" y="460"/>
                  </a:lnTo>
                  <a:lnTo>
                    <a:pt x="608" y="460"/>
                  </a:lnTo>
                  <a:lnTo>
                    <a:pt x="610" y="456"/>
                  </a:lnTo>
                  <a:lnTo>
                    <a:pt x="612" y="454"/>
                  </a:lnTo>
                  <a:lnTo>
                    <a:pt x="614" y="454"/>
                  </a:lnTo>
                  <a:lnTo>
                    <a:pt x="614" y="454"/>
                  </a:lnTo>
                  <a:lnTo>
                    <a:pt x="628" y="454"/>
                  </a:lnTo>
                  <a:lnTo>
                    <a:pt x="636" y="456"/>
                  </a:lnTo>
                  <a:lnTo>
                    <a:pt x="640" y="458"/>
                  </a:lnTo>
                  <a:lnTo>
                    <a:pt x="642" y="460"/>
                  </a:lnTo>
                  <a:lnTo>
                    <a:pt x="642" y="460"/>
                  </a:lnTo>
                  <a:lnTo>
                    <a:pt x="644" y="462"/>
                  </a:lnTo>
                  <a:lnTo>
                    <a:pt x="646" y="462"/>
                  </a:lnTo>
                  <a:lnTo>
                    <a:pt x="646" y="462"/>
                  </a:lnTo>
                  <a:lnTo>
                    <a:pt x="652" y="460"/>
                  </a:lnTo>
                  <a:lnTo>
                    <a:pt x="658" y="464"/>
                  </a:lnTo>
                  <a:lnTo>
                    <a:pt x="662" y="468"/>
                  </a:lnTo>
                  <a:lnTo>
                    <a:pt x="664" y="474"/>
                  </a:lnTo>
                  <a:lnTo>
                    <a:pt x="664" y="474"/>
                  </a:lnTo>
                  <a:lnTo>
                    <a:pt x="664" y="484"/>
                  </a:lnTo>
                  <a:lnTo>
                    <a:pt x="668" y="492"/>
                  </a:lnTo>
                  <a:lnTo>
                    <a:pt x="678" y="510"/>
                  </a:lnTo>
                  <a:lnTo>
                    <a:pt x="678" y="510"/>
                  </a:lnTo>
                  <a:lnTo>
                    <a:pt x="682" y="502"/>
                  </a:lnTo>
                  <a:lnTo>
                    <a:pt x="682" y="496"/>
                  </a:lnTo>
                  <a:lnTo>
                    <a:pt x="682" y="488"/>
                  </a:lnTo>
                  <a:lnTo>
                    <a:pt x="680" y="482"/>
                  </a:lnTo>
                  <a:lnTo>
                    <a:pt x="680" y="482"/>
                  </a:lnTo>
                  <a:lnTo>
                    <a:pt x="674" y="460"/>
                  </a:lnTo>
                  <a:lnTo>
                    <a:pt x="672" y="452"/>
                  </a:lnTo>
                  <a:lnTo>
                    <a:pt x="672" y="444"/>
                  </a:lnTo>
                  <a:lnTo>
                    <a:pt x="676" y="438"/>
                  </a:lnTo>
                  <a:lnTo>
                    <a:pt x="682" y="432"/>
                  </a:lnTo>
                  <a:lnTo>
                    <a:pt x="700" y="416"/>
                  </a:lnTo>
                  <a:lnTo>
                    <a:pt x="700" y="416"/>
                  </a:lnTo>
                  <a:lnTo>
                    <a:pt x="706" y="410"/>
                  </a:lnTo>
                  <a:lnTo>
                    <a:pt x="712" y="402"/>
                  </a:lnTo>
                  <a:lnTo>
                    <a:pt x="714" y="398"/>
                  </a:lnTo>
                  <a:lnTo>
                    <a:pt x="714" y="394"/>
                  </a:lnTo>
                  <a:lnTo>
                    <a:pt x="714" y="388"/>
                  </a:lnTo>
                  <a:lnTo>
                    <a:pt x="712" y="382"/>
                  </a:lnTo>
                  <a:lnTo>
                    <a:pt x="712" y="382"/>
                  </a:lnTo>
                  <a:lnTo>
                    <a:pt x="712" y="378"/>
                  </a:lnTo>
                  <a:lnTo>
                    <a:pt x="712" y="378"/>
                  </a:lnTo>
                  <a:lnTo>
                    <a:pt x="710" y="376"/>
                  </a:lnTo>
                  <a:lnTo>
                    <a:pt x="710" y="376"/>
                  </a:lnTo>
                  <a:lnTo>
                    <a:pt x="712" y="370"/>
                  </a:lnTo>
                  <a:lnTo>
                    <a:pt x="712" y="364"/>
                  </a:lnTo>
                  <a:lnTo>
                    <a:pt x="712" y="364"/>
                  </a:lnTo>
                  <a:lnTo>
                    <a:pt x="712" y="362"/>
                  </a:lnTo>
                  <a:lnTo>
                    <a:pt x="712" y="362"/>
                  </a:lnTo>
                  <a:lnTo>
                    <a:pt x="714" y="360"/>
                  </a:lnTo>
                  <a:lnTo>
                    <a:pt x="714" y="360"/>
                  </a:lnTo>
                  <a:lnTo>
                    <a:pt x="714" y="368"/>
                  </a:lnTo>
                  <a:lnTo>
                    <a:pt x="714" y="372"/>
                  </a:lnTo>
                  <a:lnTo>
                    <a:pt x="716" y="376"/>
                  </a:lnTo>
                  <a:lnTo>
                    <a:pt x="716" y="376"/>
                  </a:lnTo>
                  <a:lnTo>
                    <a:pt x="722" y="372"/>
                  </a:lnTo>
                  <a:lnTo>
                    <a:pt x="722" y="368"/>
                  </a:lnTo>
                  <a:lnTo>
                    <a:pt x="720" y="364"/>
                  </a:lnTo>
                  <a:lnTo>
                    <a:pt x="720" y="362"/>
                  </a:lnTo>
                  <a:lnTo>
                    <a:pt x="720" y="362"/>
                  </a:lnTo>
                  <a:lnTo>
                    <a:pt x="726" y="362"/>
                  </a:lnTo>
                  <a:lnTo>
                    <a:pt x="728" y="360"/>
                  </a:lnTo>
                  <a:lnTo>
                    <a:pt x="730" y="356"/>
                  </a:lnTo>
                  <a:lnTo>
                    <a:pt x="730" y="352"/>
                  </a:lnTo>
                  <a:lnTo>
                    <a:pt x="730" y="352"/>
                  </a:lnTo>
                  <a:lnTo>
                    <a:pt x="730" y="350"/>
                  </a:lnTo>
                  <a:lnTo>
                    <a:pt x="732" y="348"/>
                  </a:lnTo>
                  <a:lnTo>
                    <a:pt x="736" y="348"/>
                  </a:lnTo>
                  <a:lnTo>
                    <a:pt x="736" y="348"/>
                  </a:lnTo>
                  <a:lnTo>
                    <a:pt x="734" y="344"/>
                  </a:lnTo>
                  <a:lnTo>
                    <a:pt x="736" y="342"/>
                  </a:lnTo>
                  <a:lnTo>
                    <a:pt x="744" y="342"/>
                  </a:lnTo>
                  <a:lnTo>
                    <a:pt x="744" y="342"/>
                  </a:lnTo>
                  <a:lnTo>
                    <a:pt x="754" y="338"/>
                  </a:lnTo>
                  <a:lnTo>
                    <a:pt x="754" y="338"/>
                  </a:lnTo>
                  <a:lnTo>
                    <a:pt x="756" y="338"/>
                  </a:lnTo>
                  <a:lnTo>
                    <a:pt x="756" y="334"/>
                  </a:lnTo>
                  <a:lnTo>
                    <a:pt x="756" y="334"/>
                  </a:lnTo>
                  <a:lnTo>
                    <a:pt x="754" y="328"/>
                  </a:lnTo>
                  <a:lnTo>
                    <a:pt x="756" y="322"/>
                  </a:lnTo>
                  <a:lnTo>
                    <a:pt x="760" y="318"/>
                  </a:lnTo>
                  <a:lnTo>
                    <a:pt x="764" y="314"/>
                  </a:lnTo>
                  <a:lnTo>
                    <a:pt x="764" y="314"/>
                  </a:lnTo>
                  <a:lnTo>
                    <a:pt x="776" y="308"/>
                  </a:lnTo>
                  <a:lnTo>
                    <a:pt x="786" y="302"/>
                  </a:lnTo>
                  <a:lnTo>
                    <a:pt x="786" y="302"/>
                  </a:lnTo>
                  <a:lnTo>
                    <a:pt x="790" y="300"/>
                  </a:lnTo>
                  <a:lnTo>
                    <a:pt x="796" y="298"/>
                  </a:lnTo>
                  <a:lnTo>
                    <a:pt x="802" y="298"/>
                  </a:lnTo>
                  <a:lnTo>
                    <a:pt x="810" y="302"/>
                  </a:lnTo>
                  <a:lnTo>
                    <a:pt x="810" y="302"/>
                  </a:lnTo>
                  <a:lnTo>
                    <a:pt x="804" y="302"/>
                  </a:lnTo>
                  <a:lnTo>
                    <a:pt x="800" y="302"/>
                  </a:lnTo>
                  <a:lnTo>
                    <a:pt x="794" y="308"/>
                  </a:lnTo>
                  <a:lnTo>
                    <a:pt x="794" y="308"/>
                  </a:lnTo>
                  <a:lnTo>
                    <a:pt x="792" y="312"/>
                  </a:lnTo>
                  <a:lnTo>
                    <a:pt x="794" y="316"/>
                  </a:lnTo>
                  <a:lnTo>
                    <a:pt x="794" y="316"/>
                  </a:lnTo>
                  <a:lnTo>
                    <a:pt x="798" y="318"/>
                  </a:lnTo>
                  <a:lnTo>
                    <a:pt x="800" y="316"/>
                  </a:lnTo>
                  <a:lnTo>
                    <a:pt x="800" y="316"/>
                  </a:lnTo>
                  <a:lnTo>
                    <a:pt x="804" y="310"/>
                  </a:lnTo>
                  <a:lnTo>
                    <a:pt x="810" y="308"/>
                  </a:lnTo>
                  <a:lnTo>
                    <a:pt x="822" y="304"/>
                  </a:lnTo>
                  <a:lnTo>
                    <a:pt x="822" y="304"/>
                  </a:lnTo>
                  <a:lnTo>
                    <a:pt x="826" y="302"/>
                  </a:lnTo>
                  <a:lnTo>
                    <a:pt x="828" y="300"/>
                  </a:lnTo>
                  <a:lnTo>
                    <a:pt x="828" y="298"/>
                  </a:lnTo>
                  <a:lnTo>
                    <a:pt x="828" y="298"/>
                  </a:lnTo>
                  <a:lnTo>
                    <a:pt x="826" y="296"/>
                  </a:lnTo>
                  <a:lnTo>
                    <a:pt x="824" y="296"/>
                  </a:lnTo>
                  <a:lnTo>
                    <a:pt x="820" y="296"/>
                  </a:lnTo>
                  <a:lnTo>
                    <a:pt x="820" y="296"/>
                  </a:lnTo>
                  <a:lnTo>
                    <a:pt x="814" y="294"/>
                  </a:lnTo>
                  <a:lnTo>
                    <a:pt x="808" y="292"/>
                  </a:lnTo>
                  <a:lnTo>
                    <a:pt x="802" y="288"/>
                  </a:lnTo>
                  <a:lnTo>
                    <a:pt x="800" y="282"/>
                  </a:lnTo>
                  <a:lnTo>
                    <a:pt x="800" y="282"/>
                  </a:lnTo>
                  <a:lnTo>
                    <a:pt x="800" y="278"/>
                  </a:lnTo>
                  <a:lnTo>
                    <a:pt x="798" y="276"/>
                  </a:lnTo>
                  <a:lnTo>
                    <a:pt x="792" y="274"/>
                  </a:lnTo>
                  <a:lnTo>
                    <a:pt x="792" y="274"/>
                  </a:lnTo>
                  <a:lnTo>
                    <a:pt x="796" y="272"/>
                  </a:lnTo>
                  <a:lnTo>
                    <a:pt x="796" y="272"/>
                  </a:lnTo>
                  <a:lnTo>
                    <a:pt x="802" y="268"/>
                  </a:lnTo>
                  <a:lnTo>
                    <a:pt x="804" y="266"/>
                  </a:lnTo>
                  <a:lnTo>
                    <a:pt x="806" y="264"/>
                  </a:lnTo>
                  <a:lnTo>
                    <a:pt x="806" y="264"/>
                  </a:lnTo>
                  <a:lnTo>
                    <a:pt x="804" y="260"/>
                  </a:lnTo>
                  <a:lnTo>
                    <a:pt x="800" y="260"/>
                  </a:lnTo>
                  <a:lnTo>
                    <a:pt x="794" y="260"/>
                  </a:lnTo>
                  <a:lnTo>
                    <a:pt x="794" y="260"/>
                  </a:lnTo>
                  <a:lnTo>
                    <a:pt x="786" y="262"/>
                  </a:lnTo>
                  <a:lnTo>
                    <a:pt x="786" y="262"/>
                  </a:lnTo>
                  <a:lnTo>
                    <a:pt x="766" y="270"/>
                  </a:lnTo>
                  <a:lnTo>
                    <a:pt x="766" y="270"/>
                  </a:lnTo>
                  <a:lnTo>
                    <a:pt x="778" y="258"/>
                  </a:lnTo>
                  <a:lnTo>
                    <a:pt x="790" y="250"/>
                  </a:lnTo>
                  <a:lnTo>
                    <a:pt x="796" y="248"/>
                  </a:lnTo>
                  <a:lnTo>
                    <a:pt x="804" y="246"/>
                  </a:lnTo>
                  <a:lnTo>
                    <a:pt x="810" y="246"/>
                  </a:lnTo>
                  <a:lnTo>
                    <a:pt x="818" y="248"/>
                  </a:lnTo>
                  <a:lnTo>
                    <a:pt x="818" y="248"/>
                  </a:lnTo>
                  <a:lnTo>
                    <a:pt x="826" y="248"/>
                  </a:lnTo>
                  <a:lnTo>
                    <a:pt x="834" y="248"/>
                  </a:lnTo>
                  <a:lnTo>
                    <a:pt x="846" y="242"/>
                  </a:lnTo>
                  <a:lnTo>
                    <a:pt x="858" y="236"/>
                  </a:lnTo>
                  <a:lnTo>
                    <a:pt x="864" y="232"/>
                  </a:lnTo>
                  <a:lnTo>
                    <a:pt x="870" y="232"/>
                  </a:lnTo>
                  <a:lnTo>
                    <a:pt x="870" y="232"/>
                  </a:lnTo>
                  <a:lnTo>
                    <a:pt x="870" y="230"/>
                  </a:lnTo>
                  <a:lnTo>
                    <a:pt x="872" y="230"/>
                  </a:lnTo>
                  <a:lnTo>
                    <a:pt x="872" y="226"/>
                  </a:lnTo>
                  <a:lnTo>
                    <a:pt x="872" y="226"/>
                  </a:lnTo>
                  <a:lnTo>
                    <a:pt x="870" y="218"/>
                  </a:lnTo>
                  <a:lnTo>
                    <a:pt x="866" y="214"/>
                  </a:lnTo>
                  <a:lnTo>
                    <a:pt x="854" y="208"/>
                  </a:lnTo>
                  <a:lnTo>
                    <a:pt x="854" y="208"/>
                  </a:lnTo>
                  <a:lnTo>
                    <a:pt x="856" y="206"/>
                  </a:lnTo>
                  <a:lnTo>
                    <a:pt x="856" y="206"/>
                  </a:lnTo>
                  <a:lnTo>
                    <a:pt x="858" y="204"/>
                  </a:lnTo>
                  <a:lnTo>
                    <a:pt x="858" y="204"/>
                  </a:lnTo>
                  <a:lnTo>
                    <a:pt x="858" y="204"/>
                  </a:lnTo>
                  <a:lnTo>
                    <a:pt x="858" y="204"/>
                  </a:lnTo>
                  <a:lnTo>
                    <a:pt x="842" y="198"/>
                  </a:lnTo>
                  <a:lnTo>
                    <a:pt x="842" y="198"/>
                  </a:lnTo>
                  <a:lnTo>
                    <a:pt x="832" y="192"/>
                  </a:lnTo>
                  <a:lnTo>
                    <a:pt x="828" y="188"/>
                  </a:lnTo>
                  <a:lnTo>
                    <a:pt x="826" y="184"/>
                  </a:lnTo>
                  <a:lnTo>
                    <a:pt x="826" y="184"/>
                  </a:lnTo>
                  <a:lnTo>
                    <a:pt x="824" y="174"/>
                  </a:lnTo>
                  <a:lnTo>
                    <a:pt x="818" y="166"/>
                  </a:lnTo>
                  <a:lnTo>
                    <a:pt x="812" y="158"/>
                  </a:lnTo>
                  <a:lnTo>
                    <a:pt x="808" y="150"/>
                  </a:lnTo>
                  <a:lnTo>
                    <a:pt x="808" y="150"/>
                  </a:lnTo>
                  <a:lnTo>
                    <a:pt x="806" y="146"/>
                  </a:lnTo>
                  <a:lnTo>
                    <a:pt x="802" y="146"/>
                  </a:lnTo>
                  <a:lnTo>
                    <a:pt x="800" y="148"/>
                  </a:lnTo>
                  <a:lnTo>
                    <a:pt x="798" y="152"/>
                  </a:lnTo>
                  <a:lnTo>
                    <a:pt x="798" y="152"/>
                  </a:lnTo>
                  <a:lnTo>
                    <a:pt x="796" y="158"/>
                  </a:lnTo>
                  <a:lnTo>
                    <a:pt x="790" y="162"/>
                  </a:lnTo>
                  <a:lnTo>
                    <a:pt x="786" y="164"/>
                  </a:lnTo>
                  <a:lnTo>
                    <a:pt x="780" y="164"/>
                  </a:lnTo>
                  <a:lnTo>
                    <a:pt x="780" y="164"/>
                  </a:lnTo>
                  <a:lnTo>
                    <a:pt x="776" y="164"/>
                  </a:lnTo>
                  <a:lnTo>
                    <a:pt x="770" y="160"/>
                  </a:lnTo>
                  <a:lnTo>
                    <a:pt x="766" y="156"/>
                  </a:lnTo>
                  <a:lnTo>
                    <a:pt x="764" y="150"/>
                  </a:lnTo>
                  <a:lnTo>
                    <a:pt x="764" y="150"/>
                  </a:lnTo>
                  <a:lnTo>
                    <a:pt x="762" y="144"/>
                  </a:lnTo>
                  <a:lnTo>
                    <a:pt x="760" y="138"/>
                  </a:lnTo>
                  <a:lnTo>
                    <a:pt x="756" y="136"/>
                  </a:lnTo>
                  <a:lnTo>
                    <a:pt x="750" y="134"/>
                  </a:lnTo>
                  <a:lnTo>
                    <a:pt x="750" y="134"/>
                  </a:lnTo>
                  <a:lnTo>
                    <a:pt x="746" y="130"/>
                  </a:lnTo>
                  <a:lnTo>
                    <a:pt x="740" y="126"/>
                  </a:lnTo>
                  <a:lnTo>
                    <a:pt x="736" y="124"/>
                  </a:lnTo>
                  <a:lnTo>
                    <a:pt x="730" y="124"/>
                  </a:lnTo>
                  <a:lnTo>
                    <a:pt x="718" y="124"/>
                  </a:lnTo>
                  <a:lnTo>
                    <a:pt x="706" y="122"/>
                  </a:lnTo>
                  <a:lnTo>
                    <a:pt x="706" y="122"/>
                  </a:lnTo>
                  <a:lnTo>
                    <a:pt x="704" y="120"/>
                  </a:lnTo>
                  <a:lnTo>
                    <a:pt x="702" y="122"/>
                  </a:lnTo>
                  <a:lnTo>
                    <a:pt x="700" y="124"/>
                  </a:lnTo>
                  <a:lnTo>
                    <a:pt x="700" y="130"/>
                  </a:lnTo>
                  <a:lnTo>
                    <a:pt x="700" y="130"/>
                  </a:lnTo>
                  <a:lnTo>
                    <a:pt x="702" y="136"/>
                  </a:lnTo>
                  <a:lnTo>
                    <a:pt x="704" y="142"/>
                  </a:lnTo>
                  <a:lnTo>
                    <a:pt x="704" y="148"/>
                  </a:lnTo>
                  <a:lnTo>
                    <a:pt x="704" y="150"/>
                  </a:lnTo>
                  <a:lnTo>
                    <a:pt x="700" y="154"/>
                  </a:lnTo>
                  <a:lnTo>
                    <a:pt x="700" y="154"/>
                  </a:lnTo>
                  <a:lnTo>
                    <a:pt x="698" y="156"/>
                  </a:lnTo>
                  <a:lnTo>
                    <a:pt x="698" y="160"/>
                  </a:lnTo>
                  <a:lnTo>
                    <a:pt x="698" y="162"/>
                  </a:lnTo>
                  <a:lnTo>
                    <a:pt x="702" y="166"/>
                  </a:lnTo>
                  <a:lnTo>
                    <a:pt x="702" y="166"/>
                  </a:lnTo>
                  <a:lnTo>
                    <a:pt x="710" y="172"/>
                  </a:lnTo>
                  <a:lnTo>
                    <a:pt x="712" y="180"/>
                  </a:lnTo>
                  <a:lnTo>
                    <a:pt x="712" y="184"/>
                  </a:lnTo>
                  <a:lnTo>
                    <a:pt x="710" y="188"/>
                  </a:lnTo>
                  <a:lnTo>
                    <a:pt x="706" y="192"/>
                  </a:lnTo>
                  <a:lnTo>
                    <a:pt x="702" y="194"/>
                  </a:lnTo>
                  <a:lnTo>
                    <a:pt x="702" y="194"/>
                  </a:lnTo>
                  <a:lnTo>
                    <a:pt x="694" y="200"/>
                  </a:lnTo>
                  <a:lnTo>
                    <a:pt x="692" y="204"/>
                  </a:lnTo>
                  <a:lnTo>
                    <a:pt x="690" y="206"/>
                  </a:lnTo>
                  <a:lnTo>
                    <a:pt x="692" y="214"/>
                  </a:lnTo>
                  <a:lnTo>
                    <a:pt x="694" y="222"/>
                  </a:lnTo>
                  <a:lnTo>
                    <a:pt x="694" y="222"/>
                  </a:lnTo>
                  <a:lnTo>
                    <a:pt x="696" y="226"/>
                  </a:lnTo>
                  <a:lnTo>
                    <a:pt x="696" y="226"/>
                  </a:lnTo>
                  <a:lnTo>
                    <a:pt x="694" y="230"/>
                  </a:lnTo>
                  <a:lnTo>
                    <a:pt x="692" y="232"/>
                  </a:lnTo>
                  <a:lnTo>
                    <a:pt x="686" y="238"/>
                  </a:lnTo>
                  <a:lnTo>
                    <a:pt x="686" y="238"/>
                  </a:lnTo>
                  <a:lnTo>
                    <a:pt x="684" y="238"/>
                  </a:lnTo>
                  <a:lnTo>
                    <a:pt x="682" y="238"/>
                  </a:lnTo>
                  <a:lnTo>
                    <a:pt x="678" y="234"/>
                  </a:lnTo>
                  <a:lnTo>
                    <a:pt x="678" y="234"/>
                  </a:lnTo>
                  <a:lnTo>
                    <a:pt x="672" y="228"/>
                  </a:lnTo>
                  <a:lnTo>
                    <a:pt x="668" y="220"/>
                  </a:lnTo>
                  <a:lnTo>
                    <a:pt x="666" y="212"/>
                  </a:lnTo>
                  <a:lnTo>
                    <a:pt x="666" y="204"/>
                  </a:lnTo>
                  <a:lnTo>
                    <a:pt x="666" y="204"/>
                  </a:lnTo>
                  <a:lnTo>
                    <a:pt x="664" y="200"/>
                  </a:lnTo>
                  <a:lnTo>
                    <a:pt x="664" y="198"/>
                  </a:lnTo>
                  <a:lnTo>
                    <a:pt x="658" y="198"/>
                  </a:lnTo>
                  <a:lnTo>
                    <a:pt x="658" y="198"/>
                  </a:lnTo>
                  <a:lnTo>
                    <a:pt x="648" y="196"/>
                  </a:lnTo>
                  <a:lnTo>
                    <a:pt x="638" y="192"/>
                  </a:lnTo>
                  <a:lnTo>
                    <a:pt x="618" y="184"/>
                  </a:lnTo>
                  <a:lnTo>
                    <a:pt x="618" y="184"/>
                  </a:lnTo>
                  <a:lnTo>
                    <a:pt x="606" y="178"/>
                  </a:lnTo>
                  <a:lnTo>
                    <a:pt x="598" y="176"/>
                  </a:lnTo>
                  <a:lnTo>
                    <a:pt x="592" y="178"/>
                  </a:lnTo>
                  <a:lnTo>
                    <a:pt x="592" y="178"/>
                  </a:lnTo>
                  <a:lnTo>
                    <a:pt x="588" y="174"/>
                  </a:lnTo>
                  <a:lnTo>
                    <a:pt x="580" y="166"/>
                  </a:lnTo>
                  <a:lnTo>
                    <a:pt x="568" y="150"/>
                  </a:lnTo>
                  <a:lnTo>
                    <a:pt x="568" y="150"/>
                  </a:lnTo>
                  <a:lnTo>
                    <a:pt x="570" y="140"/>
                  </a:lnTo>
                  <a:lnTo>
                    <a:pt x="576" y="130"/>
                  </a:lnTo>
                  <a:lnTo>
                    <a:pt x="586" y="122"/>
                  </a:lnTo>
                  <a:lnTo>
                    <a:pt x="596" y="116"/>
                  </a:lnTo>
                  <a:lnTo>
                    <a:pt x="596" y="116"/>
                  </a:lnTo>
                  <a:lnTo>
                    <a:pt x="598" y="116"/>
                  </a:lnTo>
                  <a:lnTo>
                    <a:pt x="600" y="114"/>
                  </a:lnTo>
                  <a:lnTo>
                    <a:pt x="600" y="114"/>
                  </a:lnTo>
                  <a:lnTo>
                    <a:pt x="604" y="108"/>
                  </a:lnTo>
                  <a:lnTo>
                    <a:pt x="606" y="104"/>
                  </a:lnTo>
                  <a:lnTo>
                    <a:pt x="610" y="104"/>
                  </a:lnTo>
                  <a:lnTo>
                    <a:pt x="610" y="104"/>
                  </a:lnTo>
                  <a:lnTo>
                    <a:pt x="616" y="104"/>
                  </a:lnTo>
                  <a:lnTo>
                    <a:pt x="620" y="102"/>
                  </a:lnTo>
                  <a:lnTo>
                    <a:pt x="624" y="98"/>
                  </a:lnTo>
                  <a:lnTo>
                    <a:pt x="628" y="94"/>
                  </a:lnTo>
                  <a:lnTo>
                    <a:pt x="628" y="94"/>
                  </a:lnTo>
                  <a:lnTo>
                    <a:pt x="628" y="92"/>
                  </a:lnTo>
                  <a:lnTo>
                    <a:pt x="628" y="92"/>
                  </a:lnTo>
                  <a:lnTo>
                    <a:pt x="630" y="90"/>
                  </a:lnTo>
                  <a:lnTo>
                    <a:pt x="632" y="86"/>
                  </a:lnTo>
                  <a:lnTo>
                    <a:pt x="634" y="82"/>
                  </a:lnTo>
                  <a:lnTo>
                    <a:pt x="638" y="78"/>
                  </a:lnTo>
                  <a:lnTo>
                    <a:pt x="638" y="78"/>
                  </a:lnTo>
                  <a:lnTo>
                    <a:pt x="642" y="80"/>
                  </a:lnTo>
                  <a:lnTo>
                    <a:pt x="644" y="82"/>
                  </a:lnTo>
                  <a:lnTo>
                    <a:pt x="648" y="82"/>
                  </a:lnTo>
                  <a:lnTo>
                    <a:pt x="652" y="80"/>
                  </a:lnTo>
                  <a:lnTo>
                    <a:pt x="652" y="80"/>
                  </a:lnTo>
                  <a:lnTo>
                    <a:pt x="656" y="80"/>
                  </a:lnTo>
                  <a:lnTo>
                    <a:pt x="656" y="80"/>
                  </a:lnTo>
                  <a:lnTo>
                    <a:pt x="664" y="78"/>
                  </a:lnTo>
                  <a:lnTo>
                    <a:pt x="668" y="74"/>
                  </a:lnTo>
                  <a:lnTo>
                    <a:pt x="668" y="70"/>
                  </a:lnTo>
                  <a:lnTo>
                    <a:pt x="666" y="62"/>
                  </a:lnTo>
                  <a:lnTo>
                    <a:pt x="666" y="62"/>
                  </a:lnTo>
                  <a:lnTo>
                    <a:pt x="666" y="60"/>
                  </a:lnTo>
                  <a:lnTo>
                    <a:pt x="666" y="60"/>
                  </a:lnTo>
                  <a:lnTo>
                    <a:pt x="672" y="54"/>
                  </a:lnTo>
                  <a:lnTo>
                    <a:pt x="672" y="54"/>
                  </a:lnTo>
                  <a:lnTo>
                    <a:pt x="670" y="52"/>
                  </a:lnTo>
                  <a:lnTo>
                    <a:pt x="666" y="50"/>
                  </a:lnTo>
                  <a:lnTo>
                    <a:pt x="662" y="48"/>
                  </a:lnTo>
                  <a:lnTo>
                    <a:pt x="662" y="48"/>
                  </a:lnTo>
                  <a:lnTo>
                    <a:pt x="662" y="44"/>
                  </a:lnTo>
                  <a:lnTo>
                    <a:pt x="662" y="44"/>
                  </a:lnTo>
                  <a:lnTo>
                    <a:pt x="676" y="44"/>
                  </a:lnTo>
                  <a:lnTo>
                    <a:pt x="690" y="42"/>
                  </a:lnTo>
                  <a:lnTo>
                    <a:pt x="704" y="44"/>
                  </a:lnTo>
                  <a:lnTo>
                    <a:pt x="710" y="46"/>
                  </a:lnTo>
                  <a:lnTo>
                    <a:pt x="716" y="50"/>
                  </a:lnTo>
                  <a:lnTo>
                    <a:pt x="716" y="50"/>
                  </a:lnTo>
                  <a:lnTo>
                    <a:pt x="716" y="52"/>
                  </a:lnTo>
                  <a:lnTo>
                    <a:pt x="714" y="52"/>
                  </a:lnTo>
                  <a:lnTo>
                    <a:pt x="712" y="54"/>
                  </a:lnTo>
                  <a:lnTo>
                    <a:pt x="712" y="56"/>
                  </a:lnTo>
                  <a:lnTo>
                    <a:pt x="712" y="56"/>
                  </a:lnTo>
                  <a:lnTo>
                    <a:pt x="720" y="54"/>
                  </a:lnTo>
                  <a:lnTo>
                    <a:pt x="720" y="54"/>
                  </a:lnTo>
                  <a:lnTo>
                    <a:pt x="726" y="56"/>
                  </a:lnTo>
                  <a:lnTo>
                    <a:pt x="732" y="58"/>
                  </a:lnTo>
                  <a:lnTo>
                    <a:pt x="738" y="62"/>
                  </a:lnTo>
                  <a:lnTo>
                    <a:pt x="742" y="68"/>
                  </a:lnTo>
                  <a:lnTo>
                    <a:pt x="742" y="68"/>
                  </a:lnTo>
                  <a:lnTo>
                    <a:pt x="742" y="70"/>
                  </a:lnTo>
                  <a:lnTo>
                    <a:pt x="742" y="74"/>
                  </a:lnTo>
                  <a:lnTo>
                    <a:pt x="742" y="74"/>
                  </a:lnTo>
                  <a:lnTo>
                    <a:pt x="738" y="76"/>
                  </a:lnTo>
                  <a:lnTo>
                    <a:pt x="734" y="80"/>
                  </a:lnTo>
                  <a:lnTo>
                    <a:pt x="730" y="82"/>
                  </a:lnTo>
                  <a:lnTo>
                    <a:pt x="730" y="86"/>
                  </a:lnTo>
                  <a:lnTo>
                    <a:pt x="732" y="88"/>
                  </a:lnTo>
                  <a:lnTo>
                    <a:pt x="732" y="88"/>
                  </a:lnTo>
                  <a:lnTo>
                    <a:pt x="728" y="90"/>
                  </a:lnTo>
                  <a:lnTo>
                    <a:pt x="728" y="90"/>
                  </a:lnTo>
                  <a:lnTo>
                    <a:pt x="724" y="92"/>
                  </a:lnTo>
                  <a:lnTo>
                    <a:pt x="722" y="92"/>
                  </a:lnTo>
                  <a:lnTo>
                    <a:pt x="722" y="94"/>
                  </a:lnTo>
                  <a:lnTo>
                    <a:pt x="722" y="94"/>
                  </a:lnTo>
                  <a:lnTo>
                    <a:pt x="718" y="94"/>
                  </a:lnTo>
                  <a:lnTo>
                    <a:pt x="716" y="94"/>
                  </a:lnTo>
                  <a:lnTo>
                    <a:pt x="710" y="92"/>
                  </a:lnTo>
                  <a:lnTo>
                    <a:pt x="710" y="92"/>
                  </a:lnTo>
                  <a:lnTo>
                    <a:pt x="702" y="92"/>
                  </a:lnTo>
                  <a:lnTo>
                    <a:pt x="700" y="94"/>
                  </a:lnTo>
                  <a:lnTo>
                    <a:pt x="700" y="98"/>
                  </a:lnTo>
                  <a:lnTo>
                    <a:pt x="700" y="98"/>
                  </a:lnTo>
                  <a:lnTo>
                    <a:pt x="700" y="100"/>
                  </a:lnTo>
                  <a:lnTo>
                    <a:pt x="702" y="102"/>
                  </a:lnTo>
                  <a:lnTo>
                    <a:pt x="708" y="102"/>
                  </a:lnTo>
                  <a:lnTo>
                    <a:pt x="708" y="102"/>
                  </a:lnTo>
                  <a:lnTo>
                    <a:pt x="732" y="98"/>
                  </a:lnTo>
                  <a:lnTo>
                    <a:pt x="732" y="98"/>
                  </a:lnTo>
                  <a:lnTo>
                    <a:pt x="742" y="108"/>
                  </a:lnTo>
                  <a:lnTo>
                    <a:pt x="754" y="116"/>
                  </a:lnTo>
                  <a:lnTo>
                    <a:pt x="754" y="116"/>
                  </a:lnTo>
                  <a:lnTo>
                    <a:pt x="772" y="122"/>
                  </a:lnTo>
                  <a:lnTo>
                    <a:pt x="792" y="126"/>
                  </a:lnTo>
                  <a:lnTo>
                    <a:pt x="792" y="126"/>
                  </a:lnTo>
                  <a:lnTo>
                    <a:pt x="788" y="122"/>
                  </a:lnTo>
                  <a:lnTo>
                    <a:pt x="782" y="118"/>
                  </a:lnTo>
                  <a:lnTo>
                    <a:pt x="778" y="114"/>
                  </a:lnTo>
                  <a:lnTo>
                    <a:pt x="774" y="110"/>
                  </a:lnTo>
                  <a:lnTo>
                    <a:pt x="774" y="110"/>
                  </a:lnTo>
                  <a:lnTo>
                    <a:pt x="780" y="110"/>
                  </a:lnTo>
                  <a:lnTo>
                    <a:pt x="784" y="112"/>
                  </a:lnTo>
                  <a:lnTo>
                    <a:pt x="788" y="114"/>
                  </a:lnTo>
                  <a:lnTo>
                    <a:pt x="792" y="116"/>
                  </a:lnTo>
                  <a:lnTo>
                    <a:pt x="792" y="116"/>
                  </a:lnTo>
                  <a:lnTo>
                    <a:pt x="798" y="118"/>
                  </a:lnTo>
                  <a:lnTo>
                    <a:pt x="800" y="118"/>
                  </a:lnTo>
                  <a:lnTo>
                    <a:pt x="800" y="116"/>
                  </a:lnTo>
                  <a:lnTo>
                    <a:pt x="800" y="116"/>
                  </a:lnTo>
                  <a:lnTo>
                    <a:pt x="802" y="110"/>
                  </a:lnTo>
                  <a:lnTo>
                    <a:pt x="802" y="108"/>
                  </a:lnTo>
                  <a:lnTo>
                    <a:pt x="802" y="106"/>
                  </a:lnTo>
                  <a:lnTo>
                    <a:pt x="802" y="106"/>
                  </a:lnTo>
                  <a:lnTo>
                    <a:pt x="796" y="102"/>
                  </a:lnTo>
                  <a:lnTo>
                    <a:pt x="794" y="98"/>
                  </a:lnTo>
                  <a:lnTo>
                    <a:pt x="790" y="96"/>
                  </a:lnTo>
                  <a:lnTo>
                    <a:pt x="790" y="96"/>
                  </a:lnTo>
                  <a:lnTo>
                    <a:pt x="786" y="94"/>
                  </a:lnTo>
                  <a:lnTo>
                    <a:pt x="782" y="92"/>
                  </a:lnTo>
                  <a:lnTo>
                    <a:pt x="780" y="88"/>
                  </a:lnTo>
                  <a:lnTo>
                    <a:pt x="782" y="82"/>
                  </a:lnTo>
                  <a:lnTo>
                    <a:pt x="782" y="82"/>
                  </a:lnTo>
                  <a:lnTo>
                    <a:pt x="782" y="80"/>
                  </a:lnTo>
                  <a:lnTo>
                    <a:pt x="784" y="78"/>
                  </a:lnTo>
                  <a:lnTo>
                    <a:pt x="788" y="80"/>
                  </a:lnTo>
                  <a:lnTo>
                    <a:pt x="792" y="82"/>
                  </a:lnTo>
                  <a:lnTo>
                    <a:pt x="796" y="84"/>
                  </a:lnTo>
                  <a:lnTo>
                    <a:pt x="796" y="84"/>
                  </a:lnTo>
                  <a:lnTo>
                    <a:pt x="798" y="84"/>
                  </a:lnTo>
                  <a:lnTo>
                    <a:pt x="798" y="84"/>
                  </a:lnTo>
                  <a:lnTo>
                    <a:pt x="802" y="92"/>
                  </a:lnTo>
                  <a:lnTo>
                    <a:pt x="806" y="94"/>
                  </a:lnTo>
                  <a:lnTo>
                    <a:pt x="812" y="92"/>
                  </a:lnTo>
                  <a:lnTo>
                    <a:pt x="816" y="88"/>
                  </a:lnTo>
                  <a:lnTo>
                    <a:pt x="816" y="88"/>
                  </a:lnTo>
                  <a:lnTo>
                    <a:pt x="822" y="84"/>
                  </a:lnTo>
                  <a:lnTo>
                    <a:pt x="826" y="80"/>
                  </a:lnTo>
                  <a:lnTo>
                    <a:pt x="826" y="78"/>
                  </a:lnTo>
                  <a:lnTo>
                    <a:pt x="826" y="78"/>
                  </a:lnTo>
                  <a:lnTo>
                    <a:pt x="824" y="76"/>
                  </a:lnTo>
                  <a:lnTo>
                    <a:pt x="822" y="76"/>
                  </a:lnTo>
                  <a:lnTo>
                    <a:pt x="820" y="76"/>
                  </a:lnTo>
                  <a:lnTo>
                    <a:pt x="816" y="76"/>
                  </a:lnTo>
                  <a:lnTo>
                    <a:pt x="816" y="76"/>
                  </a:lnTo>
                  <a:lnTo>
                    <a:pt x="810" y="72"/>
                  </a:lnTo>
                  <a:lnTo>
                    <a:pt x="810" y="72"/>
                  </a:lnTo>
                  <a:lnTo>
                    <a:pt x="802" y="66"/>
                  </a:lnTo>
                  <a:lnTo>
                    <a:pt x="794" y="64"/>
                  </a:lnTo>
                  <a:lnTo>
                    <a:pt x="784" y="62"/>
                  </a:lnTo>
                  <a:lnTo>
                    <a:pt x="776" y="60"/>
                  </a:lnTo>
                  <a:lnTo>
                    <a:pt x="776" y="60"/>
                  </a:lnTo>
                  <a:lnTo>
                    <a:pt x="774" y="54"/>
                  </a:lnTo>
                  <a:lnTo>
                    <a:pt x="774" y="54"/>
                  </a:lnTo>
                  <a:lnTo>
                    <a:pt x="772" y="52"/>
                  </a:lnTo>
                  <a:lnTo>
                    <a:pt x="772" y="52"/>
                  </a:lnTo>
                  <a:lnTo>
                    <a:pt x="772" y="52"/>
                  </a:lnTo>
                  <a:lnTo>
                    <a:pt x="772" y="52"/>
                  </a:lnTo>
                  <a:lnTo>
                    <a:pt x="772" y="52"/>
                  </a:lnTo>
                  <a:lnTo>
                    <a:pt x="772" y="52"/>
                  </a:lnTo>
                  <a:lnTo>
                    <a:pt x="774" y="48"/>
                  </a:lnTo>
                  <a:lnTo>
                    <a:pt x="774" y="48"/>
                  </a:lnTo>
                  <a:lnTo>
                    <a:pt x="770" y="42"/>
                  </a:lnTo>
                  <a:lnTo>
                    <a:pt x="770" y="42"/>
                  </a:lnTo>
                  <a:lnTo>
                    <a:pt x="770" y="42"/>
                  </a:lnTo>
                  <a:lnTo>
                    <a:pt x="774" y="40"/>
                  </a:lnTo>
                  <a:lnTo>
                    <a:pt x="774" y="40"/>
                  </a:lnTo>
                  <a:lnTo>
                    <a:pt x="772" y="38"/>
                  </a:lnTo>
                  <a:lnTo>
                    <a:pt x="768" y="36"/>
                  </a:lnTo>
                  <a:lnTo>
                    <a:pt x="762" y="36"/>
                  </a:lnTo>
                  <a:lnTo>
                    <a:pt x="762" y="36"/>
                  </a:lnTo>
                  <a:lnTo>
                    <a:pt x="756" y="36"/>
                  </a:lnTo>
                  <a:lnTo>
                    <a:pt x="754" y="36"/>
                  </a:lnTo>
                  <a:lnTo>
                    <a:pt x="752" y="32"/>
                  </a:lnTo>
                  <a:lnTo>
                    <a:pt x="752" y="32"/>
                  </a:lnTo>
                  <a:lnTo>
                    <a:pt x="750" y="28"/>
                  </a:lnTo>
                  <a:lnTo>
                    <a:pt x="746" y="26"/>
                  </a:lnTo>
                  <a:lnTo>
                    <a:pt x="742" y="26"/>
                  </a:lnTo>
                  <a:lnTo>
                    <a:pt x="738" y="28"/>
                  </a:lnTo>
                  <a:lnTo>
                    <a:pt x="738" y="28"/>
                  </a:lnTo>
                  <a:lnTo>
                    <a:pt x="734" y="30"/>
                  </a:lnTo>
                  <a:lnTo>
                    <a:pt x="732" y="28"/>
                  </a:lnTo>
                  <a:lnTo>
                    <a:pt x="728" y="26"/>
                  </a:lnTo>
                  <a:lnTo>
                    <a:pt x="724" y="28"/>
                  </a:lnTo>
                  <a:lnTo>
                    <a:pt x="724" y="28"/>
                  </a:lnTo>
                  <a:lnTo>
                    <a:pt x="722" y="20"/>
                  </a:lnTo>
                  <a:lnTo>
                    <a:pt x="718" y="18"/>
                  </a:lnTo>
                  <a:lnTo>
                    <a:pt x="708" y="14"/>
                  </a:lnTo>
                  <a:lnTo>
                    <a:pt x="708" y="14"/>
                  </a:lnTo>
                  <a:lnTo>
                    <a:pt x="706" y="14"/>
                  </a:lnTo>
                  <a:lnTo>
                    <a:pt x="706" y="14"/>
                  </a:lnTo>
                  <a:lnTo>
                    <a:pt x="710" y="12"/>
                  </a:lnTo>
                  <a:lnTo>
                    <a:pt x="710" y="10"/>
                  </a:lnTo>
                  <a:lnTo>
                    <a:pt x="708" y="8"/>
                  </a:lnTo>
                  <a:lnTo>
                    <a:pt x="708" y="8"/>
                  </a:lnTo>
                  <a:lnTo>
                    <a:pt x="700" y="6"/>
                  </a:lnTo>
                  <a:lnTo>
                    <a:pt x="694" y="4"/>
                  </a:lnTo>
                  <a:lnTo>
                    <a:pt x="680" y="6"/>
                  </a:lnTo>
                  <a:lnTo>
                    <a:pt x="680" y="6"/>
                  </a:lnTo>
                  <a:lnTo>
                    <a:pt x="678" y="6"/>
                  </a:lnTo>
                  <a:lnTo>
                    <a:pt x="678" y="8"/>
                  </a:lnTo>
                  <a:lnTo>
                    <a:pt x="680" y="10"/>
                  </a:lnTo>
                  <a:lnTo>
                    <a:pt x="680" y="10"/>
                  </a:lnTo>
                  <a:lnTo>
                    <a:pt x="672" y="6"/>
                  </a:lnTo>
                  <a:lnTo>
                    <a:pt x="666" y="4"/>
                  </a:lnTo>
                  <a:lnTo>
                    <a:pt x="658" y="6"/>
                  </a:lnTo>
                  <a:lnTo>
                    <a:pt x="650" y="8"/>
                  </a:lnTo>
                  <a:lnTo>
                    <a:pt x="650" y="8"/>
                  </a:lnTo>
                  <a:lnTo>
                    <a:pt x="646" y="10"/>
                  </a:lnTo>
                  <a:lnTo>
                    <a:pt x="644" y="14"/>
                  </a:lnTo>
                  <a:lnTo>
                    <a:pt x="640" y="24"/>
                  </a:lnTo>
                  <a:lnTo>
                    <a:pt x="640" y="24"/>
                  </a:lnTo>
                  <a:lnTo>
                    <a:pt x="644" y="24"/>
                  </a:lnTo>
                  <a:lnTo>
                    <a:pt x="646" y="26"/>
                  </a:lnTo>
                  <a:lnTo>
                    <a:pt x="646" y="26"/>
                  </a:lnTo>
                  <a:lnTo>
                    <a:pt x="648" y="30"/>
                  </a:lnTo>
                  <a:lnTo>
                    <a:pt x="646" y="32"/>
                  </a:lnTo>
                  <a:lnTo>
                    <a:pt x="646" y="32"/>
                  </a:lnTo>
                  <a:lnTo>
                    <a:pt x="642" y="32"/>
                  </a:lnTo>
                  <a:lnTo>
                    <a:pt x="642" y="30"/>
                  </a:lnTo>
                  <a:lnTo>
                    <a:pt x="642" y="28"/>
                  </a:lnTo>
                  <a:lnTo>
                    <a:pt x="640" y="26"/>
                  </a:lnTo>
                  <a:lnTo>
                    <a:pt x="640" y="26"/>
                  </a:lnTo>
                  <a:lnTo>
                    <a:pt x="634" y="20"/>
                  </a:lnTo>
                  <a:lnTo>
                    <a:pt x="632" y="16"/>
                  </a:lnTo>
                  <a:lnTo>
                    <a:pt x="634" y="10"/>
                  </a:lnTo>
                  <a:lnTo>
                    <a:pt x="642" y="4"/>
                  </a:lnTo>
                  <a:lnTo>
                    <a:pt x="642" y="4"/>
                  </a:lnTo>
                  <a:lnTo>
                    <a:pt x="636" y="2"/>
                  </a:lnTo>
                  <a:lnTo>
                    <a:pt x="630" y="2"/>
                  </a:lnTo>
                  <a:lnTo>
                    <a:pt x="620" y="6"/>
                  </a:lnTo>
                  <a:lnTo>
                    <a:pt x="620" y="6"/>
                  </a:lnTo>
                  <a:lnTo>
                    <a:pt x="614" y="10"/>
                  </a:lnTo>
                  <a:lnTo>
                    <a:pt x="610" y="14"/>
                  </a:lnTo>
                  <a:lnTo>
                    <a:pt x="606" y="20"/>
                  </a:lnTo>
                  <a:lnTo>
                    <a:pt x="606" y="26"/>
                  </a:lnTo>
                  <a:lnTo>
                    <a:pt x="606" y="26"/>
                  </a:lnTo>
                  <a:lnTo>
                    <a:pt x="608" y="30"/>
                  </a:lnTo>
                  <a:lnTo>
                    <a:pt x="612" y="30"/>
                  </a:lnTo>
                  <a:lnTo>
                    <a:pt x="618" y="30"/>
                  </a:lnTo>
                  <a:lnTo>
                    <a:pt x="622" y="30"/>
                  </a:lnTo>
                  <a:lnTo>
                    <a:pt x="622" y="30"/>
                  </a:lnTo>
                  <a:lnTo>
                    <a:pt x="620" y="32"/>
                  </a:lnTo>
                  <a:lnTo>
                    <a:pt x="618" y="32"/>
                  </a:lnTo>
                  <a:lnTo>
                    <a:pt x="618" y="32"/>
                  </a:lnTo>
                  <a:lnTo>
                    <a:pt x="612" y="32"/>
                  </a:lnTo>
                  <a:lnTo>
                    <a:pt x="612" y="32"/>
                  </a:lnTo>
                  <a:lnTo>
                    <a:pt x="612" y="34"/>
                  </a:lnTo>
                  <a:lnTo>
                    <a:pt x="614" y="36"/>
                  </a:lnTo>
                  <a:lnTo>
                    <a:pt x="616" y="38"/>
                  </a:lnTo>
                  <a:lnTo>
                    <a:pt x="616" y="38"/>
                  </a:lnTo>
                  <a:lnTo>
                    <a:pt x="622" y="40"/>
                  </a:lnTo>
                  <a:lnTo>
                    <a:pt x="626" y="40"/>
                  </a:lnTo>
                  <a:lnTo>
                    <a:pt x="632" y="40"/>
                  </a:lnTo>
                  <a:lnTo>
                    <a:pt x="638" y="42"/>
                  </a:lnTo>
                  <a:lnTo>
                    <a:pt x="638" y="42"/>
                  </a:lnTo>
                  <a:lnTo>
                    <a:pt x="640" y="48"/>
                  </a:lnTo>
                  <a:lnTo>
                    <a:pt x="640" y="50"/>
                  </a:lnTo>
                  <a:lnTo>
                    <a:pt x="642" y="52"/>
                  </a:lnTo>
                  <a:lnTo>
                    <a:pt x="642" y="52"/>
                  </a:lnTo>
                  <a:lnTo>
                    <a:pt x="646" y="54"/>
                  </a:lnTo>
                  <a:lnTo>
                    <a:pt x="646" y="54"/>
                  </a:lnTo>
                  <a:lnTo>
                    <a:pt x="644" y="56"/>
                  </a:lnTo>
                  <a:lnTo>
                    <a:pt x="644" y="56"/>
                  </a:lnTo>
                  <a:lnTo>
                    <a:pt x="640" y="58"/>
                  </a:lnTo>
                  <a:lnTo>
                    <a:pt x="638" y="60"/>
                  </a:lnTo>
                  <a:lnTo>
                    <a:pt x="632" y="66"/>
                  </a:lnTo>
                  <a:lnTo>
                    <a:pt x="632" y="66"/>
                  </a:lnTo>
                  <a:lnTo>
                    <a:pt x="630" y="70"/>
                  </a:lnTo>
                  <a:lnTo>
                    <a:pt x="628" y="72"/>
                  </a:lnTo>
                  <a:lnTo>
                    <a:pt x="626" y="70"/>
                  </a:lnTo>
                  <a:lnTo>
                    <a:pt x="626" y="70"/>
                  </a:lnTo>
                  <a:lnTo>
                    <a:pt x="620" y="68"/>
                  </a:lnTo>
                  <a:lnTo>
                    <a:pt x="618" y="64"/>
                  </a:lnTo>
                  <a:lnTo>
                    <a:pt x="620" y="60"/>
                  </a:lnTo>
                  <a:lnTo>
                    <a:pt x="620" y="60"/>
                  </a:lnTo>
                  <a:lnTo>
                    <a:pt x="622" y="58"/>
                  </a:lnTo>
                  <a:lnTo>
                    <a:pt x="620" y="56"/>
                  </a:lnTo>
                  <a:lnTo>
                    <a:pt x="616" y="54"/>
                  </a:lnTo>
                  <a:lnTo>
                    <a:pt x="616" y="54"/>
                  </a:lnTo>
                  <a:lnTo>
                    <a:pt x="612" y="52"/>
                  </a:lnTo>
                  <a:lnTo>
                    <a:pt x="610" y="52"/>
                  </a:lnTo>
                  <a:lnTo>
                    <a:pt x="608" y="54"/>
                  </a:lnTo>
                  <a:lnTo>
                    <a:pt x="608" y="54"/>
                  </a:lnTo>
                  <a:lnTo>
                    <a:pt x="606" y="58"/>
                  </a:lnTo>
                  <a:lnTo>
                    <a:pt x="602" y="60"/>
                  </a:lnTo>
                  <a:lnTo>
                    <a:pt x="602" y="60"/>
                  </a:lnTo>
                  <a:lnTo>
                    <a:pt x="598" y="52"/>
                  </a:lnTo>
                  <a:lnTo>
                    <a:pt x="594" y="48"/>
                  </a:lnTo>
                  <a:lnTo>
                    <a:pt x="588" y="48"/>
                  </a:lnTo>
                  <a:lnTo>
                    <a:pt x="588" y="48"/>
                  </a:lnTo>
                  <a:lnTo>
                    <a:pt x="586" y="46"/>
                  </a:lnTo>
                  <a:lnTo>
                    <a:pt x="586" y="44"/>
                  </a:lnTo>
                  <a:lnTo>
                    <a:pt x="586" y="44"/>
                  </a:lnTo>
                  <a:lnTo>
                    <a:pt x="586" y="36"/>
                  </a:lnTo>
                  <a:lnTo>
                    <a:pt x="584" y="32"/>
                  </a:lnTo>
                  <a:lnTo>
                    <a:pt x="578" y="28"/>
                  </a:lnTo>
                  <a:lnTo>
                    <a:pt x="570" y="24"/>
                  </a:lnTo>
                  <a:lnTo>
                    <a:pt x="570" y="24"/>
                  </a:lnTo>
                  <a:lnTo>
                    <a:pt x="576" y="18"/>
                  </a:lnTo>
                  <a:lnTo>
                    <a:pt x="578" y="14"/>
                  </a:lnTo>
                  <a:lnTo>
                    <a:pt x="580" y="14"/>
                  </a:lnTo>
                  <a:lnTo>
                    <a:pt x="580" y="14"/>
                  </a:lnTo>
                  <a:lnTo>
                    <a:pt x="588" y="14"/>
                  </a:lnTo>
                  <a:lnTo>
                    <a:pt x="592" y="12"/>
                  </a:lnTo>
                  <a:lnTo>
                    <a:pt x="602" y="2"/>
                  </a:lnTo>
                  <a:lnTo>
                    <a:pt x="602" y="2"/>
                  </a:lnTo>
                  <a:lnTo>
                    <a:pt x="578" y="0"/>
                  </a:lnTo>
                  <a:lnTo>
                    <a:pt x="578" y="0"/>
                  </a:lnTo>
                  <a:lnTo>
                    <a:pt x="568" y="0"/>
                  </a:lnTo>
                  <a:lnTo>
                    <a:pt x="564" y="4"/>
                  </a:lnTo>
                  <a:lnTo>
                    <a:pt x="562" y="8"/>
                  </a:lnTo>
                  <a:lnTo>
                    <a:pt x="566" y="18"/>
                  </a:lnTo>
                  <a:lnTo>
                    <a:pt x="566" y="18"/>
                  </a:lnTo>
                  <a:lnTo>
                    <a:pt x="566" y="24"/>
                  </a:lnTo>
                  <a:lnTo>
                    <a:pt x="566" y="24"/>
                  </a:lnTo>
                  <a:lnTo>
                    <a:pt x="560" y="28"/>
                  </a:lnTo>
                  <a:lnTo>
                    <a:pt x="556" y="32"/>
                  </a:lnTo>
                  <a:lnTo>
                    <a:pt x="556" y="38"/>
                  </a:lnTo>
                  <a:lnTo>
                    <a:pt x="558" y="44"/>
                  </a:lnTo>
                  <a:lnTo>
                    <a:pt x="558" y="44"/>
                  </a:lnTo>
                  <a:lnTo>
                    <a:pt x="568" y="46"/>
                  </a:lnTo>
                  <a:lnTo>
                    <a:pt x="572" y="50"/>
                  </a:lnTo>
                  <a:lnTo>
                    <a:pt x="576" y="54"/>
                  </a:lnTo>
                  <a:lnTo>
                    <a:pt x="576" y="54"/>
                  </a:lnTo>
                  <a:lnTo>
                    <a:pt x="576" y="56"/>
                  </a:lnTo>
                  <a:lnTo>
                    <a:pt x="574" y="60"/>
                  </a:lnTo>
                  <a:lnTo>
                    <a:pt x="574" y="60"/>
                  </a:lnTo>
                  <a:lnTo>
                    <a:pt x="568" y="64"/>
                  </a:lnTo>
                  <a:lnTo>
                    <a:pt x="564" y="66"/>
                  </a:lnTo>
                  <a:lnTo>
                    <a:pt x="562" y="70"/>
                  </a:lnTo>
                  <a:lnTo>
                    <a:pt x="562" y="70"/>
                  </a:lnTo>
                  <a:lnTo>
                    <a:pt x="562" y="72"/>
                  </a:lnTo>
                  <a:lnTo>
                    <a:pt x="558" y="72"/>
                  </a:lnTo>
                  <a:lnTo>
                    <a:pt x="558" y="72"/>
                  </a:lnTo>
                  <a:lnTo>
                    <a:pt x="556" y="70"/>
                  </a:lnTo>
                  <a:lnTo>
                    <a:pt x="556" y="68"/>
                  </a:lnTo>
                  <a:lnTo>
                    <a:pt x="556" y="64"/>
                  </a:lnTo>
                  <a:lnTo>
                    <a:pt x="556" y="64"/>
                  </a:lnTo>
                  <a:lnTo>
                    <a:pt x="558" y="64"/>
                  </a:lnTo>
                  <a:lnTo>
                    <a:pt x="558" y="64"/>
                  </a:lnTo>
                  <a:lnTo>
                    <a:pt x="556" y="62"/>
                  </a:lnTo>
                  <a:lnTo>
                    <a:pt x="556" y="62"/>
                  </a:lnTo>
                  <a:lnTo>
                    <a:pt x="554" y="62"/>
                  </a:lnTo>
                  <a:lnTo>
                    <a:pt x="552" y="62"/>
                  </a:lnTo>
                  <a:lnTo>
                    <a:pt x="552" y="60"/>
                  </a:lnTo>
                  <a:lnTo>
                    <a:pt x="552" y="60"/>
                  </a:lnTo>
                  <a:lnTo>
                    <a:pt x="562" y="56"/>
                  </a:lnTo>
                  <a:lnTo>
                    <a:pt x="562" y="56"/>
                  </a:lnTo>
                  <a:lnTo>
                    <a:pt x="556" y="50"/>
                  </a:lnTo>
                  <a:lnTo>
                    <a:pt x="550" y="48"/>
                  </a:lnTo>
                  <a:lnTo>
                    <a:pt x="550" y="48"/>
                  </a:lnTo>
                  <a:lnTo>
                    <a:pt x="548" y="46"/>
                  </a:lnTo>
                  <a:lnTo>
                    <a:pt x="544" y="44"/>
                  </a:lnTo>
                  <a:lnTo>
                    <a:pt x="540" y="48"/>
                  </a:lnTo>
                  <a:lnTo>
                    <a:pt x="536" y="52"/>
                  </a:lnTo>
                  <a:lnTo>
                    <a:pt x="534" y="52"/>
                  </a:lnTo>
                  <a:lnTo>
                    <a:pt x="530" y="52"/>
                  </a:lnTo>
                  <a:lnTo>
                    <a:pt x="530" y="52"/>
                  </a:lnTo>
                  <a:lnTo>
                    <a:pt x="538" y="54"/>
                  </a:lnTo>
                  <a:lnTo>
                    <a:pt x="542" y="56"/>
                  </a:lnTo>
                  <a:lnTo>
                    <a:pt x="544" y="60"/>
                  </a:lnTo>
                  <a:lnTo>
                    <a:pt x="544" y="60"/>
                  </a:lnTo>
                  <a:lnTo>
                    <a:pt x="542" y="60"/>
                  </a:lnTo>
                  <a:lnTo>
                    <a:pt x="540" y="62"/>
                  </a:lnTo>
                  <a:lnTo>
                    <a:pt x="538" y="66"/>
                  </a:lnTo>
                  <a:lnTo>
                    <a:pt x="538" y="66"/>
                  </a:lnTo>
                  <a:lnTo>
                    <a:pt x="510" y="66"/>
                  </a:lnTo>
                  <a:lnTo>
                    <a:pt x="498" y="64"/>
                  </a:lnTo>
                  <a:lnTo>
                    <a:pt x="484" y="60"/>
                  </a:lnTo>
                  <a:lnTo>
                    <a:pt x="484" y="60"/>
                  </a:lnTo>
                  <a:lnTo>
                    <a:pt x="482" y="56"/>
                  </a:lnTo>
                  <a:lnTo>
                    <a:pt x="480" y="54"/>
                  </a:lnTo>
                  <a:lnTo>
                    <a:pt x="474" y="56"/>
                  </a:lnTo>
                  <a:lnTo>
                    <a:pt x="474" y="56"/>
                  </a:lnTo>
                  <a:lnTo>
                    <a:pt x="464" y="58"/>
                  </a:lnTo>
                  <a:lnTo>
                    <a:pt x="464" y="58"/>
                  </a:lnTo>
                  <a:lnTo>
                    <a:pt x="462" y="58"/>
                  </a:lnTo>
                  <a:lnTo>
                    <a:pt x="462" y="60"/>
                  </a:lnTo>
                  <a:lnTo>
                    <a:pt x="462" y="60"/>
                  </a:lnTo>
                  <a:lnTo>
                    <a:pt x="466" y="62"/>
                  </a:lnTo>
                  <a:lnTo>
                    <a:pt x="466" y="62"/>
                  </a:lnTo>
                  <a:lnTo>
                    <a:pt x="468" y="64"/>
                  </a:lnTo>
                  <a:lnTo>
                    <a:pt x="468" y="64"/>
                  </a:lnTo>
                  <a:lnTo>
                    <a:pt x="468" y="68"/>
                  </a:lnTo>
                  <a:lnTo>
                    <a:pt x="468" y="68"/>
                  </a:lnTo>
                  <a:lnTo>
                    <a:pt x="464" y="72"/>
                  </a:lnTo>
                  <a:lnTo>
                    <a:pt x="464" y="72"/>
                  </a:lnTo>
                  <a:lnTo>
                    <a:pt x="452" y="66"/>
                  </a:lnTo>
                  <a:lnTo>
                    <a:pt x="446" y="66"/>
                  </a:lnTo>
                  <a:lnTo>
                    <a:pt x="440" y="66"/>
                  </a:lnTo>
                  <a:lnTo>
                    <a:pt x="440" y="66"/>
                  </a:lnTo>
                  <a:lnTo>
                    <a:pt x="424" y="68"/>
                  </a:lnTo>
                  <a:lnTo>
                    <a:pt x="408" y="66"/>
                  </a:lnTo>
                  <a:lnTo>
                    <a:pt x="408" y="66"/>
                  </a:lnTo>
                  <a:lnTo>
                    <a:pt x="410" y="62"/>
                  </a:lnTo>
                  <a:lnTo>
                    <a:pt x="412" y="62"/>
                  </a:lnTo>
                  <a:lnTo>
                    <a:pt x="414" y="60"/>
                  </a:lnTo>
                  <a:lnTo>
                    <a:pt x="416" y="60"/>
                  </a:lnTo>
                  <a:lnTo>
                    <a:pt x="416" y="60"/>
                  </a:lnTo>
                  <a:lnTo>
                    <a:pt x="412" y="56"/>
                  </a:lnTo>
                  <a:lnTo>
                    <a:pt x="406" y="54"/>
                  </a:lnTo>
                  <a:lnTo>
                    <a:pt x="406" y="54"/>
                  </a:lnTo>
                  <a:lnTo>
                    <a:pt x="398" y="54"/>
                  </a:lnTo>
                  <a:lnTo>
                    <a:pt x="390" y="54"/>
                  </a:lnTo>
                  <a:lnTo>
                    <a:pt x="374" y="50"/>
                  </a:lnTo>
                  <a:lnTo>
                    <a:pt x="374" y="50"/>
                  </a:lnTo>
                  <a:lnTo>
                    <a:pt x="358" y="46"/>
                  </a:lnTo>
                  <a:lnTo>
                    <a:pt x="350" y="46"/>
                  </a:lnTo>
                  <a:lnTo>
                    <a:pt x="348" y="46"/>
                  </a:lnTo>
                  <a:lnTo>
                    <a:pt x="344" y="50"/>
                  </a:lnTo>
                  <a:lnTo>
                    <a:pt x="344" y="50"/>
                  </a:lnTo>
                  <a:lnTo>
                    <a:pt x="340" y="50"/>
                  </a:lnTo>
                  <a:lnTo>
                    <a:pt x="338" y="48"/>
                  </a:lnTo>
                  <a:lnTo>
                    <a:pt x="338" y="48"/>
                  </a:lnTo>
                  <a:lnTo>
                    <a:pt x="336" y="44"/>
                  </a:lnTo>
                  <a:lnTo>
                    <a:pt x="334" y="44"/>
                  </a:lnTo>
                  <a:lnTo>
                    <a:pt x="330" y="48"/>
                  </a:lnTo>
                  <a:lnTo>
                    <a:pt x="330" y="48"/>
                  </a:lnTo>
                  <a:lnTo>
                    <a:pt x="326" y="50"/>
                  </a:lnTo>
                  <a:lnTo>
                    <a:pt x="324" y="48"/>
                  </a:lnTo>
                  <a:lnTo>
                    <a:pt x="324" y="48"/>
                  </a:lnTo>
                  <a:lnTo>
                    <a:pt x="318" y="44"/>
                  </a:lnTo>
                  <a:lnTo>
                    <a:pt x="314" y="42"/>
                  </a:lnTo>
                  <a:lnTo>
                    <a:pt x="308" y="42"/>
                  </a:lnTo>
                  <a:lnTo>
                    <a:pt x="302" y="46"/>
                  </a:lnTo>
                  <a:lnTo>
                    <a:pt x="302" y="46"/>
                  </a:lnTo>
                  <a:lnTo>
                    <a:pt x="296" y="44"/>
                  </a:lnTo>
                  <a:lnTo>
                    <a:pt x="296" y="44"/>
                  </a:lnTo>
                  <a:lnTo>
                    <a:pt x="294" y="48"/>
                  </a:lnTo>
                  <a:lnTo>
                    <a:pt x="290" y="48"/>
                  </a:lnTo>
                  <a:lnTo>
                    <a:pt x="290" y="48"/>
                  </a:lnTo>
                  <a:lnTo>
                    <a:pt x="286" y="46"/>
                  </a:lnTo>
                  <a:lnTo>
                    <a:pt x="286" y="46"/>
                  </a:lnTo>
                  <a:lnTo>
                    <a:pt x="286" y="46"/>
                  </a:lnTo>
                  <a:lnTo>
                    <a:pt x="286" y="46"/>
                  </a:lnTo>
                  <a:lnTo>
                    <a:pt x="280" y="46"/>
                  </a:lnTo>
                  <a:lnTo>
                    <a:pt x="278" y="44"/>
                  </a:lnTo>
                  <a:lnTo>
                    <a:pt x="274" y="46"/>
                  </a:lnTo>
                  <a:lnTo>
                    <a:pt x="274" y="46"/>
                  </a:lnTo>
                  <a:lnTo>
                    <a:pt x="268" y="48"/>
                  </a:lnTo>
                  <a:lnTo>
                    <a:pt x="264" y="48"/>
                  </a:lnTo>
                  <a:lnTo>
                    <a:pt x="258" y="48"/>
                  </a:lnTo>
                  <a:lnTo>
                    <a:pt x="254" y="50"/>
                  </a:lnTo>
                  <a:lnTo>
                    <a:pt x="254" y="50"/>
                  </a:lnTo>
                  <a:lnTo>
                    <a:pt x="246" y="54"/>
                  </a:lnTo>
                  <a:lnTo>
                    <a:pt x="238" y="54"/>
                  </a:lnTo>
                  <a:lnTo>
                    <a:pt x="224" y="50"/>
                  </a:lnTo>
                  <a:lnTo>
                    <a:pt x="224" y="50"/>
                  </a:lnTo>
                  <a:lnTo>
                    <a:pt x="202" y="46"/>
                  </a:lnTo>
                  <a:lnTo>
                    <a:pt x="192" y="44"/>
                  </a:lnTo>
                  <a:lnTo>
                    <a:pt x="180" y="42"/>
                  </a:lnTo>
                  <a:lnTo>
                    <a:pt x="180" y="42"/>
                  </a:lnTo>
                  <a:lnTo>
                    <a:pt x="166" y="42"/>
                  </a:lnTo>
                  <a:lnTo>
                    <a:pt x="152" y="42"/>
                  </a:lnTo>
                  <a:lnTo>
                    <a:pt x="124" y="38"/>
                  </a:lnTo>
                  <a:lnTo>
                    <a:pt x="124" y="38"/>
                  </a:lnTo>
                  <a:lnTo>
                    <a:pt x="96" y="32"/>
                  </a:lnTo>
                  <a:lnTo>
                    <a:pt x="82" y="32"/>
                  </a:lnTo>
                  <a:lnTo>
                    <a:pt x="68" y="36"/>
                  </a:lnTo>
                  <a:lnTo>
                    <a:pt x="68" y="36"/>
                  </a:lnTo>
                  <a:lnTo>
                    <a:pt x="52" y="38"/>
                  </a:lnTo>
                  <a:lnTo>
                    <a:pt x="44" y="40"/>
                  </a:lnTo>
                  <a:lnTo>
                    <a:pt x="38" y="46"/>
                  </a:lnTo>
                  <a:lnTo>
                    <a:pt x="38" y="46"/>
                  </a:lnTo>
                  <a:lnTo>
                    <a:pt x="34" y="50"/>
                  </a:lnTo>
                  <a:lnTo>
                    <a:pt x="30" y="52"/>
                  </a:lnTo>
                  <a:lnTo>
                    <a:pt x="24" y="54"/>
                  </a:lnTo>
                  <a:lnTo>
                    <a:pt x="18" y="54"/>
                  </a:lnTo>
                  <a:lnTo>
                    <a:pt x="18" y="54"/>
                  </a:lnTo>
                  <a:lnTo>
                    <a:pt x="14" y="56"/>
                  </a:lnTo>
                  <a:lnTo>
                    <a:pt x="12" y="56"/>
                  </a:lnTo>
                  <a:lnTo>
                    <a:pt x="12" y="58"/>
                  </a:lnTo>
                  <a:lnTo>
                    <a:pt x="12" y="58"/>
                  </a:lnTo>
                  <a:lnTo>
                    <a:pt x="12" y="60"/>
                  </a:lnTo>
                  <a:lnTo>
                    <a:pt x="12" y="62"/>
                  </a:lnTo>
                  <a:lnTo>
                    <a:pt x="16" y="62"/>
                  </a:lnTo>
                  <a:lnTo>
                    <a:pt x="16" y="62"/>
                  </a:lnTo>
                  <a:lnTo>
                    <a:pt x="50" y="78"/>
                  </a:lnTo>
                  <a:lnTo>
                    <a:pt x="50" y="78"/>
                  </a:lnTo>
                  <a:lnTo>
                    <a:pt x="46" y="84"/>
                  </a:lnTo>
                  <a:lnTo>
                    <a:pt x="40" y="86"/>
                  </a:lnTo>
                  <a:lnTo>
                    <a:pt x="34" y="84"/>
                  </a:lnTo>
                  <a:lnTo>
                    <a:pt x="30" y="82"/>
                  </a:lnTo>
                  <a:lnTo>
                    <a:pt x="30" y="82"/>
                  </a:lnTo>
                  <a:lnTo>
                    <a:pt x="26" y="80"/>
                  </a:lnTo>
                  <a:lnTo>
                    <a:pt x="22" y="80"/>
                  </a:lnTo>
                  <a:lnTo>
                    <a:pt x="22" y="80"/>
                  </a:lnTo>
                  <a:lnTo>
                    <a:pt x="0" y="88"/>
                  </a:lnTo>
                  <a:lnTo>
                    <a:pt x="0" y="88"/>
                  </a:lnTo>
                  <a:lnTo>
                    <a:pt x="6" y="90"/>
                  </a:lnTo>
                  <a:lnTo>
                    <a:pt x="8" y="94"/>
                  </a:lnTo>
                  <a:lnTo>
                    <a:pt x="10" y="98"/>
                  </a:lnTo>
                  <a:lnTo>
                    <a:pt x="14" y="100"/>
                  </a:lnTo>
                  <a:lnTo>
                    <a:pt x="14" y="100"/>
                  </a:lnTo>
                  <a:lnTo>
                    <a:pt x="30" y="100"/>
                  </a:lnTo>
                  <a:lnTo>
                    <a:pt x="44" y="98"/>
                  </a:lnTo>
                  <a:lnTo>
                    <a:pt x="44" y="98"/>
                  </a:lnTo>
                  <a:lnTo>
                    <a:pt x="48" y="96"/>
                  </a:lnTo>
                  <a:lnTo>
                    <a:pt x="50" y="96"/>
                  </a:lnTo>
                  <a:lnTo>
                    <a:pt x="52" y="100"/>
                  </a:lnTo>
                  <a:lnTo>
                    <a:pt x="52" y="100"/>
                  </a:lnTo>
                  <a:lnTo>
                    <a:pt x="52" y="108"/>
                  </a:lnTo>
                  <a:lnTo>
                    <a:pt x="52" y="110"/>
                  </a:lnTo>
                  <a:lnTo>
                    <a:pt x="46" y="112"/>
                  </a:lnTo>
                  <a:lnTo>
                    <a:pt x="46" y="112"/>
                  </a:lnTo>
                  <a:lnTo>
                    <a:pt x="36" y="114"/>
                  </a:lnTo>
                  <a:lnTo>
                    <a:pt x="24" y="116"/>
                  </a:lnTo>
                  <a:lnTo>
                    <a:pt x="24" y="116"/>
                  </a:lnTo>
                  <a:lnTo>
                    <a:pt x="22" y="118"/>
                  </a:lnTo>
                  <a:lnTo>
                    <a:pt x="18" y="122"/>
                  </a:lnTo>
                  <a:lnTo>
                    <a:pt x="14" y="130"/>
                  </a:lnTo>
                  <a:lnTo>
                    <a:pt x="14" y="130"/>
                  </a:lnTo>
                  <a:lnTo>
                    <a:pt x="18" y="134"/>
                  </a:lnTo>
                  <a:lnTo>
                    <a:pt x="20" y="140"/>
                  </a:lnTo>
                  <a:lnTo>
                    <a:pt x="22" y="144"/>
                  </a:lnTo>
                  <a:lnTo>
                    <a:pt x="28" y="146"/>
                  </a:lnTo>
                  <a:lnTo>
                    <a:pt x="28" y="146"/>
                  </a:lnTo>
                  <a:lnTo>
                    <a:pt x="40" y="148"/>
                  </a:lnTo>
                  <a:lnTo>
                    <a:pt x="46" y="152"/>
                  </a:lnTo>
                  <a:lnTo>
                    <a:pt x="46" y="154"/>
                  </a:lnTo>
                  <a:lnTo>
                    <a:pt x="48" y="160"/>
                  </a:lnTo>
                  <a:lnTo>
                    <a:pt x="48" y="160"/>
                  </a:lnTo>
                  <a:lnTo>
                    <a:pt x="48" y="160"/>
                  </a:lnTo>
                  <a:lnTo>
                    <a:pt x="48" y="160"/>
                  </a:lnTo>
                  <a:lnTo>
                    <a:pt x="52" y="158"/>
                  </a:lnTo>
                  <a:lnTo>
                    <a:pt x="56" y="158"/>
                  </a:lnTo>
                  <a:lnTo>
                    <a:pt x="66" y="160"/>
                  </a:lnTo>
                  <a:lnTo>
                    <a:pt x="74" y="160"/>
                  </a:lnTo>
                  <a:lnTo>
                    <a:pt x="78" y="160"/>
                  </a:lnTo>
                  <a:lnTo>
                    <a:pt x="82" y="158"/>
                  </a:lnTo>
                  <a:lnTo>
                    <a:pt x="82" y="158"/>
                  </a:lnTo>
                  <a:lnTo>
                    <a:pt x="80" y="166"/>
                  </a:lnTo>
                  <a:lnTo>
                    <a:pt x="74" y="174"/>
                  </a:lnTo>
                  <a:lnTo>
                    <a:pt x="68" y="180"/>
                  </a:lnTo>
                  <a:lnTo>
                    <a:pt x="60" y="184"/>
                  </a:lnTo>
                  <a:lnTo>
                    <a:pt x="60" y="184"/>
                  </a:lnTo>
                  <a:lnTo>
                    <a:pt x="58" y="186"/>
                  </a:lnTo>
                  <a:lnTo>
                    <a:pt x="56" y="188"/>
                  </a:lnTo>
                  <a:lnTo>
                    <a:pt x="56" y="190"/>
                  </a:lnTo>
                  <a:lnTo>
                    <a:pt x="56" y="190"/>
                  </a:lnTo>
                  <a:lnTo>
                    <a:pt x="58" y="190"/>
                  </a:lnTo>
                  <a:lnTo>
                    <a:pt x="60" y="190"/>
                  </a:lnTo>
                  <a:lnTo>
                    <a:pt x="64" y="190"/>
                  </a:lnTo>
                  <a:lnTo>
                    <a:pt x="64" y="190"/>
                  </a:lnTo>
                  <a:lnTo>
                    <a:pt x="70" y="188"/>
                  </a:lnTo>
                  <a:lnTo>
                    <a:pt x="70" y="188"/>
                  </a:lnTo>
                  <a:lnTo>
                    <a:pt x="98" y="168"/>
                  </a:lnTo>
                  <a:lnTo>
                    <a:pt x="98" y="168"/>
                  </a:lnTo>
                  <a:lnTo>
                    <a:pt x="104" y="164"/>
                  </a:lnTo>
                  <a:lnTo>
                    <a:pt x="106" y="160"/>
                  </a:lnTo>
                  <a:lnTo>
                    <a:pt x="106" y="156"/>
                  </a:lnTo>
                  <a:lnTo>
                    <a:pt x="106" y="156"/>
                  </a:lnTo>
                  <a:lnTo>
                    <a:pt x="106" y="154"/>
                  </a:lnTo>
                  <a:lnTo>
                    <a:pt x="106" y="154"/>
                  </a:lnTo>
                  <a:lnTo>
                    <a:pt x="112" y="150"/>
                  </a:lnTo>
                  <a:lnTo>
                    <a:pt x="118" y="144"/>
                  </a:lnTo>
                  <a:lnTo>
                    <a:pt x="122" y="140"/>
                  </a:lnTo>
                  <a:lnTo>
                    <a:pt x="128" y="136"/>
                  </a:lnTo>
                  <a:lnTo>
                    <a:pt x="128" y="136"/>
                  </a:lnTo>
                  <a:lnTo>
                    <a:pt x="130" y="138"/>
                  </a:lnTo>
                  <a:lnTo>
                    <a:pt x="130" y="138"/>
                  </a:lnTo>
                  <a:lnTo>
                    <a:pt x="128" y="140"/>
                  </a:lnTo>
                  <a:lnTo>
                    <a:pt x="128" y="142"/>
                  </a:lnTo>
                  <a:lnTo>
                    <a:pt x="126" y="146"/>
                  </a:lnTo>
                  <a:lnTo>
                    <a:pt x="126" y="146"/>
                  </a:lnTo>
                  <a:lnTo>
                    <a:pt x="124" y="148"/>
                  </a:lnTo>
                  <a:lnTo>
                    <a:pt x="124" y="150"/>
                  </a:lnTo>
                  <a:lnTo>
                    <a:pt x="126" y="152"/>
                  </a:lnTo>
                  <a:lnTo>
                    <a:pt x="124" y="156"/>
                  </a:lnTo>
                  <a:lnTo>
                    <a:pt x="124" y="156"/>
                  </a:lnTo>
                  <a:lnTo>
                    <a:pt x="128" y="156"/>
                  </a:lnTo>
                  <a:lnTo>
                    <a:pt x="128" y="154"/>
                  </a:lnTo>
                  <a:lnTo>
                    <a:pt x="130" y="152"/>
                  </a:lnTo>
                  <a:lnTo>
                    <a:pt x="132" y="150"/>
                  </a:lnTo>
                  <a:lnTo>
                    <a:pt x="132" y="150"/>
                  </a:lnTo>
                  <a:lnTo>
                    <a:pt x="142" y="148"/>
                  </a:lnTo>
                  <a:lnTo>
                    <a:pt x="148" y="146"/>
                  </a:lnTo>
                  <a:lnTo>
                    <a:pt x="150" y="142"/>
                  </a:lnTo>
                  <a:lnTo>
                    <a:pt x="150" y="142"/>
                  </a:lnTo>
                  <a:lnTo>
                    <a:pt x="152" y="138"/>
                  </a:lnTo>
                  <a:lnTo>
                    <a:pt x="152" y="136"/>
                  </a:lnTo>
                  <a:lnTo>
                    <a:pt x="160" y="138"/>
                  </a:lnTo>
                  <a:lnTo>
                    <a:pt x="160" y="138"/>
                  </a:lnTo>
                  <a:lnTo>
                    <a:pt x="180" y="144"/>
                  </a:lnTo>
                  <a:lnTo>
                    <a:pt x="190" y="146"/>
                  </a:lnTo>
                  <a:lnTo>
                    <a:pt x="200" y="146"/>
                  </a:lnTo>
                  <a:lnTo>
                    <a:pt x="200" y="146"/>
                  </a:lnTo>
                  <a:lnTo>
                    <a:pt x="210" y="148"/>
                  </a:lnTo>
                  <a:lnTo>
                    <a:pt x="220" y="150"/>
                  </a:lnTo>
                  <a:lnTo>
                    <a:pt x="220" y="150"/>
                  </a:lnTo>
                  <a:lnTo>
                    <a:pt x="230" y="156"/>
                  </a:lnTo>
                  <a:lnTo>
                    <a:pt x="240" y="164"/>
                  </a:lnTo>
                  <a:lnTo>
                    <a:pt x="240" y="164"/>
                  </a:lnTo>
                  <a:lnTo>
                    <a:pt x="244" y="168"/>
                  </a:lnTo>
                  <a:lnTo>
                    <a:pt x="244" y="168"/>
                  </a:lnTo>
                  <a:lnTo>
                    <a:pt x="246" y="166"/>
                  </a:lnTo>
                  <a:lnTo>
                    <a:pt x="250" y="166"/>
                  </a:lnTo>
                  <a:lnTo>
                    <a:pt x="250" y="166"/>
                  </a:lnTo>
                  <a:lnTo>
                    <a:pt x="252" y="166"/>
                  </a:lnTo>
                  <a:lnTo>
                    <a:pt x="252" y="166"/>
                  </a:lnTo>
                  <a:lnTo>
                    <a:pt x="258" y="164"/>
                  </a:lnTo>
                  <a:lnTo>
                    <a:pt x="258" y="164"/>
                  </a:lnTo>
                  <a:lnTo>
                    <a:pt x="262" y="164"/>
                  </a:lnTo>
                  <a:lnTo>
                    <a:pt x="264" y="168"/>
                  </a:lnTo>
                  <a:lnTo>
                    <a:pt x="264" y="168"/>
                  </a:lnTo>
                  <a:lnTo>
                    <a:pt x="266" y="170"/>
                  </a:lnTo>
                  <a:lnTo>
                    <a:pt x="268" y="172"/>
                  </a:lnTo>
                  <a:lnTo>
                    <a:pt x="270" y="178"/>
                  </a:lnTo>
                  <a:lnTo>
                    <a:pt x="270" y="178"/>
                  </a:lnTo>
                  <a:lnTo>
                    <a:pt x="272" y="180"/>
                  </a:lnTo>
                  <a:lnTo>
                    <a:pt x="272" y="180"/>
                  </a:lnTo>
                  <a:lnTo>
                    <a:pt x="276" y="182"/>
                  </a:lnTo>
                  <a:lnTo>
                    <a:pt x="276" y="186"/>
                  </a:lnTo>
                  <a:lnTo>
                    <a:pt x="276" y="186"/>
                  </a:lnTo>
                  <a:lnTo>
                    <a:pt x="282" y="190"/>
                  </a:lnTo>
                  <a:lnTo>
                    <a:pt x="282" y="194"/>
                  </a:lnTo>
                  <a:lnTo>
                    <a:pt x="282" y="194"/>
                  </a:lnTo>
                  <a:lnTo>
                    <a:pt x="284" y="194"/>
                  </a:lnTo>
                  <a:lnTo>
                    <a:pt x="286" y="196"/>
                  </a:lnTo>
                  <a:lnTo>
                    <a:pt x="286" y="200"/>
                  </a:lnTo>
                  <a:lnTo>
                    <a:pt x="286" y="200"/>
                  </a:lnTo>
                  <a:lnTo>
                    <a:pt x="288" y="202"/>
                  </a:lnTo>
                  <a:lnTo>
                    <a:pt x="292" y="206"/>
                  </a:lnTo>
                  <a:lnTo>
                    <a:pt x="292" y="206"/>
                  </a:lnTo>
                  <a:lnTo>
                    <a:pt x="294" y="208"/>
                  </a:lnTo>
                  <a:lnTo>
                    <a:pt x="294" y="210"/>
                  </a:lnTo>
                  <a:lnTo>
                    <a:pt x="296" y="214"/>
                  </a:lnTo>
                  <a:lnTo>
                    <a:pt x="298" y="216"/>
                  </a:lnTo>
                  <a:lnTo>
                    <a:pt x="298" y="216"/>
                  </a:lnTo>
                  <a:lnTo>
                    <a:pt x="304" y="218"/>
                  </a:lnTo>
                  <a:lnTo>
                    <a:pt x="310" y="224"/>
                  </a:lnTo>
                  <a:lnTo>
                    <a:pt x="312" y="230"/>
                  </a:lnTo>
                  <a:lnTo>
                    <a:pt x="312" y="234"/>
                  </a:lnTo>
                  <a:lnTo>
                    <a:pt x="312" y="238"/>
                  </a:lnTo>
                  <a:lnTo>
                    <a:pt x="312" y="238"/>
                  </a:lnTo>
                  <a:lnTo>
                    <a:pt x="314" y="240"/>
                  </a:lnTo>
                  <a:lnTo>
                    <a:pt x="316" y="242"/>
                  </a:lnTo>
                  <a:lnTo>
                    <a:pt x="322" y="242"/>
                  </a:lnTo>
                  <a:lnTo>
                    <a:pt x="322" y="242"/>
                  </a:lnTo>
                  <a:lnTo>
                    <a:pt x="324" y="242"/>
                  </a:lnTo>
                  <a:lnTo>
                    <a:pt x="328" y="244"/>
                  </a:lnTo>
                  <a:lnTo>
                    <a:pt x="334" y="246"/>
                  </a:lnTo>
                  <a:lnTo>
                    <a:pt x="334" y="246"/>
                  </a:lnTo>
                  <a:lnTo>
                    <a:pt x="336" y="250"/>
                  </a:lnTo>
                  <a:lnTo>
                    <a:pt x="338" y="252"/>
                  </a:lnTo>
                  <a:lnTo>
                    <a:pt x="344" y="256"/>
                  </a:lnTo>
                  <a:lnTo>
                    <a:pt x="344" y="256"/>
                  </a:lnTo>
                  <a:lnTo>
                    <a:pt x="348" y="260"/>
                  </a:lnTo>
                  <a:lnTo>
                    <a:pt x="352" y="264"/>
                  </a:lnTo>
                  <a:lnTo>
                    <a:pt x="354" y="268"/>
                  </a:lnTo>
                  <a:lnTo>
                    <a:pt x="354" y="274"/>
                  </a:lnTo>
                  <a:lnTo>
                    <a:pt x="354" y="274"/>
                  </a:lnTo>
                  <a:lnTo>
                    <a:pt x="348" y="272"/>
                  </a:lnTo>
                  <a:lnTo>
                    <a:pt x="348" y="272"/>
                  </a:lnTo>
                  <a:lnTo>
                    <a:pt x="346" y="272"/>
                  </a:lnTo>
                  <a:lnTo>
                    <a:pt x="342" y="270"/>
                  </a:lnTo>
                  <a:lnTo>
                    <a:pt x="338" y="270"/>
                  </a:lnTo>
                  <a:lnTo>
                    <a:pt x="336" y="272"/>
                  </a:lnTo>
                  <a:lnTo>
                    <a:pt x="336" y="272"/>
                  </a:lnTo>
                  <a:lnTo>
                    <a:pt x="338" y="278"/>
                  </a:lnTo>
                  <a:lnTo>
                    <a:pt x="340" y="284"/>
                  </a:lnTo>
                  <a:lnTo>
                    <a:pt x="342" y="292"/>
                  </a:lnTo>
                  <a:lnTo>
                    <a:pt x="342" y="298"/>
                  </a:lnTo>
                  <a:lnTo>
                    <a:pt x="342" y="298"/>
                  </a:lnTo>
                  <a:lnTo>
                    <a:pt x="340" y="314"/>
                  </a:lnTo>
                  <a:lnTo>
                    <a:pt x="338" y="330"/>
                  </a:lnTo>
                  <a:lnTo>
                    <a:pt x="340" y="346"/>
                  </a:lnTo>
                  <a:lnTo>
                    <a:pt x="342" y="362"/>
                  </a:lnTo>
                  <a:lnTo>
                    <a:pt x="342" y="362"/>
                  </a:lnTo>
                  <a:lnTo>
                    <a:pt x="346" y="368"/>
                  </a:lnTo>
                  <a:lnTo>
                    <a:pt x="348" y="372"/>
                  </a:lnTo>
                  <a:lnTo>
                    <a:pt x="352" y="376"/>
                  </a:lnTo>
                  <a:lnTo>
                    <a:pt x="354" y="380"/>
                  </a:lnTo>
                  <a:lnTo>
                    <a:pt x="354" y="380"/>
                  </a:lnTo>
                  <a:lnTo>
                    <a:pt x="358" y="392"/>
                  </a:lnTo>
                  <a:lnTo>
                    <a:pt x="364" y="402"/>
                  </a:lnTo>
                  <a:lnTo>
                    <a:pt x="372" y="412"/>
                  </a:lnTo>
                  <a:lnTo>
                    <a:pt x="376" y="414"/>
                  </a:lnTo>
                  <a:lnTo>
                    <a:pt x="382" y="418"/>
                  </a:lnTo>
                  <a:lnTo>
                    <a:pt x="382" y="418"/>
                  </a:lnTo>
                  <a:lnTo>
                    <a:pt x="386" y="420"/>
                  </a:lnTo>
                  <a:lnTo>
                    <a:pt x="390" y="422"/>
                  </a:lnTo>
                  <a:lnTo>
                    <a:pt x="394" y="432"/>
                  </a:lnTo>
                  <a:lnTo>
                    <a:pt x="394" y="432"/>
                  </a:lnTo>
                  <a:lnTo>
                    <a:pt x="402" y="452"/>
                  </a:lnTo>
                  <a:lnTo>
                    <a:pt x="408" y="462"/>
                  </a:lnTo>
                  <a:lnTo>
                    <a:pt x="414" y="470"/>
                  </a:lnTo>
                  <a:lnTo>
                    <a:pt x="414" y="470"/>
                  </a:lnTo>
                  <a:lnTo>
                    <a:pt x="416" y="472"/>
                  </a:lnTo>
                  <a:lnTo>
                    <a:pt x="418" y="476"/>
                  </a:lnTo>
                  <a:lnTo>
                    <a:pt x="418" y="478"/>
                  </a:lnTo>
                  <a:lnTo>
                    <a:pt x="416" y="482"/>
                  </a:lnTo>
                  <a:lnTo>
                    <a:pt x="416" y="482"/>
                  </a:lnTo>
                  <a:lnTo>
                    <a:pt x="414" y="484"/>
                  </a:lnTo>
                  <a:lnTo>
                    <a:pt x="414" y="486"/>
                  </a:lnTo>
                  <a:lnTo>
                    <a:pt x="414" y="486"/>
                  </a:lnTo>
                  <a:lnTo>
                    <a:pt x="424" y="492"/>
                  </a:lnTo>
                  <a:lnTo>
                    <a:pt x="430" y="500"/>
                  </a:lnTo>
                  <a:lnTo>
                    <a:pt x="440" y="518"/>
                  </a:lnTo>
                  <a:lnTo>
                    <a:pt x="440" y="518"/>
                  </a:lnTo>
                  <a:lnTo>
                    <a:pt x="442" y="520"/>
                  </a:lnTo>
                  <a:lnTo>
                    <a:pt x="442" y="520"/>
                  </a:lnTo>
                  <a:lnTo>
                    <a:pt x="448" y="528"/>
                  </a:lnTo>
                  <a:lnTo>
                    <a:pt x="448" y="528"/>
                  </a:lnTo>
                  <a:lnTo>
                    <a:pt x="450" y="530"/>
                  </a:lnTo>
                  <a:lnTo>
                    <a:pt x="450" y="532"/>
                  </a:lnTo>
                  <a:lnTo>
                    <a:pt x="452" y="530"/>
                  </a:lnTo>
                  <a:lnTo>
                    <a:pt x="452" y="530"/>
                  </a:lnTo>
                  <a:lnTo>
                    <a:pt x="454" y="528"/>
                  </a:lnTo>
                  <a:lnTo>
                    <a:pt x="454" y="528"/>
                  </a:lnTo>
                  <a:lnTo>
                    <a:pt x="452" y="524"/>
                  </a:lnTo>
                  <a:lnTo>
                    <a:pt x="452" y="524"/>
                  </a:lnTo>
                  <a:lnTo>
                    <a:pt x="448" y="520"/>
                  </a:lnTo>
                  <a:lnTo>
                    <a:pt x="444" y="514"/>
                  </a:lnTo>
                  <a:lnTo>
                    <a:pt x="444" y="514"/>
                  </a:lnTo>
                  <a:lnTo>
                    <a:pt x="442" y="512"/>
                  </a:lnTo>
                  <a:lnTo>
                    <a:pt x="442" y="512"/>
                  </a:lnTo>
                  <a:lnTo>
                    <a:pt x="432" y="486"/>
                  </a:lnTo>
                  <a:lnTo>
                    <a:pt x="418" y="464"/>
                  </a:lnTo>
                  <a:lnTo>
                    <a:pt x="418" y="464"/>
                  </a:lnTo>
                  <a:lnTo>
                    <a:pt x="414" y="458"/>
                  </a:lnTo>
                  <a:lnTo>
                    <a:pt x="412" y="452"/>
                  </a:lnTo>
                  <a:lnTo>
                    <a:pt x="412" y="442"/>
                  </a:lnTo>
                  <a:lnTo>
                    <a:pt x="412" y="442"/>
                  </a:lnTo>
                  <a:lnTo>
                    <a:pt x="418" y="442"/>
                  </a:lnTo>
                  <a:lnTo>
                    <a:pt x="424" y="446"/>
                  </a:lnTo>
                  <a:lnTo>
                    <a:pt x="426" y="450"/>
                  </a:lnTo>
                  <a:lnTo>
                    <a:pt x="428" y="456"/>
                  </a:lnTo>
                  <a:lnTo>
                    <a:pt x="428" y="456"/>
                  </a:lnTo>
                  <a:lnTo>
                    <a:pt x="430" y="462"/>
                  </a:lnTo>
                  <a:lnTo>
                    <a:pt x="434" y="470"/>
                  </a:lnTo>
                  <a:lnTo>
                    <a:pt x="442" y="480"/>
                  </a:lnTo>
                  <a:lnTo>
                    <a:pt x="452" y="492"/>
                  </a:lnTo>
                  <a:lnTo>
                    <a:pt x="458" y="504"/>
                  </a:lnTo>
                  <a:lnTo>
                    <a:pt x="458" y="504"/>
                  </a:lnTo>
                  <a:lnTo>
                    <a:pt x="462" y="510"/>
                  </a:lnTo>
                  <a:lnTo>
                    <a:pt x="468" y="518"/>
                  </a:lnTo>
                  <a:lnTo>
                    <a:pt x="478" y="530"/>
                  </a:lnTo>
                  <a:lnTo>
                    <a:pt x="478" y="530"/>
                  </a:lnTo>
                  <a:lnTo>
                    <a:pt x="482" y="536"/>
                  </a:lnTo>
                  <a:lnTo>
                    <a:pt x="486" y="544"/>
                  </a:lnTo>
                  <a:lnTo>
                    <a:pt x="486" y="550"/>
                  </a:lnTo>
                  <a:lnTo>
                    <a:pt x="486" y="558"/>
                  </a:lnTo>
                  <a:lnTo>
                    <a:pt x="486" y="558"/>
                  </a:lnTo>
                  <a:lnTo>
                    <a:pt x="484" y="562"/>
                  </a:lnTo>
                  <a:lnTo>
                    <a:pt x="486" y="566"/>
                  </a:lnTo>
                  <a:lnTo>
                    <a:pt x="492" y="570"/>
                  </a:lnTo>
                  <a:lnTo>
                    <a:pt x="492" y="570"/>
                  </a:lnTo>
                  <a:lnTo>
                    <a:pt x="504" y="580"/>
                  </a:lnTo>
                  <a:lnTo>
                    <a:pt x="516" y="588"/>
                  </a:lnTo>
                  <a:lnTo>
                    <a:pt x="516" y="588"/>
                  </a:lnTo>
                  <a:lnTo>
                    <a:pt x="534" y="598"/>
                  </a:lnTo>
                  <a:lnTo>
                    <a:pt x="550" y="606"/>
                  </a:lnTo>
                  <a:lnTo>
                    <a:pt x="550" y="606"/>
                  </a:lnTo>
                  <a:lnTo>
                    <a:pt x="556" y="608"/>
                  </a:lnTo>
                  <a:lnTo>
                    <a:pt x="560" y="606"/>
                  </a:lnTo>
                  <a:lnTo>
                    <a:pt x="560" y="606"/>
                  </a:lnTo>
                  <a:lnTo>
                    <a:pt x="566" y="602"/>
                  </a:lnTo>
                  <a:lnTo>
                    <a:pt x="572" y="602"/>
                  </a:lnTo>
                  <a:lnTo>
                    <a:pt x="578" y="606"/>
                  </a:lnTo>
                  <a:lnTo>
                    <a:pt x="582" y="612"/>
                  </a:lnTo>
                  <a:lnTo>
                    <a:pt x="582" y="612"/>
                  </a:lnTo>
                  <a:lnTo>
                    <a:pt x="592" y="622"/>
                  </a:lnTo>
                  <a:lnTo>
                    <a:pt x="596" y="624"/>
                  </a:lnTo>
                  <a:lnTo>
                    <a:pt x="604" y="628"/>
                  </a:lnTo>
                  <a:lnTo>
                    <a:pt x="604" y="628"/>
                  </a:lnTo>
                  <a:lnTo>
                    <a:pt x="614" y="630"/>
                  </a:lnTo>
                  <a:lnTo>
                    <a:pt x="622" y="634"/>
                  </a:lnTo>
                  <a:lnTo>
                    <a:pt x="630" y="642"/>
                  </a:lnTo>
                  <a:lnTo>
                    <a:pt x="636" y="652"/>
                  </a:lnTo>
                  <a:lnTo>
                    <a:pt x="636" y="652"/>
                  </a:lnTo>
                  <a:lnTo>
                    <a:pt x="638" y="652"/>
                  </a:lnTo>
                  <a:lnTo>
                    <a:pt x="638" y="652"/>
                  </a:lnTo>
                  <a:lnTo>
                    <a:pt x="638" y="656"/>
                  </a:lnTo>
                  <a:lnTo>
                    <a:pt x="638" y="656"/>
                  </a:lnTo>
                  <a:lnTo>
                    <a:pt x="638" y="662"/>
                  </a:lnTo>
                  <a:lnTo>
                    <a:pt x="640" y="666"/>
                  </a:lnTo>
                  <a:lnTo>
                    <a:pt x="640" y="666"/>
                  </a:lnTo>
                  <a:lnTo>
                    <a:pt x="678" y="694"/>
                  </a:lnTo>
                  <a:lnTo>
                    <a:pt x="678" y="694"/>
                  </a:lnTo>
                  <a:lnTo>
                    <a:pt x="682" y="694"/>
                  </a:lnTo>
                  <a:lnTo>
                    <a:pt x="682" y="694"/>
                  </a:lnTo>
                  <a:lnTo>
                    <a:pt x="682" y="692"/>
                  </a:lnTo>
                  <a:lnTo>
                    <a:pt x="682" y="692"/>
                  </a:lnTo>
                  <a:lnTo>
                    <a:pt x="680" y="686"/>
                  </a:lnTo>
                  <a:lnTo>
                    <a:pt x="682" y="684"/>
                  </a:lnTo>
                  <a:lnTo>
                    <a:pt x="686" y="680"/>
                  </a:lnTo>
                  <a:lnTo>
                    <a:pt x="688" y="676"/>
                  </a:lnTo>
                  <a:lnTo>
                    <a:pt x="688" y="676"/>
                  </a:lnTo>
                  <a:lnTo>
                    <a:pt x="692" y="678"/>
                  </a:lnTo>
                  <a:lnTo>
                    <a:pt x="694" y="678"/>
                  </a:lnTo>
                  <a:lnTo>
                    <a:pt x="696" y="684"/>
                  </a:lnTo>
                  <a:lnTo>
                    <a:pt x="698" y="690"/>
                  </a:lnTo>
                  <a:lnTo>
                    <a:pt x="700" y="694"/>
                  </a:lnTo>
                  <a:lnTo>
                    <a:pt x="700" y="694"/>
                  </a:lnTo>
                  <a:lnTo>
                    <a:pt x="702" y="702"/>
                  </a:lnTo>
                  <a:lnTo>
                    <a:pt x="704" y="710"/>
                  </a:lnTo>
                  <a:lnTo>
                    <a:pt x="706" y="720"/>
                  </a:lnTo>
                  <a:lnTo>
                    <a:pt x="704" y="728"/>
                  </a:lnTo>
                  <a:lnTo>
                    <a:pt x="702" y="738"/>
                  </a:lnTo>
                  <a:lnTo>
                    <a:pt x="700" y="746"/>
                  </a:lnTo>
                  <a:lnTo>
                    <a:pt x="696" y="754"/>
                  </a:lnTo>
                  <a:lnTo>
                    <a:pt x="690" y="760"/>
                  </a:lnTo>
                  <a:lnTo>
                    <a:pt x="690" y="760"/>
                  </a:lnTo>
                  <a:lnTo>
                    <a:pt x="684" y="766"/>
                  </a:lnTo>
                  <a:lnTo>
                    <a:pt x="680" y="774"/>
                  </a:lnTo>
                  <a:lnTo>
                    <a:pt x="678" y="784"/>
                  </a:lnTo>
                  <a:lnTo>
                    <a:pt x="678" y="792"/>
                  </a:lnTo>
                  <a:lnTo>
                    <a:pt x="678" y="792"/>
                  </a:lnTo>
                  <a:lnTo>
                    <a:pt x="678" y="796"/>
                  </a:lnTo>
                  <a:lnTo>
                    <a:pt x="680" y="798"/>
                  </a:lnTo>
                  <a:lnTo>
                    <a:pt x="680" y="798"/>
                  </a:lnTo>
                  <a:lnTo>
                    <a:pt x="684" y="800"/>
                  </a:lnTo>
                  <a:lnTo>
                    <a:pt x="686" y="802"/>
                  </a:lnTo>
                  <a:lnTo>
                    <a:pt x="682" y="806"/>
                  </a:lnTo>
                  <a:lnTo>
                    <a:pt x="682" y="806"/>
                  </a:lnTo>
                  <a:lnTo>
                    <a:pt x="678" y="812"/>
                  </a:lnTo>
                  <a:lnTo>
                    <a:pt x="676" y="816"/>
                  </a:lnTo>
                  <a:lnTo>
                    <a:pt x="676" y="826"/>
                  </a:lnTo>
                  <a:lnTo>
                    <a:pt x="676" y="826"/>
                  </a:lnTo>
                  <a:lnTo>
                    <a:pt x="676" y="832"/>
                  </a:lnTo>
                  <a:lnTo>
                    <a:pt x="680" y="836"/>
                  </a:lnTo>
                  <a:lnTo>
                    <a:pt x="684" y="840"/>
                  </a:lnTo>
                  <a:lnTo>
                    <a:pt x="686" y="846"/>
                  </a:lnTo>
                  <a:lnTo>
                    <a:pt x="686" y="846"/>
                  </a:lnTo>
                  <a:lnTo>
                    <a:pt x="700" y="876"/>
                  </a:lnTo>
                  <a:lnTo>
                    <a:pt x="706" y="892"/>
                  </a:lnTo>
                  <a:lnTo>
                    <a:pt x="712" y="908"/>
                  </a:lnTo>
                  <a:lnTo>
                    <a:pt x="712" y="908"/>
                  </a:lnTo>
                  <a:lnTo>
                    <a:pt x="716" y="920"/>
                  </a:lnTo>
                  <a:lnTo>
                    <a:pt x="722" y="930"/>
                  </a:lnTo>
                  <a:lnTo>
                    <a:pt x="730" y="938"/>
                  </a:lnTo>
                  <a:lnTo>
                    <a:pt x="740" y="944"/>
                  </a:lnTo>
                  <a:lnTo>
                    <a:pt x="740" y="944"/>
                  </a:lnTo>
                  <a:lnTo>
                    <a:pt x="748" y="950"/>
                  </a:lnTo>
                  <a:lnTo>
                    <a:pt x="754" y="958"/>
                  </a:lnTo>
                  <a:lnTo>
                    <a:pt x="760" y="966"/>
                  </a:lnTo>
                  <a:lnTo>
                    <a:pt x="760" y="976"/>
                  </a:lnTo>
                  <a:lnTo>
                    <a:pt x="760" y="976"/>
                  </a:lnTo>
                  <a:lnTo>
                    <a:pt x="760" y="1006"/>
                  </a:lnTo>
                  <a:lnTo>
                    <a:pt x="758" y="1038"/>
                  </a:lnTo>
                  <a:lnTo>
                    <a:pt x="758" y="1038"/>
                  </a:lnTo>
                  <a:lnTo>
                    <a:pt x="752" y="1066"/>
                  </a:lnTo>
                  <a:lnTo>
                    <a:pt x="750" y="1080"/>
                  </a:lnTo>
                  <a:lnTo>
                    <a:pt x="750" y="1094"/>
                  </a:lnTo>
                  <a:lnTo>
                    <a:pt x="750" y="1094"/>
                  </a:lnTo>
                  <a:lnTo>
                    <a:pt x="748" y="1118"/>
                  </a:lnTo>
                  <a:lnTo>
                    <a:pt x="746" y="1130"/>
                  </a:lnTo>
                  <a:lnTo>
                    <a:pt x="742" y="1140"/>
                  </a:lnTo>
                  <a:lnTo>
                    <a:pt x="742" y="1140"/>
                  </a:lnTo>
                  <a:lnTo>
                    <a:pt x="740" y="1148"/>
                  </a:lnTo>
                  <a:lnTo>
                    <a:pt x="738" y="1154"/>
                  </a:lnTo>
                  <a:lnTo>
                    <a:pt x="736" y="1170"/>
                  </a:lnTo>
                  <a:lnTo>
                    <a:pt x="734" y="1184"/>
                  </a:lnTo>
                  <a:lnTo>
                    <a:pt x="732" y="1198"/>
                  </a:lnTo>
                  <a:lnTo>
                    <a:pt x="732" y="1198"/>
                  </a:lnTo>
                  <a:lnTo>
                    <a:pt x="732" y="1202"/>
                  </a:lnTo>
                  <a:lnTo>
                    <a:pt x="734" y="1206"/>
                  </a:lnTo>
                  <a:lnTo>
                    <a:pt x="734" y="1206"/>
                  </a:lnTo>
                  <a:lnTo>
                    <a:pt x="738" y="1204"/>
                  </a:lnTo>
                  <a:lnTo>
                    <a:pt x="740" y="1204"/>
                  </a:lnTo>
                  <a:lnTo>
                    <a:pt x="742" y="1206"/>
                  </a:lnTo>
                  <a:lnTo>
                    <a:pt x="742" y="1210"/>
                  </a:lnTo>
                  <a:lnTo>
                    <a:pt x="742" y="1210"/>
                  </a:lnTo>
                  <a:lnTo>
                    <a:pt x="738" y="1232"/>
                  </a:lnTo>
                  <a:lnTo>
                    <a:pt x="736" y="1242"/>
                  </a:lnTo>
                  <a:lnTo>
                    <a:pt x="732" y="1252"/>
                  </a:lnTo>
                  <a:lnTo>
                    <a:pt x="732" y="1252"/>
                  </a:lnTo>
                  <a:lnTo>
                    <a:pt x="730" y="1252"/>
                  </a:lnTo>
                  <a:lnTo>
                    <a:pt x="728" y="1250"/>
                  </a:lnTo>
                  <a:lnTo>
                    <a:pt x="726" y="1248"/>
                  </a:lnTo>
                  <a:lnTo>
                    <a:pt x="722" y="1252"/>
                  </a:lnTo>
                  <a:lnTo>
                    <a:pt x="722" y="1252"/>
                  </a:lnTo>
                  <a:lnTo>
                    <a:pt x="722" y="1254"/>
                  </a:lnTo>
                  <a:lnTo>
                    <a:pt x="724" y="1258"/>
                  </a:lnTo>
                  <a:lnTo>
                    <a:pt x="724" y="1258"/>
                  </a:lnTo>
                  <a:lnTo>
                    <a:pt x="730" y="1262"/>
                  </a:lnTo>
                  <a:lnTo>
                    <a:pt x="730" y="1268"/>
                  </a:lnTo>
                  <a:lnTo>
                    <a:pt x="730" y="1274"/>
                  </a:lnTo>
                  <a:lnTo>
                    <a:pt x="726" y="1278"/>
                  </a:lnTo>
                  <a:lnTo>
                    <a:pt x="726" y="1278"/>
                  </a:lnTo>
                  <a:lnTo>
                    <a:pt x="724" y="1282"/>
                  </a:lnTo>
                  <a:lnTo>
                    <a:pt x="724" y="1284"/>
                  </a:lnTo>
                  <a:lnTo>
                    <a:pt x="724" y="1284"/>
                  </a:lnTo>
                  <a:lnTo>
                    <a:pt x="726" y="1290"/>
                  </a:lnTo>
                  <a:lnTo>
                    <a:pt x="728" y="1294"/>
                  </a:lnTo>
                  <a:lnTo>
                    <a:pt x="728" y="1294"/>
                  </a:lnTo>
                  <a:lnTo>
                    <a:pt x="728" y="1294"/>
                  </a:lnTo>
                  <a:lnTo>
                    <a:pt x="734" y="1316"/>
                  </a:lnTo>
                  <a:lnTo>
                    <a:pt x="734" y="1316"/>
                  </a:lnTo>
                  <a:lnTo>
                    <a:pt x="736" y="1320"/>
                  </a:lnTo>
                  <a:lnTo>
                    <a:pt x="736" y="1322"/>
                  </a:lnTo>
                  <a:lnTo>
                    <a:pt x="734" y="1324"/>
                  </a:lnTo>
                  <a:lnTo>
                    <a:pt x="734" y="1324"/>
                  </a:lnTo>
                  <a:lnTo>
                    <a:pt x="734" y="1328"/>
                  </a:lnTo>
                  <a:lnTo>
                    <a:pt x="736" y="1332"/>
                  </a:lnTo>
                  <a:lnTo>
                    <a:pt x="736" y="1332"/>
                  </a:lnTo>
                  <a:lnTo>
                    <a:pt x="740" y="1332"/>
                  </a:lnTo>
                  <a:lnTo>
                    <a:pt x="742" y="1332"/>
                  </a:lnTo>
                  <a:lnTo>
                    <a:pt x="744" y="1330"/>
                  </a:lnTo>
                  <a:lnTo>
                    <a:pt x="744" y="1330"/>
                  </a:lnTo>
                  <a:lnTo>
                    <a:pt x="746" y="1330"/>
                  </a:lnTo>
                  <a:lnTo>
                    <a:pt x="748" y="1332"/>
                  </a:lnTo>
                  <a:lnTo>
                    <a:pt x="748" y="1332"/>
                  </a:lnTo>
                  <a:lnTo>
                    <a:pt x="746" y="1334"/>
                  </a:lnTo>
                  <a:lnTo>
                    <a:pt x="748" y="1336"/>
                  </a:lnTo>
                  <a:lnTo>
                    <a:pt x="752" y="1338"/>
                  </a:lnTo>
                  <a:lnTo>
                    <a:pt x="752" y="1338"/>
                  </a:lnTo>
                  <a:lnTo>
                    <a:pt x="756" y="1342"/>
                  </a:lnTo>
                  <a:lnTo>
                    <a:pt x="758" y="1342"/>
                  </a:lnTo>
                  <a:lnTo>
                    <a:pt x="760" y="1340"/>
                  </a:lnTo>
                  <a:lnTo>
                    <a:pt x="760" y="1340"/>
                  </a:lnTo>
                  <a:lnTo>
                    <a:pt x="766" y="1342"/>
                  </a:lnTo>
                  <a:lnTo>
                    <a:pt x="766" y="1342"/>
                  </a:lnTo>
                  <a:lnTo>
                    <a:pt x="766" y="1342"/>
                  </a:lnTo>
                  <a:lnTo>
                    <a:pt x="766" y="1346"/>
                  </a:lnTo>
                  <a:lnTo>
                    <a:pt x="768" y="1346"/>
                  </a:lnTo>
                  <a:lnTo>
                    <a:pt x="770" y="1348"/>
                  </a:lnTo>
                  <a:lnTo>
                    <a:pt x="772" y="1348"/>
                  </a:lnTo>
                  <a:lnTo>
                    <a:pt x="772" y="1348"/>
                  </a:lnTo>
                  <a:lnTo>
                    <a:pt x="782" y="1346"/>
                  </a:lnTo>
                  <a:lnTo>
                    <a:pt x="786" y="1346"/>
                  </a:lnTo>
                  <a:lnTo>
                    <a:pt x="788" y="1344"/>
                  </a:lnTo>
                  <a:lnTo>
                    <a:pt x="788" y="1344"/>
                  </a:lnTo>
                  <a:lnTo>
                    <a:pt x="792" y="1340"/>
                  </a:lnTo>
                  <a:lnTo>
                    <a:pt x="788" y="1338"/>
                  </a:lnTo>
                  <a:lnTo>
                    <a:pt x="788" y="1338"/>
                  </a:lnTo>
                  <a:lnTo>
                    <a:pt x="778" y="1330"/>
                  </a:lnTo>
                  <a:lnTo>
                    <a:pt x="774" y="1326"/>
                  </a:lnTo>
                  <a:lnTo>
                    <a:pt x="774" y="1320"/>
                  </a:lnTo>
                  <a:lnTo>
                    <a:pt x="774" y="1320"/>
                  </a:lnTo>
                  <a:lnTo>
                    <a:pt x="774" y="1314"/>
                  </a:lnTo>
                  <a:lnTo>
                    <a:pt x="772" y="1312"/>
                  </a:lnTo>
                  <a:lnTo>
                    <a:pt x="770" y="1310"/>
                  </a:lnTo>
                  <a:lnTo>
                    <a:pt x="770" y="1310"/>
                  </a:lnTo>
                  <a:lnTo>
                    <a:pt x="768" y="1302"/>
                  </a:lnTo>
                  <a:lnTo>
                    <a:pt x="768" y="1298"/>
                  </a:lnTo>
                  <a:lnTo>
                    <a:pt x="770" y="1296"/>
                  </a:lnTo>
                  <a:lnTo>
                    <a:pt x="770" y="1296"/>
                  </a:lnTo>
                  <a:lnTo>
                    <a:pt x="776" y="1292"/>
                  </a:lnTo>
                  <a:lnTo>
                    <a:pt x="780" y="1284"/>
                  </a:lnTo>
                  <a:lnTo>
                    <a:pt x="782" y="1278"/>
                  </a:lnTo>
                  <a:lnTo>
                    <a:pt x="788" y="1274"/>
                  </a:lnTo>
                  <a:lnTo>
                    <a:pt x="788" y="1274"/>
                  </a:lnTo>
                  <a:lnTo>
                    <a:pt x="792" y="1270"/>
                  </a:lnTo>
                  <a:lnTo>
                    <a:pt x="794" y="1268"/>
                  </a:lnTo>
                  <a:lnTo>
                    <a:pt x="794" y="1264"/>
                  </a:lnTo>
                  <a:lnTo>
                    <a:pt x="788" y="1260"/>
                  </a:lnTo>
                  <a:lnTo>
                    <a:pt x="788" y="1260"/>
                  </a:lnTo>
                  <a:lnTo>
                    <a:pt x="784" y="1258"/>
                  </a:lnTo>
                  <a:lnTo>
                    <a:pt x="782" y="1256"/>
                  </a:lnTo>
                  <a:lnTo>
                    <a:pt x="780" y="1252"/>
                  </a:lnTo>
                  <a:lnTo>
                    <a:pt x="780" y="1248"/>
                  </a:lnTo>
                  <a:lnTo>
                    <a:pt x="780" y="1248"/>
                  </a:lnTo>
                  <a:lnTo>
                    <a:pt x="784" y="1244"/>
                  </a:lnTo>
                  <a:lnTo>
                    <a:pt x="784" y="1244"/>
                  </a:lnTo>
                  <a:lnTo>
                    <a:pt x="794" y="1236"/>
                  </a:lnTo>
                  <a:lnTo>
                    <a:pt x="798" y="1230"/>
                  </a:lnTo>
                  <a:lnTo>
                    <a:pt x="800" y="1226"/>
                  </a:lnTo>
                  <a:lnTo>
                    <a:pt x="802" y="1214"/>
                  </a:lnTo>
                  <a:lnTo>
                    <a:pt x="800" y="1202"/>
                  </a:lnTo>
                  <a:lnTo>
                    <a:pt x="800" y="1202"/>
                  </a:lnTo>
                  <a:lnTo>
                    <a:pt x="800" y="1198"/>
                  </a:lnTo>
                  <a:lnTo>
                    <a:pt x="800" y="1196"/>
                  </a:lnTo>
                  <a:lnTo>
                    <a:pt x="806" y="1196"/>
                  </a:lnTo>
                  <a:lnTo>
                    <a:pt x="806" y="1196"/>
                  </a:lnTo>
                  <a:lnTo>
                    <a:pt x="814" y="1198"/>
                  </a:lnTo>
                  <a:lnTo>
                    <a:pt x="818" y="1198"/>
                  </a:lnTo>
                  <a:lnTo>
                    <a:pt x="820" y="1194"/>
                  </a:lnTo>
                  <a:lnTo>
                    <a:pt x="820" y="1194"/>
                  </a:lnTo>
                  <a:lnTo>
                    <a:pt x="822" y="1186"/>
                  </a:lnTo>
                  <a:lnTo>
                    <a:pt x="822" y="1180"/>
                  </a:lnTo>
                  <a:lnTo>
                    <a:pt x="820" y="1176"/>
                  </a:lnTo>
                  <a:lnTo>
                    <a:pt x="820" y="1176"/>
                  </a:lnTo>
                  <a:lnTo>
                    <a:pt x="844" y="1174"/>
                  </a:lnTo>
                  <a:lnTo>
                    <a:pt x="844" y="1174"/>
                  </a:lnTo>
                  <a:lnTo>
                    <a:pt x="852" y="1172"/>
                  </a:lnTo>
                  <a:lnTo>
                    <a:pt x="858" y="1168"/>
                  </a:lnTo>
                  <a:lnTo>
                    <a:pt x="862" y="1162"/>
                  </a:lnTo>
                  <a:lnTo>
                    <a:pt x="864" y="1154"/>
                  </a:lnTo>
                  <a:lnTo>
                    <a:pt x="864" y="1154"/>
                  </a:lnTo>
                  <a:lnTo>
                    <a:pt x="864" y="1148"/>
                  </a:lnTo>
                  <a:lnTo>
                    <a:pt x="862" y="1142"/>
                  </a:lnTo>
                  <a:lnTo>
                    <a:pt x="858" y="1136"/>
                  </a:lnTo>
                  <a:lnTo>
                    <a:pt x="852" y="1132"/>
                  </a:lnTo>
                  <a:lnTo>
                    <a:pt x="852" y="1132"/>
                  </a:lnTo>
                  <a:lnTo>
                    <a:pt x="852" y="1128"/>
                  </a:lnTo>
                  <a:lnTo>
                    <a:pt x="854" y="1126"/>
                  </a:lnTo>
                  <a:lnTo>
                    <a:pt x="854" y="1126"/>
                  </a:lnTo>
                  <a:lnTo>
                    <a:pt x="868" y="1132"/>
                  </a:lnTo>
                  <a:lnTo>
                    <a:pt x="868" y="1132"/>
                  </a:lnTo>
                  <a:lnTo>
                    <a:pt x="876" y="1134"/>
                  </a:lnTo>
                  <a:lnTo>
                    <a:pt x="884" y="1132"/>
                  </a:lnTo>
                  <a:lnTo>
                    <a:pt x="888" y="1128"/>
                  </a:lnTo>
                  <a:lnTo>
                    <a:pt x="892" y="1120"/>
                  </a:lnTo>
                  <a:lnTo>
                    <a:pt x="892" y="1120"/>
                  </a:lnTo>
                  <a:lnTo>
                    <a:pt x="894" y="1112"/>
                  </a:lnTo>
                  <a:lnTo>
                    <a:pt x="900" y="1104"/>
                  </a:lnTo>
                  <a:lnTo>
                    <a:pt x="910" y="1088"/>
                  </a:lnTo>
                  <a:lnTo>
                    <a:pt x="910" y="1088"/>
                  </a:lnTo>
                  <a:lnTo>
                    <a:pt x="908" y="1092"/>
                  </a:lnTo>
                  <a:lnTo>
                    <a:pt x="910" y="1096"/>
                  </a:lnTo>
                  <a:lnTo>
                    <a:pt x="910" y="1096"/>
                  </a:lnTo>
                  <a:lnTo>
                    <a:pt x="914" y="1090"/>
                  </a:lnTo>
                  <a:lnTo>
                    <a:pt x="916" y="1084"/>
                  </a:lnTo>
                  <a:lnTo>
                    <a:pt x="916" y="1084"/>
                  </a:lnTo>
                  <a:lnTo>
                    <a:pt x="918" y="1078"/>
                  </a:lnTo>
                  <a:lnTo>
                    <a:pt x="922" y="1072"/>
                  </a:lnTo>
                  <a:lnTo>
                    <a:pt x="922" y="1072"/>
                  </a:lnTo>
                  <a:lnTo>
                    <a:pt x="926" y="1068"/>
                  </a:lnTo>
                  <a:lnTo>
                    <a:pt x="928" y="1064"/>
                  </a:lnTo>
                  <a:lnTo>
                    <a:pt x="928" y="1054"/>
                  </a:lnTo>
                  <a:lnTo>
                    <a:pt x="928" y="1054"/>
                  </a:lnTo>
                  <a:lnTo>
                    <a:pt x="930" y="1046"/>
                  </a:lnTo>
                  <a:lnTo>
                    <a:pt x="932" y="1038"/>
                  </a:lnTo>
                  <a:lnTo>
                    <a:pt x="936" y="1030"/>
                  </a:lnTo>
                  <a:lnTo>
                    <a:pt x="940" y="1024"/>
                  </a:lnTo>
                  <a:lnTo>
                    <a:pt x="946" y="1018"/>
                  </a:lnTo>
                  <a:lnTo>
                    <a:pt x="954" y="1014"/>
                  </a:lnTo>
                  <a:lnTo>
                    <a:pt x="962" y="1012"/>
                  </a:lnTo>
                  <a:lnTo>
                    <a:pt x="968" y="1010"/>
                  </a:lnTo>
                  <a:lnTo>
                    <a:pt x="968" y="1010"/>
                  </a:lnTo>
                  <a:lnTo>
                    <a:pt x="976" y="1008"/>
                  </a:lnTo>
                  <a:lnTo>
                    <a:pt x="982" y="1004"/>
                  </a:lnTo>
                  <a:lnTo>
                    <a:pt x="982" y="1004"/>
                  </a:lnTo>
                  <a:lnTo>
                    <a:pt x="986" y="1000"/>
                  </a:lnTo>
                  <a:lnTo>
                    <a:pt x="988" y="994"/>
                  </a:lnTo>
                  <a:lnTo>
                    <a:pt x="990" y="986"/>
                  </a:lnTo>
                  <a:lnTo>
                    <a:pt x="990" y="986"/>
                  </a:lnTo>
                  <a:lnTo>
                    <a:pt x="996" y="972"/>
                  </a:lnTo>
                  <a:lnTo>
                    <a:pt x="1000" y="960"/>
                  </a:lnTo>
                  <a:lnTo>
                    <a:pt x="1002" y="946"/>
                  </a:lnTo>
                  <a:lnTo>
                    <a:pt x="1002" y="932"/>
                  </a:lnTo>
                  <a:lnTo>
                    <a:pt x="1002" y="932"/>
                  </a:lnTo>
                  <a:lnTo>
                    <a:pt x="1004" y="918"/>
                  </a:lnTo>
                  <a:lnTo>
                    <a:pt x="1008" y="904"/>
                  </a:lnTo>
                  <a:lnTo>
                    <a:pt x="1014" y="892"/>
                  </a:lnTo>
                  <a:lnTo>
                    <a:pt x="1022" y="880"/>
                  </a:lnTo>
                  <a:lnTo>
                    <a:pt x="1022" y="880"/>
                  </a:lnTo>
                  <a:lnTo>
                    <a:pt x="1030" y="870"/>
                  </a:lnTo>
                  <a:lnTo>
                    <a:pt x="1034" y="858"/>
                  </a:lnTo>
                  <a:lnTo>
                    <a:pt x="1036" y="846"/>
                  </a:lnTo>
                  <a:lnTo>
                    <a:pt x="1032" y="832"/>
                  </a:lnTo>
                  <a:lnTo>
                    <a:pt x="1032" y="832"/>
                  </a:lnTo>
                  <a:lnTo>
                    <a:pt x="1032" y="828"/>
                  </a:lnTo>
                  <a:lnTo>
                    <a:pt x="1030" y="826"/>
                  </a:lnTo>
                  <a:lnTo>
                    <a:pt x="1028" y="824"/>
                  </a:lnTo>
                  <a:lnTo>
                    <a:pt x="1028" y="824"/>
                  </a:lnTo>
                  <a:close/>
                  <a:moveTo>
                    <a:pt x="796" y="214"/>
                  </a:moveTo>
                  <a:lnTo>
                    <a:pt x="796" y="214"/>
                  </a:lnTo>
                  <a:lnTo>
                    <a:pt x="796" y="210"/>
                  </a:lnTo>
                  <a:lnTo>
                    <a:pt x="798" y="208"/>
                  </a:lnTo>
                  <a:lnTo>
                    <a:pt x="800" y="208"/>
                  </a:lnTo>
                  <a:lnTo>
                    <a:pt x="800" y="208"/>
                  </a:lnTo>
                  <a:lnTo>
                    <a:pt x="800" y="210"/>
                  </a:lnTo>
                  <a:lnTo>
                    <a:pt x="800" y="210"/>
                  </a:lnTo>
                  <a:lnTo>
                    <a:pt x="800" y="212"/>
                  </a:lnTo>
                  <a:lnTo>
                    <a:pt x="798" y="214"/>
                  </a:lnTo>
                  <a:lnTo>
                    <a:pt x="798" y="214"/>
                  </a:lnTo>
                  <a:lnTo>
                    <a:pt x="796" y="214"/>
                  </a:lnTo>
                  <a:lnTo>
                    <a:pt x="796" y="214"/>
                  </a:lnTo>
                  <a:lnTo>
                    <a:pt x="796" y="214"/>
                  </a:lnTo>
                  <a:close/>
                  <a:moveTo>
                    <a:pt x="772" y="232"/>
                  </a:moveTo>
                  <a:lnTo>
                    <a:pt x="772" y="232"/>
                  </a:lnTo>
                  <a:lnTo>
                    <a:pt x="776" y="234"/>
                  </a:lnTo>
                  <a:lnTo>
                    <a:pt x="776" y="238"/>
                  </a:lnTo>
                  <a:lnTo>
                    <a:pt x="776" y="238"/>
                  </a:lnTo>
                  <a:lnTo>
                    <a:pt x="774" y="240"/>
                  </a:lnTo>
                  <a:lnTo>
                    <a:pt x="772" y="240"/>
                  </a:lnTo>
                  <a:lnTo>
                    <a:pt x="772" y="240"/>
                  </a:lnTo>
                  <a:lnTo>
                    <a:pt x="768" y="238"/>
                  </a:lnTo>
                  <a:lnTo>
                    <a:pt x="768" y="236"/>
                  </a:lnTo>
                  <a:lnTo>
                    <a:pt x="768" y="236"/>
                  </a:lnTo>
                  <a:lnTo>
                    <a:pt x="770" y="232"/>
                  </a:lnTo>
                  <a:lnTo>
                    <a:pt x="772" y="232"/>
                  </a:lnTo>
                  <a:lnTo>
                    <a:pt x="772" y="232"/>
                  </a:lnTo>
                  <a:close/>
                  <a:moveTo>
                    <a:pt x="736" y="238"/>
                  </a:moveTo>
                  <a:lnTo>
                    <a:pt x="736" y="238"/>
                  </a:lnTo>
                  <a:lnTo>
                    <a:pt x="738" y="240"/>
                  </a:lnTo>
                  <a:lnTo>
                    <a:pt x="738" y="240"/>
                  </a:lnTo>
                  <a:lnTo>
                    <a:pt x="734" y="244"/>
                  </a:lnTo>
                  <a:lnTo>
                    <a:pt x="728" y="244"/>
                  </a:lnTo>
                  <a:lnTo>
                    <a:pt x="728" y="244"/>
                  </a:lnTo>
                  <a:lnTo>
                    <a:pt x="732" y="240"/>
                  </a:lnTo>
                  <a:lnTo>
                    <a:pt x="736" y="238"/>
                  </a:lnTo>
                  <a:lnTo>
                    <a:pt x="736" y="238"/>
                  </a:lnTo>
                  <a:close/>
                  <a:moveTo>
                    <a:pt x="658" y="336"/>
                  </a:moveTo>
                  <a:lnTo>
                    <a:pt x="658" y="336"/>
                  </a:lnTo>
                  <a:lnTo>
                    <a:pt x="676" y="328"/>
                  </a:lnTo>
                  <a:lnTo>
                    <a:pt x="682" y="326"/>
                  </a:lnTo>
                  <a:lnTo>
                    <a:pt x="690" y="328"/>
                  </a:lnTo>
                  <a:lnTo>
                    <a:pt x="690" y="328"/>
                  </a:lnTo>
                  <a:lnTo>
                    <a:pt x="680" y="334"/>
                  </a:lnTo>
                  <a:lnTo>
                    <a:pt x="672" y="338"/>
                  </a:lnTo>
                  <a:lnTo>
                    <a:pt x="664" y="338"/>
                  </a:lnTo>
                  <a:lnTo>
                    <a:pt x="658" y="336"/>
                  </a:lnTo>
                  <a:lnTo>
                    <a:pt x="658" y="336"/>
                  </a:lnTo>
                  <a:close/>
                  <a:moveTo>
                    <a:pt x="712" y="310"/>
                  </a:moveTo>
                  <a:lnTo>
                    <a:pt x="712" y="310"/>
                  </a:lnTo>
                  <a:lnTo>
                    <a:pt x="714" y="312"/>
                  </a:lnTo>
                  <a:lnTo>
                    <a:pt x="714" y="314"/>
                  </a:lnTo>
                  <a:lnTo>
                    <a:pt x="714" y="314"/>
                  </a:lnTo>
                  <a:lnTo>
                    <a:pt x="714" y="316"/>
                  </a:lnTo>
                  <a:lnTo>
                    <a:pt x="712" y="318"/>
                  </a:lnTo>
                  <a:lnTo>
                    <a:pt x="708" y="320"/>
                  </a:lnTo>
                  <a:lnTo>
                    <a:pt x="708" y="320"/>
                  </a:lnTo>
                  <a:lnTo>
                    <a:pt x="686" y="320"/>
                  </a:lnTo>
                  <a:lnTo>
                    <a:pt x="686" y="320"/>
                  </a:lnTo>
                  <a:lnTo>
                    <a:pt x="688" y="318"/>
                  </a:lnTo>
                  <a:lnTo>
                    <a:pt x="692" y="316"/>
                  </a:lnTo>
                  <a:lnTo>
                    <a:pt x="698" y="314"/>
                  </a:lnTo>
                  <a:lnTo>
                    <a:pt x="706" y="312"/>
                  </a:lnTo>
                  <a:lnTo>
                    <a:pt x="712" y="310"/>
                  </a:lnTo>
                  <a:lnTo>
                    <a:pt x="712" y="310"/>
                  </a:lnTo>
                  <a:close/>
                  <a:moveTo>
                    <a:pt x="628" y="264"/>
                  </a:moveTo>
                  <a:lnTo>
                    <a:pt x="628" y="264"/>
                  </a:lnTo>
                  <a:lnTo>
                    <a:pt x="634" y="266"/>
                  </a:lnTo>
                  <a:lnTo>
                    <a:pt x="640" y="270"/>
                  </a:lnTo>
                  <a:lnTo>
                    <a:pt x="646" y="274"/>
                  </a:lnTo>
                  <a:lnTo>
                    <a:pt x="648" y="284"/>
                  </a:lnTo>
                  <a:lnTo>
                    <a:pt x="648" y="284"/>
                  </a:lnTo>
                  <a:lnTo>
                    <a:pt x="652" y="290"/>
                  </a:lnTo>
                  <a:lnTo>
                    <a:pt x="652" y="290"/>
                  </a:lnTo>
                  <a:lnTo>
                    <a:pt x="668" y="290"/>
                  </a:lnTo>
                  <a:lnTo>
                    <a:pt x="676" y="292"/>
                  </a:lnTo>
                  <a:lnTo>
                    <a:pt x="682" y="298"/>
                  </a:lnTo>
                  <a:lnTo>
                    <a:pt x="682" y="298"/>
                  </a:lnTo>
                  <a:lnTo>
                    <a:pt x="684" y="302"/>
                  </a:lnTo>
                  <a:lnTo>
                    <a:pt x="684" y="306"/>
                  </a:lnTo>
                  <a:lnTo>
                    <a:pt x="684" y="306"/>
                  </a:lnTo>
                  <a:lnTo>
                    <a:pt x="682" y="308"/>
                  </a:lnTo>
                  <a:lnTo>
                    <a:pt x="682" y="308"/>
                  </a:lnTo>
                  <a:lnTo>
                    <a:pt x="678" y="306"/>
                  </a:lnTo>
                  <a:lnTo>
                    <a:pt x="678" y="306"/>
                  </a:lnTo>
                  <a:lnTo>
                    <a:pt x="674" y="308"/>
                  </a:lnTo>
                  <a:lnTo>
                    <a:pt x="672" y="310"/>
                  </a:lnTo>
                  <a:lnTo>
                    <a:pt x="670" y="316"/>
                  </a:lnTo>
                  <a:lnTo>
                    <a:pt x="670" y="316"/>
                  </a:lnTo>
                  <a:lnTo>
                    <a:pt x="670" y="320"/>
                  </a:lnTo>
                  <a:lnTo>
                    <a:pt x="666" y="322"/>
                  </a:lnTo>
                  <a:lnTo>
                    <a:pt x="666" y="322"/>
                  </a:lnTo>
                  <a:lnTo>
                    <a:pt x="664" y="322"/>
                  </a:lnTo>
                  <a:lnTo>
                    <a:pt x="664" y="322"/>
                  </a:lnTo>
                  <a:lnTo>
                    <a:pt x="662" y="318"/>
                  </a:lnTo>
                  <a:lnTo>
                    <a:pt x="662" y="318"/>
                  </a:lnTo>
                  <a:lnTo>
                    <a:pt x="662" y="314"/>
                  </a:lnTo>
                  <a:lnTo>
                    <a:pt x="658" y="314"/>
                  </a:lnTo>
                  <a:lnTo>
                    <a:pt x="656" y="316"/>
                  </a:lnTo>
                  <a:lnTo>
                    <a:pt x="654" y="316"/>
                  </a:lnTo>
                  <a:lnTo>
                    <a:pt x="654" y="316"/>
                  </a:lnTo>
                  <a:lnTo>
                    <a:pt x="656" y="310"/>
                  </a:lnTo>
                  <a:lnTo>
                    <a:pt x="658" y="304"/>
                  </a:lnTo>
                  <a:lnTo>
                    <a:pt x="656" y="300"/>
                  </a:lnTo>
                  <a:lnTo>
                    <a:pt x="650" y="296"/>
                  </a:lnTo>
                  <a:lnTo>
                    <a:pt x="650" y="296"/>
                  </a:lnTo>
                  <a:lnTo>
                    <a:pt x="642" y="300"/>
                  </a:lnTo>
                  <a:lnTo>
                    <a:pt x="638" y="306"/>
                  </a:lnTo>
                  <a:lnTo>
                    <a:pt x="634" y="312"/>
                  </a:lnTo>
                  <a:lnTo>
                    <a:pt x="634" y="320"/>
                  </a:lnTo>
                  <a:lnTo>
                    <a:pt x="634" y="320"/>
                  </a:lnTo>
                  <a:lnTo>
                    <a:pt x="636" y="326"/>
                  </a:lnTo>
                  <a:lnTo>
                    <a:pt x="636" y="326"/>
                  </a:lnTo>
                  <a:lnTo>
                    <a:pt x="634" y="334"/>
                  </a:lnTo>
                  <a:lnTo>
                    <a:pt x="632" y="336"/>
                  </a:lnTo>
                  <a:lnTo>
                    <a:pt x="628" y="338"/>
                  </a:lnTo>
                  <a:lnTo>
                    <a:pt x="628" y="338"/>
                  </a:lnTo>
                  <a:lnTo>
                    <a:pt x="624" y="336"/>
                  </a:lnTo>
                  <a:lnTo>
                    <a:pt x="624" y="334"/>
                  </a:lnTo>
                  <a:lnTo>
                    <a:pt x="622" y="326"/>
                  </a:lnTo>
                  <a:lnTo>
                    <a:pt x="622" y="326"/>
                  </a:lnTo>
                  <a:lnTo>
                    <a:pt x="622" y="320"/>
                  </a:lnTo>
                  <a:lnTo>
                    <a:pt x="622" y="314"/>
                  </a:lnTo>
                  <a:lnTo>
                    <a:pt x="624" y="304"/>
                  </a:lnTo>
                  <a:lnTo>
                    <a:pt x="624" y="304"/>
                  </a:lnTo>
                  <a:lnTo>
                    <a:pt x="626" y="298"/>
                  </a:lnTo>
                  <a:lnTo>
                    <a:pt x="630" y="294"/>
                  </a:lnTo>
                  <a:lnTo>
                    <a:pt x="636" y="292"/>
                  </a:lnTo>
                  <a:lnTo>
                    <a:pt x="644" y="292"/>
                  </a:lnTo>
                  <a:lnTo>
                    <a:pt x="644" y="292"/>
                  </a:lnTo>
                  <a:lnTo>
                    <a:pt x="648" y="292"/>
                  </a:lnTo>
                  <a:lnTo>
                    <a:pt x="650" y="290"/>
                  </a:lnTo>
                  <a:lnTo>
                    <a:pt x="648" y="286"/>
                  </a:lnTo>
                  <a:lnTo>
                    <a:pt x="648" y="286"/>
                  </a:lnTo>
                  <a:lnTo>
                    <a:pt x="620" y="284"/>
                  </a:lnTo>
                  <a:lnTo>
                    <a:pt x="604" y="284"/>
                  </a:lnTo>
                  <a:lnTo>
                    <a:pt x="590" y="284"/>
                  </a:lnTo>
                  <a:lnTo>
                    <a:pt x="590" y="284"/>
                  </a:lnTo>
                  <a:lnTo>
                    <a:pt x="600" y="278"/>
                  </a:lnTo>
                  <a:lnTo>
                    <a:pt x="608" y="270"/>
                  </a:lnTo>
                  <a:lnTo>
                    <a:pt x="616" y="264"/>
                  </a:lnTo>
                  <a:lnTo>
                    <a:pt x="622" y="264"/>
                  </a:lnTo>
                  <a:lnTo>
                    <a:pt x="628" y="264"/>
                  </a:lnTo>
                  <a:lnTo>
                    <a:pt x="628" y="264"/>
                  </a:lnTo>
                  <a:close/>
                  <a:moveTo>
                    <a:pt x="682" y="10"/>
                  </a:moveTo>
                  <a:lnTo>
                    <a:pt x="682" y="10"/>
                  </a:lnTo>
                  <a:lnTo>
                    <a:pt x="682" y="10"/>
                  </a:lnTo>
                  <a:lnTo>
                    <a:pt x="682" y="10"/>
                  </a:lnTo>
                  <a:lnTo>
                    <a:pt x="686" y="14"/>
                  </a:lnTo>
                  <a:lnTo>
                    <a:pt x="690" y="14"/>
                  </a:lnTo>
                  <a:lnTo>
                    <a:pt x="694" y="12"/>
                  </a:lnTo>
                  <a:lnTo>
                    <a:pt x="694" y="12"/>
                  </a:lnTo>
                  <a:lnTo>
                    <a:pt x="698" y="12"/>
                  </a:lnTo>
                  <a:lnTo>
                    <a:pt x="702" y="12"/>
                  </a:lnTo>
                  <a:lnTo>
                    <a:pt x="704" y="14"/>
                  </a:lnTo>
                  <a:lnTo>
                    <a:pt x="704" y="14"/>
                  </a:lnTo>
                  <a:lnTo>
                    <a:pt x="690" y="20"/>
                  </a:lnTo>
                  <a:lnTo>
                    <a:pt x="678" y="22"/>
                  </a:lnTo>
                  <a:lnTo>
                    <a:pt x="678" y="22"/>
                  </a:lnTo>
                  <a:lnTo>
                    <a:pt x="676" y="18"/>
                  </a:lnTo>
                  <a:lnTo>
                    <a:pt x="678" y="16"/>
                  </a:lnTo>
                  <a:lnTo>
                    <a:pt x="682" y="10"/>
                  </a:lnTo>
                  <a:lnTo>
                    <a:pt x="682" y="10"/>
                  </a:lnTo>
                  <a:close/>
                  <a:moveTo>
                    <a:pt x="564" y="260"/>
                  </a:moveTo>
                  <a:lnTo>
                    <a:pt x="564" y="260"/>
                  </a:lnTo>
                  <a:lnTo>
                    <a:pt x="566" y="256"/>
                  </a:lnTo>
                  <a:lnTo>
                    <a:pt x="570" y="254"/>
                  </a:lnTo>
                  <a:lnTo>
                    <a:pt x="570" y="254"/>
                  </a:lnTo>
                  <a:lnTo>
                    <a:pt x="572" y="254"/>
                  </a:lnTo>
                  <a:lnTo>
                    <a:pt x="574" y="258"/>
                  </a:lnTo>
                  <a:lnTo>
                    <a:pt x="574" y="258"/>
                  </a:lnTo>
                  <a:lnTo>
                    <a:pt x="572" y="262"/>
                  </a:lnTo>
                  <a:lnTo>
                    <a:pt x="568" y="262"/>
                  </a:lnTo>
                  <a:lnTo>
                    <a:pt x="568" y="262"/>
                  </a:lnTo>
                  <a:lnTo>
                    <a:pt x="566" y="262"/>
                  </a:lnTo>
                  <a:lnTo>
                    <a:pt x="564" y="260"/>
                  </a:lnTo>
                  <a:lnTo>
                    <a:pt x="564" y="260"/>
                  </a:lnTo>
                  <a:close/>
                  <a:moveTo>
                    <a:pt x="378" y="86"/>
                  </a:moveTo>
                  <a:lnTo>
                    <a:pt x="378" y="86"/>
                  </a:lnTo>
                  <a:lnTo>
                    <a:pt x="376" y="86"/>
                  </a:lnTo>
                  <a:lnTo>
                    <a:pt x="374" y="88"/>
                  </a:lnTo>
                  <a:lnTo>
                    <a:pt x="374" y="88"/>
                  </a:lnTo>
                  <a:lnTo>
                    <a:pt x="368" y="94"/>
                  </a:lnTo>
                  <a:lnTo>
                    <a:pt x="362" y="96"/>
                  </a:lnTo>
                  <a:lnTo>
                    <a:pt x="350" y="94"/>
                  </a:lnTo>
                  <a:lnTo>
                    <a:pt x="350" y="94"/>
                  </a:lnTo>
                  <a:lnTo>
                    <a:pt x="346" y="94"/>
                  </a:lnTo>
                  <a:lnTo>
                    <a:pt x="348" y="92"/>
                  </a:lnTo>
                  <a:lnTo>
                    <a:pt x="350" y="88"/>
                  </a:lnTo>
                  <a:lnTo>
                    <a:pt x="350" y="88"/>
                  </a:lnTo>
                  <a:lnTo>
                    <a:pt x="358" y="82"/>
                  </a:lnTo>
                  <a:lnTo>
                    <a:pt x="358" y="82"/>
                  </a:lnTo>
                  <a:lnTo>
                    <a:pt x="348" y="82"/>
                  </a:lnTo>
                  <a:lnTo>
                    <a:pt x="348" y="82"/>
                  </a:lnTo>
                  <a:lnTo>
                    <a:pt x="346" y="80"/>
                  </a:lnTo>
                  <a:lnTo>
                    <a:pt x="346" y="80"/>
                  </a:lnTo>
                  <a:lnTo>
                    <a:pt x="354" y="78"/>
                  </a:lnTo>
                  <a:lnTo>
                    <a:pt x="360" y="76"/>
                  </a:lnTo>
                  <a:lnTo>
                    <a:pt x="368" y="74"/>
                  </a:lnTo>
                  <a:lnTo>
                    <a:pt x="376" y="74"/>
                  </a:lnTo>
                  <a:lnTo>
                    <a:pt x="376" y="74"/>
                  </a:lnTo>
                  <a:lnTo>
                    <a:pt x="376" y="76"/>
                  </a:lnTo>
                  <a:lnTo>
                    <a:pt x="374" y="78"/>
                  </a:lnTo>
                  <a:lnTo>
                    <a:pt x="372" y="78"/>
                  </a:lnTo>
                  <a:lnTo>
                    <a:pt x="374" y="80"/>
                  </a:lnTo>
                  <a:lnTo>
                    <a:pt x="374" y="80"/>
                  </a:lnTo>
                  <a:lnTo>
                    <a:pt x="376" y="82"/>
                  </a:lnTo>
                  <a:lnTo>
                    <a:pt x="382" y="80"/>
                  </a:lnTo>
                  <a:lnTo>
                    <a:pt x="392" y="78"/>
                  </a:lnTo>
                  <a:lnTo>
                    <a:pt x="392" y="78"/>
                  </a:lnTo>
                  <a:lnTo>
                    <a:pt x="390" y="82"/>
                  </a:lnTo>
                  <a:lnTo>
                    <a:pt x="388" y="86"/>
                  </a:lnTo>
                  <a:lnTo>
                    <a:pt x="384" y="88"/>
                  </a:lnTo>
                  <a:lnTo>
                    <a:pt x="378" y="86"/>
                  </a:lnTo>
                  <a:lnTo>
                    <a:pt x="378" y="86"/>
                  </a:lnTo>
                  <a:close/>
                  <a:moveTo>
                    <a:pt x="442" y="124"/>
                  </a:moveTo>
                  <a:lnTo>
                    <a:pt x="442" y="124"/>
                  </a:lnTo>
                  <a:lnTo>
                    <a:pt x="440" y="124"/>
                  </a:lnTo>
                  <a:lnTo>
                    <a:pt x="440" y="124"/>
                  </a:lnTo>
                  <a:lnTo>
                    <a:pt x="428" y="132"/>
                  </a:lnTo>
                  <a:lnTo>
                    <a:pt x="418" y="138"/>
                  </a:lnTo>
                  <a:lnTo>
                    <a:pt x="406" y="138"/>
                  </a:lnTo>
                  <a:lnTo>
                    <a:pt x="394" y="134"/>
                  </a:lnTo>
                  <a:lnTo>
                    <a:pt x="394" y="134"/>
                  </a:lnTo>
                  <a:lnTo>
                    <a:pt x="402" y="132"/>
                  </a:lnTo>
                  <a:lnTo>
                    <a:pt x="408" y="128"/>
                  </a:lnTo>
                  <a:lnTo>
                    <a:pt x="408" y="128"/>
                  </a:lnTo>
                  <a:lnTo>
                    <a:pt x="410" y="128"/>
                  </a:lnTo>
                  <a:lnTo>
                    <a:pt x="410" y="128"/>
                  </a:lnTo>
                  <a:lnTo>
                    <a:pt x="410" y="124"/>
                  </a:lnTo>
                  <a:lnTo>
                    <a:pt x="408" y="122"/>
                  </a:lnTo>
                  <a:lnTo>
                    <a:pt x="412" y="122"/>
                  </a:lnTo>
                  <a:lnTo>
                    <a:pt x="412" y="122"/>
                  </a:lnTo>
                  <a:lnTo>
                    <a:pt x="426" y="126"/>
                  </a:lnTo>
                  <a:lnTo>
                    <a:pt x="426" y="126"/>
                  </a:lnTo>
                  <a:lnTo>
                    <a:pt x="428" y="126"/>
                  </a:lnTo>
                  <a:lnTo>
                    <a:pt x="432" y="124"/>
                  </a:lnTo>
                  <a:lnTo>
                    <a:pt x="438" y="122"/>
                  </a:lnTo>
                  <a:lnTo>
                    <a:pt x="438" y="122"/>
                  </a:lnTo>
                  <a:lnTo>
                    <a:pt x="442" y="118"/>
                  </a:lnTo>
                  <a:lnTo>
                    <a:pt x="442" y="118"/>
                  </a:lnTo>
                  <a:lnTo>
                    <a:pt x="446" y="116"/>
                  </a:lnTo>
                  <a:lnTo>
                    <a:pt x="448" y="116"/>
                  </a:lnTo>
                  <a:lnTo>
                    <a:pt x="450" y="118"/>
                  </a:lnTo>
                  <a:lnTo>
                    <a:pt x="450" y="118"/>
                  </a:lnTo>
                  <a:lnTo>
                    <a:pt x="450" y="120"/>
                  </a:lnTo>
                  <a:lnTo>
                    <a:pt x="448" y="122"/>
                  </a:lnTo>
                  <a:lnTo>
                    <a:pt x="442" y="124"/>
                  </a:lnTo>
                  <a:lnTo>
                    <a:pt x="442" y="124"/>
                  </a:lnTo>
                  <a:close/>
                  <a:moveTo>
                    <a:pt x="456" y="156"/>
                  </a:moveTo>
                  <a:lnTo>
                    <a:pt x="456" y="156"/>
                  </a:lnTo>
                  <a:lnTo>
                    <a:pt x="450" y="154"/>
                  </a:lnTo>
                  <a:lnTo>
                    <a:pt x="450" y="154"/>
                  </a:lnTo>
                  <a:lnTo>
                    <a:pt x="454" y="152"/>
                  </a:lnTo>
                  <a:lnTo>
                    <a:pt x="458" y="152"/>
                  </a:lnTo>
                  <a:lnTo>
                    <a:pt x="462" y="154"/>
                  </a:lnTo>
                  <a:lnTo>
                    <a:pt x="466" y="154"/>
                  </a:lnTo>
                  <a:lnTo>
                    <a:pt x="466" y="154"/>
                  </a:lnTo>
                  <a:lnTo>
                    <a:pt x="460" y="156"/>
                  </a:lnTo>
                  <a:lnTo>
                    <a:pt x="456" y="156"/>
                  </a:lnTo>
                  <a:lnTo>
                    <a:pt x="456" y="156"/>
                  </a:lnTo>
                  <a:close/>
                  <a:moveTo>
                    <a:pt x="508" y="180"/>
                  </a:moveTo>
                  <a:lnTo>
                    <a:pt x="508" y="180"/>
                  </a:lnTo>
                  <a:lnTo>
                    <a:pt x="506" y="176"/>
                  </a:lnTo>
                  <a:lnTo>
                    <a:pt x="506" y="172"/>
                  </a:lnTo>
                  <a:lnTo>
                    <a:pt x="510" y="170"/>
                  </a:lnTo>
                  <a:lnTo>
                    <a:pt x="516" y="168"/>
                  </a:lnTo>
                  <a:lnTo>
                    <a:pt x="516" y="168"/>
                  </a:lnTo>
                  <a:lnTo>
                    <a:pt x="512" y="176"/>
                  </a:lnTo>
                  <a:lnTo>
                    <a:pt x="510" y="178"/>
                  </a:lnTo>
                  <a:lnTo>
                    <a:pt x="508" y="180"/>
                  </a:lnTo>
                  <a:lnTo>
                    <a:pt x="508" y="180"/>
                  </a:lnTo>
                  <a:close/>
                  <a:moveTo>
                    <a:pt x="516" y="118"/>
                  </a:moveTo>
                  <a:lnTo>
                    <a:pt x="516" y="118"/>
                  </a:lnTo>
                  <a:lnTo>
                    <a:pt x="514" y="118"/>
                  </a:lnTo>
                  <a:lnTo>
                    <a:pt x="512" y="116"/>
                  </a:lnTo>
                  <a:lnTo>
                    <a:pt x="512" y="116"/>
                  </a:lnTo>
                  <a:lnTo>
                    <a:pt x="512" y="114"/>
                  </a:lnTo>
                  <a:lnTo>
                    <a:pt x="514" y="112"/>
                  </a:lnTo>
                  <a:lnTo>
                    <a:pt x="518" y="110"/>
                  </a:lnTo>
                  <a:lnTo>
                    <a:pt x="518" y="110"/>
                  </a:lnTo>
                  <a:lnTo>
                    <a:pt x="520" y="110"/>
                  </a:lnTo>
                  <a:lnTo>
                    <a:pt x="522" y="114"/>
                  </a:lnTo>
                  <a:lnTo>
                    <a:pt x="522" y="114"/>
                  </a:lnTo>
                  <a:lnTo>
                    <a:pt x="520" y="116"/>
                  </a:lnTo>
                  <a:lnTo>
                    <a:pt x="518" y="118"/>
                  </a:lnTo>
                  <a:lnTo>
                    <a:pt x="516" y="118"/>
                  </a:lnTo>
                  <a:lnTo>
                    <a:pt x="516" y="118"/>
                  </a:lnTo>
                  <a:close/>
                  <a:moveTo>
                    <a:pt x="526" y="208"/>
                  </a:moveTo>
                  <a:lnTo>
                    <a:pt x="526" y="208"/>
                  </a:lnTo>
                  <a:lnTo>
                    <a:pt x="528" y="210"/>
                  </a:lnTo>
                  <a:lnTo>
                    <a:pt x="530" y="214"/>
                  </a:lnTo>
                  <a:lnTo>
                    <a:pt x="530" y="222"/>
                  </a:lnTo>
                  <a:lnTo>
                    <a:pt x="532" y="230"/>
                  </a:lnTo>
                  <a:lnTo>
                    <a:pt x="534" y="232"/>
                  </a:lnTo>
                  <a:lnTo>
                    <a:pt x="536" y="236"/>
                  </a:lnTo>
                  <a:lnTo>
                    <a:pt x="536" y="236"/>
                  </a:lnTo>
                  <a:lnTo>
                    <a:pt x="528" y="230"/>
                  </a:lnTo>
                  <a:lnTo>
                    <a:pt x="522" y="224"/>
                  </a:lnTo>
                  <a:lnTo>
                    <a:pt x="522" y="216"/>
                  </a:lnTo>
                  <a:lnTo>
                    <a:pt x="526" y="208"/>
                  </a:lnTo>
                  <a:lnTo>
                    <a:pt x="526" y="208"/>
                  </a:lnTo>
                  <a:close/>
                  <a:moveTo>
                    <a:pt x="542" y="208"/>
                  </a:moveTo>
                  <a:lnTo>
                    <a:pt x="542" y="208"/>
                  </a:lnTo>
                  <a:lnTo>
                    <a:pt x="544" y="208"/>
                  </a:lnTo>
                  <a:lnTo>
                    <a:pt x="544" y="208"/>
                  </a:lnTo>
                  <a:lnTo>
                    <a:pt x="554" y="234"/>
                  </a:lnTo>
                  <a:lnTo>
                    <a:pt x="554" y="234"/>
                  </a:lnTo>
                  <a:lnTo>
                    <a:pt x="556" y="238"/>
                  </a:lnTo>
                  <a:lnTo>
                    <a:pt x="556" y="240"/>
                  </a:lnTo>
                  <a:lnTo>
                    <a:pt x="552" y="248"/>
                  </a:lnTo>
                  <a:lnTo>
                    <a:pt x="552" y="248"/>
                  </a:lnTo>
                  <a:lnTo>
                    <a:pt x="550" y="236"/>
                  </a:lnTo>
                  <a:lnTo>
                    <a:pt x="546" y="232"/>
                  </a:lnTo>
                  <a:lnTo>
                    <a:pt x="542" y="228"/>
                  </a:lnTo>
                  <a:lnTo>
                    <a:pt x="542" y="228"/>
                  </a:lnTo>
                  <a:lnTo>
                    <a:pt x="536" y="222"/>
                  </a:lnTo>
                  <a:lnTo>
                    <a:pt x="534" y="218"/>
                  </a:lnTo>
                  <a:lnTo>
                    <a:pt x="536" y="212"/>
                  </a:lnTo>
                  <a:lnTo>
                    <a:pt x="542" y="208"/>
                  </a:lnTo>
                  <a:lnTo>
                    <a:pt x="542" y="208"/>
                  </a:lnTo>
                  <a:close/>
                  <a:moveTo>
                    <a:pt x="752" y="676"/>
                  </a:moveTo>
                  <a:lnTo>
                    <a:pt x="752" y="676"/>
                  </a:lnTo>
                  <a:lnTo>
                    <a:pt x="750" y="676"/>
                  </a:lnTo>
                  <a:lnTo>
                    <a:pt x="748" y="676"/>
                  </a:lnTo>
                  <a:lnTo>
                    <a:pt x="748" y="676"/>
                  </a:lnTo>
                  <a:lnTo>
                    <a:pt x="746" y="672"/>
                  </a:lnTo>
                  <a:lnTo>
                    <a:pt x="746" y="668"/>
                  </a:lnTo>
                  <a:lnTo>
                    <a:pt x="746" y="664"/>
                  </a:lnTo>
                  <a:lnTo>
                    <a:pt x="750" y="662"/>
                  </a:lnTo>
                  <a:lnTo>
                    <a:pt x="750" y="662"/>
                  </a:lnTo>
                  <a:lnTo>
                    <a:pt x="754" y="668"/>
                  </a:lnTo>
                  <a:lnTo>
                    <a:pt x="754" y="672"/>
                  </a:lnTo>
                  <a:lnTo>
                    <a:pt x="752" y="676"/>
                  </a:lnTo>
                  <a:lnTo>
                    <a:pt x="752" y="6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75"/>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76"/>
            <p:cNvSpPr>
              <a:spLocks/>
            </p:cNvSpPr>
            <p:nvPr/>
          </p:nvSpPr>
          <p:spPr bwMode="auto">
            <a:xfrm>
              <a:off x="7816850" y="1447800"/>
              <a:ext cx="123825" cy="177800"/>
            </a:xfrm>
            <a:custGeom>
              <a:avLst/>
              <a:gdLst/>
              <a:ahLst/>
              <a:cxnLst>
                <a:cxn ang="0">
                  <a:pos x="0" y="64"/>
                </a:cxn>
                <a:cxn ang="0">
                  <a:pos x="6" y="82"/>
                </a:cxn>
                <a:cxn ang="0">
                  <a:pos x="10" y="98"/>
                </a:cxn>
                <a:cxn ang="0">
                  <a:pos x="12" y="100"/>
                </a:cxn>
                <a:cxn ang="0">
                  <a:pos x="22" y="104"/>
                </a:cxn>
                <a:cxn ang="0">
                  <a:pos x="40" y="106"/>
                </a:cxn>
                <a:cxn ang="0">
                  <a:pos x="46" y="112"/>
                </a:cxn>
                <a:cxn ang="0">
                  <a:pos x="50" y="110"/>
                </a:cxn>
                <a:cxn ang="0">
                  <a:pos x="54" y="108"/>
                </a:cxn>
                <a:cxn ang="0">
                  <a:pos x="58" y="96"/>
                </a:cxn>
                <a:cxn ang="0">
                  <a:pos x="60" y="88"/>
                </a:cxn>
                <a:cxn ang="0">
                  <a:pos x="66" y="74"/>
                </a:cxn>
                <a:cxn ang="0">
                  <a:pos x="68" y="66"/>
                </a:cxn>
                <a:cxn ang="0">
                  <a:pos x="72" y="62"/>
                </a:cxn>
                <a:cxn ang="0">
                  <a:pos x="78" y="60"/>
                </a:cxn>
                <a:cxn ang="0">
                  <a:pos x="70" y="50"/>
                </a:cxn>
                <a:cxn ang="0">
                  <a:pos x="66" y="38"/>
                </a:cxn>
                <a:cxn ang="0">
                  <a:pos x="66" y="32"/>
                </a:cxn>
                <a:cxn ang="0">
                  <a:pos x="68" y="26"/>
                </a:cxn>
                <a:cxn ang="0">
                  <a:pos x="78" y="16"/>
                </a:cxn>
                <a:cxn ang="0">
                  <a:pos x="70" y="10"/>
                </a:cxn>
                <a:cxn ang="0">
                  <a:pos x="68" y="8"/>
                </a:cxn>
                <a:cxn ang="0">
                  <a:pos x="68" y="6"/>
                </a:cxn>
                <a:cxn ang="0">
                  <a:pos x="62" y="0"/>
                </a:cxn>
                <a:cxn ang="0">
                  <a:pos x="58" y="6"/>
                </a:cxn>
                <a:cxn ang="0">
                  <a:pos x="48" y="20"/>
                </a:cxn>
                <a:cxn ang="0">
                  <a:pos x="40" y="28"/>
                </a:cxn>
                <a:cxn ang="0">
                  <a:pos x="24" y="44"/>
                </a:cxn>
                <a:cxn ang="0">
                  <a:pos x="18" y="52"/>
                </a:cxn>
                <a:cxn ang="0">
                  <a:pos x="12" y="54"/>
                </a:cxn>
                <a:cxn ang="0">
                  <a:pos x="6" y="52"/>
                </a:cxn>
                <a:cxn ang="0">
                  <a:pos x="0" y="58"/>
                </a:cxn>
                <a:cxn ang="0">
                  <a:pos x="0" y="64"/>
                </a:cxn>
              </a:cxnLst>
              <a:rect l="0" t="0" r="r" b="b"/>
              <a:pathLst>
                <a:path w="78" h="112">
                  <a:moveTo>
                    <a:pt x="0" y="64"/>
                  </a:moveTo>
                  <a:lnTo>
                    <a:pt x="0" y="64"/>
                  </a:lnTo>
                  <a:lnTo>
                    <a:pt x="2" y="74"/>
                  </a:lnTo>
                  <a:lnTo>
                    <a:pt x="6" y="82"/>
                  </a:lnTo>
                  <a:lnTo>
                    <a:pt x="8" y="90"/>
                  </a:lnTo>
                  <a:lnTo>
                    <a:pt x="10" y="98"/>
                  </a:lnTo>
                  <a:lnTo>
                    <a:pt x="10" y="98"/>
                  </a:lnTo>
                  <a:lnTo>
                    <a:pt x="12" y="100"/>
                  </a:lnTo>
                  <a:lnTo>
                    <a:pt x="12" y="100"/>
                  </a:lnTo>
                  <a:lnTo>
                    <a:pt x="22" y="104"/>
                  </a:lnTo>
                  <a:lnTo>
                    <a:pt x="30" y="104"/>
                  </a:lnTo>
                  <a:lnTo>
                    <a:pt x="40" y="106"/>
                  </a:lnTo>
                  <a:lnTo>
                    <a:pt x="44" y="108"/>
                  </a:lnTo>
                  <a:lnTo>
                    <a:pt x="46" y="112"/>
                  </a:lnTo>
                  <a:lnTo>
                    <a:pt x="46" y="112"/>
                  </a:lnTo>
                  <a:lnTo>
                    <a:pt x="50" y="110"/>
                  </a:lnTo>
                  <a:lnTo>
                    <a:pt x="54" y="108"/>
                  </a:lnTo>
                  <a:lnTo>
                    <a:pt x="54" y="108"/>
                  </a:lnTo>
                  <a:lnTo>
                    <a:pt x="56" y="102"/>
                  </a:lnTo>
                  <a:lnTo>
                    <a:pt x="58" y="96"/>
                  </a:lnTo>
                  <a:lnTo>
                    <a:pt x="58" y="96"/>
                  </a:lnTo>
                  <a:lnTo>
                    <a:pt x="60" y="88"/>
                  </a:lnTo>
                  <a:lnTo>
                    <a:pt x="62" y="80"/>
                  </a:lnTo>
                  <a:lnTo>
                    <a:pt x="66" y="74"/>
                  </a:lnTo>
                  <a:lnTo>
                    <a:pt x="68" y="66"/>
                  </a:lnTo>
                  <a:lnTo>
                    <a:pt x="68" y="66"/>
                  </a:lnTo>
                  <a:lnTo>
                    <a:pt x="68" y="62"/>
                  </a:lnTo>
                  <a:lnTo>
                    <a:pt x="72" y="62"/>
                  </a:lnTo>
                  <a:lnTo>
                    <a:pt x="78" y="60"/>
                  </a:lnTo>
                  <a:lnTo>
                    <a:pt x="78" y="60"/>
                  </a:lnTo>
                  <a:lnTo>
                    <a:pt x="72" y="56"/>
                  </a:lnTo>
                  <a:lnTo>
                    <a:pt x="70" y="50"/>
                  </a:lnTo>
                  <a:lnTo>
                    <a:pt x="66" y="38"/>
                  </a:lnTo>
                  <a:lnTo>
                    <a:pt x="66" y="38"/>
                  </a:lnTo>
                  <a:lnTo>
                    <a:pt x="66" y="36"/>
                  </a:lnTo>
                  <a:lnTo>
                    <a:pt x="66" y="32"/>
                  </a:lnTo>
                  <a:lnTo>
                    <a:pt x="68" y="26"/>
                  </a:lnTo>
                  <a:lnTo>
                    <a:pt x="68" y="26"/>
                  </a:lnTo>
                  <a:lnTo>
                    <a:pt x="76" y="18"/>
                  </a:lnTo>
                  <a:lnTo>
                    <a:pt x="78" y="16"/>
                  </a:lnTo>
                  <a:lnTo>
                    <a:pt x="76" y="14"/>
                  </a:lnTo>
                  <a:lnTo>
                    <a:pt x="70" y="10"/>
                  </a:lnTo>
                  <a:lnTo>
                    <a:pt x="70" y="10"/>
                  </a:lnTo>
                  <a:lnTo>
                    <a:pt x="68" y="8"/>
                  </a:lnTo>
                  <a:lnTo>
                    <a:pt x="68" y="6"/>
                  </a:lnTo>
                  <a:lnTo>
                    <a:pt x="68" y="6"/>
                  </a:lnTo>
                  <a:lnTo>
                    <a:pt x="66" y="2"/>
                  </a:lnTo>
                  <a:lnTo>
                    <a:pt x="62" y="0"/>
                  </a:lnTo>
                  <a:lnTo>
                    <a:pt x="60" y="2"/>
                  </a:lnTo>
                  <a:lnTo>
                    <a:pt x="58" y="6"/>
                  </a:lnTo>
                  <a:lnTo>
                    <a:pt x="58" y="6"/>
                  </a:lnTo>
                  <a:lnTo>
                    <a:pt x="48" y="20"/>
                  </a:lnTo>
                  <a:lnTo>
                    <a:pt x="48" y="20"/>
                  </a:lnTo>
                  <a:lnTo>
                    <a:pt x="40" y="28"/>
                  </a:lnTo>
                  <a:lnTo>
                    <a:pt x="30" y="36"/>
                  </a:lnTo>
                  <a:lnTo>
                    <a:pt x="24" y="44"/>
                  </a:lnTo>
                  <a:lnTo>
                    <a:pt x="18" y="52"/>
                  </a:lnTo>
                  <a:lnTo>
                    <a:pt x="18" y="52"/>
                  </a:lnTo>
                  <a:lnTo>
                    <a:pt x="16" y="56"/>
                  </a:lnTo>
                  <a:lnTo>
                    <a:pt x="12" y="54"/>
                  </a:lnTo>
                  <a:lnTo>
                    <a:pt x="12" y="54"/>
                  </a:lnTo>
                  <a:lnTo>
                    <a:pt x="6" y="52"/>
                  </a:lnTo>
                  <a:lnTo>
                    <a:pt x="2" y="54"/>
                  </a:lnTo>
                  <a:lnTo>
                    <a:pt x="0" y="58"/>
                  </a:lnTo>
                  <a:lnTo>
                    <a:pt x="0" y="64"/>
                  </a:lnTo>
                  <a:lnTo>
                    <a:pt x="0"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77"/>
            <p:cNvSpPr>
              <a:spLocks/>
            </p:cNvSpPr>
            <p:nvPr/>
          </p:nvSpPr>
          <p:spPr bwMode="auto">
            <a:xfrm>
              <a:off x="7648575" y="1470025"/>
              <a:ext cx="133350" cy="184150"/>
            </a:xfrm>
            <a:custGeom>
              <a:avLst/>
              <a:gdLst/>
              <a:ahLst/>
              <a:cxnLst>
                <a:cxn ang="0">
                  <a:pos x="82" y="108"/>
                </a:cxn>
                <a:cxn ang="0">
                  <a:pos x="82" y="108"/>
                </a:cxn>
                <a:cxn ang="0">
                  <a:pos x="82" y="98"/>
                </a:cxn>
                <a:cxn ang="0">
                  <a:pos x="84" y="88"/>
                </a:cxn>
                <a:cxn ang="0">
                  <a:pos x="84" y="88"/>
                </a:cxn>
                <a:cxn ang="0">
                  <a:pos x="84" y="88"/>
                </a:cxn>
                <a:cxn ang="0">
                  <a:pos x="84" y="88"/>
                </a:cxn>
                <a:cxn ang="0">
                  <a:pos x="84" y="88"/>
                </a:cxn>
                <a:cxn ang="0">
                  <a:pos x="84" y="88"/>
                </a:cxn>
                <a:cxn ang="0">
                  <a:pos x="82" y="88"/>
                </a:cxn>
                <a:cxn ang="0">
                  <a:pos x="82" y="88"/>
                </a:cxn>
                <a:cxn ang="0">
                  <a:pos x="84" y="88"/>
                </a:cxn>
                <a:cxn ang="0">
                  <a:pos x="84" y="88"/>
                </a:cxn>
                <a:cxn ang="0">
                  <a:pos x="82" y="88"/>
                </a:cxn>
                <a:cxn ang="0">
                  <a:pos x="82" y="88"/>
                </a:cxn>
                <a:cxn ang="0">
                  <a:pos x="82" y="88"/>
                </a:cxn>
                <a:cxn ang="0">
                  <a:pos x="82" y="88"/>
                </a:cxn>
                <a:cxn ang="0">
                  <a:pos x="84" y="88"/>
                </a:cxn>
                <a:cxn ang="0">
                  <a:pos x="84" y="88"/>
                </a:cxn>
                <a:cxn ang="0">
                  <a:pos x="76" y="82"/>
                </a:cxn>
                <a:cxn ang="0">
                  <a:pos x="76" y="82"/>
                </a:cxn>
                <a:cxn ang="0">
                  <a:pos x="72" y="78"/>
                </a:cxn>
                <a:cxn ang="0">
                  <a:pos x="68" y="72"/>
                </a:cxn>
                <a:cxn ang="0">
                  <a:pos x="64" y="66"/>
                </a:cxn>
                <a:cxn ang="0">
                  <a:pos x="64" y="64"/>
                </a:cxn>
                <a:cxn ang="0">
                  <a:pos x="64" y="64"/>
                </a:cxn>
                <a:cxn ang="0">
                  <a:pos x="64" y="56"/>
                </a:cxn>
                <a:cxn ang="0">
                  <a:pos x="62" y="52"/>
                </a:cxn>
                <a:cxn ang="0">
                  <a:pos x="54" y="44"/>
                </a:cxn>
                <a:cxn ang="0">
                  <a:pos x="54" y="44"/>
                </a:cxn>
                <a:cxn ang="0">
                  <a:pos x="38" y="30"/>
                </a:cxn>
                <a:cxn ang="0">
                  <a:pos x="32" y="24"/>
                </a:cxn>
                <a:cxn ang="0">
                  <a:pos x="26" y="16"/>
                </a:cxn>
                <a:cxn ang="0">
                  <a:pos x="26" y="16"/>
                </a:cxn>
                <a:cxn ang="0">
                  <a:pos x="20" y="10"/>
                </a:cxn>
                <a:cxn ang="0">
                  <a:pos x="14" y="4"/>
                </a:cxn>
                <a:cxn ang="0">
                  <a:pos x="8" y="2"/>
                </a:cxn>
                <a:cxn ang="0">
                  <a:pos x="0" y="0"/>
                </a:cxn>
                <a:cxn ang="0">
                  <a:pos x="0" y="0"/>
                </a:cxn>
                <a:cxn ang="0">
                  <a:pos x="0" y="4"/>
                </a:cxn>
                <a:cxn ang="0">
                  <a:pos x="2" y="8"/>
                </a:cxn>
                <a:cxn ang="0">
                  <a:pos x="6" y="14"/>
                </a:cxn>
                <a:cxn ang="0">
                  <a:pos x="6" y="14"/>
                </a:cxn>
                <a:cxn ang="0">
                  <a:pos x="18" y="26"/>
                </a:cxn>
                <a:cxn ang="0">
                  <a:pos x="26" y="42"/>
                </a:cxn>
                <a:cxn ang="0">
                  <a:pos x="34" y="56"/>
                </a:cxn>
                <a:cxn ang="0">
                  <a:pos x="40" y="72"/>
                </a:cxn>
                <a:cxn ang="0">
                  <a:pos x="40" y="72"/>
                </a:cxn>
                <a:cxn ang="0">
                  <a:pos x="46" y="84"/>
                </a:cxn>
                <a:cxn ang="0">
                  <a:pos x="54" y="94"/>
                </a:cxn>
                <a:cxn ang="0">
                  <a:pos x="70" y="114"/>
                </a:cxn>
                <a:cxn ang="0">
                  <a:pos x="70" y="114"/>
                </a:cxn>
                <a:cxn ang="0">
                  <a:pos x="72" y="116"/>
                </a:cxn>
                <a:cxn ang="0">
                  <a:pos x="74" y="116"/>
                </a:cxn>
                <a:cxn ang="0">
                  <a:pos x="78" y="114"/>
                </a:cxn>
                <a:cxn ang="0">
                  <a:pos x="78" y="114"/>
                </a:cxn>
                <a:cxn ang="0">
                  <a:pos x="80" y="114"/>
                </a:cxn>
                <a:cxn ang="0">
                  <a:pos x="82" y="112"/>
                </a:cxn>
                <a:cxn ang="0">
                  <a:pos x="82" y="108"/>
                </a:cxn>
                <a:cxn ang="0">
                  <a:pos x="82" y="108"/>
                </a:cxn>
              </a:cxnLst>
              <a:rect l="0" t="0" r="r" b="b"/>
              <a:pathLst>
                <a:path w="84" h="116">
                  <a:moveTo>
                    <a:pt x="82" y="108"/>
                  </a:moveTo>
                  <a:lnTo>
                    <a:pt x="82" y="108"/>
                  </a:lnTo>
                  <a:lnTo>
                    <a:pt x="82" y="98"/>
                  </a:lnTo>
                  <a:lnTo>
                    <a:pt x="84" y="88"/>
                  </a:lnTo>
                  <a:lnTo>
                    <a:pt x="84" y="88"/>
                  </a:lnTo>
                  <a:lnTo>
                    <a:pt x="84" y="88"/>
                  </a:lnTo>
                  <a:lnTo>
                    <a:pt x="84" y="88"/>
                  </a:lnTo>
                  <a:lnTo>
                    <a:pt x="84" y="88"/>
                  </a:lnTo>
                  <a:lnTo>
                    <a:pt x="84" y="88"/>
                  </a:lnTo>
                  <a:lnTo>
                    <a:pt x="82" y="88"/>
                  </a:lnTo>
                  <a:lnTo>
                    <a:pt x="82" y="88"/>
                  </a:lnTo>
                  <a:lnTo>
                    <a:pt x="84" y="88"/>
                  </a:lnTo>
                  <a:lnTo>
                    <a:pt x="84" y="88"/>
                  </a:lnTo>
                  <a:lnTo>
                    <a:pt x="82" y="88"/>
                  </a:lnTo>
                  <a:lnTo>
                    <a:pt x="82" y="88"/>
                  </a:lnTo>
                  <a:lnTo>
                    <a:pt x="82" y="88"/>
                  </a:lnTo>
                  <a:lnTo>
                    <a:pt x="82" y="88"/>
                  </a:lnTo>
                  <a:lnTo>
                    <a:pt x="84" y="88"/>
                  </a:lnTo>
                  <a:lnTo>
                    <a:pt x="84" y="88"/>
                  </a:lnTo>
                  <a:lnTo>
                    <a:pt x="76" y="82"/>
                  </a:lnTo>
                  <a:lnTo>
                    <a:pt x="76" y="82"/>
                  </a:lnTo>
                  <a:lnTo>
                    <a:pt x="72" y="78"/>
                  </a:lnTo>
                  <a:lnTo>
                    <a:pt x="68" y="72"/>
                  </a:lnTo>
                  <a:lnTo>
                    <a:pt x="64" y="66"/>
                  </a:lnTo>
                  <a:lnTo>
                    <a:pt x="64" y="64"/>
                  </a:lnTo>
                  <a:lnTo>
                    <a:pt x="64" y="64"/>
                  </a:lnTo>
                  <a:lnTo>
                    <a:pt x="64" y="56"/>
                  </a:lnTo>
                  <a:lnTo>
                    <a:pt x="62" y="52"/>
                  </a:lnTo>
                  <a:lnTo>
                    <a:pt x="54" y="44"/>
                  </a:lnTo>
                  <a:lnTo>
                    <a:pt x="54" y="44"/>
                  </a:lnTo>
                  <a:lnTo>
                    <a:pt x="38" y="30"/>
                  </a:lnTo>
                  <a:lnTo>
                    <a:pt x="32" y="24"/>
                  </a:lnTo>
                  <a:lnTo>
                    <a:pt x="26" y="16"/>
                  </a:lnTo>
                  <a:lnTo>
                    <a:pt x="26" y="16"/>
                  </a:lnTo>
                  <a:lnTo>
                    <a:pt x="20" y="10"/>
                  </a:lnTo>
                  <a:lnTo>
                    <a:pt x="14" y="4"/>
                  </a:lnTo>
                  <a:lnTo>
                    <a:pt x="8" y="2"/>
                  </a:lnTo>
                  <a:lnTo>
                    <a:pt x="0" y="0"/>
                  </a:lnTo>
                  <a:lnTo>
                    <a:pt x="0" y="0"/>
                  </a:lnTo>
                  <a:lnTo>
                    <a:pt x="0" y="4"/>
                  </a:lnTo>
                  <a:lnTo>
                    <a:pt x="2" y="8"/>
                  </a:lnTo>
                  <a:lnTo>
                    <a:pt x="6" y="14"/>
                  </a:lnTo>
                  <a:lnTo>
                    <a:pt x="6" y="14"/>
                  </a:lnTo>
                  <a:lnTo>
                    <a:pt x="18" y="26"/>
                  </a:lnTo>
                  <a:lnTo>
                    <a:pt x="26" y="42"/>
                  </a:lnTo>
                  <a:lnTo>
                    <a:pt x="34" y="56"/>
                  </a:lnTo>
                  <a:lnTo>
                    <a:pt x="40" y="72"/>
                  </a:lnTo>
                  <a:lnTo>
                    <a:pt x="40" y="72"/>
                  </a:lnTo>
                  <a:lnTo>
                    <a:pt x="46" y="84"/>
                  </a:lnTo>
                  <a:lnTo>
                    <a:pt x="54" y="94"/>
                  </a:lnTo>
                  <a:lnTo>
                    <a:pt x="70" y="114"/>
                  </a:lnTo>
                  <a:lnTo>
                    <a:pt x="70" y="114"/>
                  </a:lnTo>
                  <a:lnTo>
                    <a:pt x="72" y="116"/>
                  </a:lnTo>
                  <a:lnTo>
                    <a:pt x="74" y="116"/>
                  </a:lnTo>
                  <a:lnTo>
                    <a:pt x="78" y="114"/>
                  </a:lnTo>
                  <a:lnTo>
                    <a:pt x="78" y="114"/>
                  </a:lnTo>
                  <a:lnTo>
                    <a:pt x="80" y="114"/>
                  </a:lnTo>
                  <a:lnTo>
                    <a:pt x="82" y="112"/>
                  </a:lnTo>
                  <a:lnTo>
                    <a:pt x="82" y="108"/>
                  </a:lnTo>
                  <a:lnTo>
                    <a:pt x="82" y="1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78"/>
            <p:cNvSpPr>
              <a:spLocks/>
            </p:cNvSpPr>
            <p:nvPr/>
          </p:nvSpPr>
          <p:spPr bwMode="auto">
            <a:xfrm>
              <a:off x="8086725" y="882650"/>
              <a:ext cx="139700" cy="123825"/>
            </a:xfrm>
            <a:custGeom>
              <a:avLst/>
              <a:gdLst/>
              <a:ahLst/>
              <a:cxnLst>
                <a:cxn ang="0">
                  <a:pos x="38" y="58"/>
                </a:cxn>
                <a:cxn ang="0">
                  <a:pos x="36" y="58"/>
                </a:cxn>
                <a:cxn ang="0">
                  <a:pos x="16" y="60"/>
                </a:cxn>
                <a:cxn ang="0">
                  <a:pos x="0" y="74"/>
                </a:cxn>
                <a:cxn ang="0">
                  <a:pos x="8" y="72"/>
                </a:cxn>
                <a:cxn ang="0">
                  <a:pos x="26" y="68"/>
                </a:cxn>
                <a:cxn ang="0">
                  <a:pos x="32" y="64"/>
                </a:cxn>
                <a:cxn ang="0">
                  <a:pos x="36" y="72"/>
                </a:cxn>
                <a:cxn ang="0">
                  <a:pos x="36" y="76"/>
                </a:cxn>
                <a:cxn ang="0">
                  <a:pos x="38" y="78"/>
                </a:cxn>
                <a:cxn ang="0">
                  <a:pos x="42" y="76"/>
                </a:cxn>
                <a:cxn ang="0">
                  <a:pos x="42" y="72"/>
                </a:cxn>
                <a:cxn ang="0">
                  <a:pos x="46" y="68"/>
                </a:cxn>
                <a:cxn ang="0">
                  <a:pos x="46" y="64"/>
                </a:cxn>
                <a:cxn ang="0">
                  <a:pos x="54" y="66"/>
                </a:cxn>
                <a:cxn ang="0">
                  <a:pos x="66" y="60"/>
                </a:cxn>
                <a:cxn ang="0">
                  <a:pos x="70" y="58"/>
                </a:cxn>
                <a:cxn ang="0">
                  <a:pos x="78" y="54"/>
                </a:cxn>
                <a:cxn ang="0">
                  <a:pos x="78" y="46"/>
                </a:cxn>
                <a:cxn ang="0">
                  <a:pos x="82" y="28"/>
                </a:cxn>
                <a:cxn ang="0">
                  <a:pos x="86" y="20"/>
                </a:cxn>
                <a:cxn ang="0">
                  <a:pos x="88" y="14"/>
                </a:cxn>
                <a:cxn ang="0">
                  <a:pos x="84" y="8"/>
                </a:cxn>
                <a:cxn ang="0">
                  <a:pos x="80" y="2"/>
                </a:cxn>
                <a:cxn ang="0">
                  <a:pos x="78" y="0"/>
                </a:cxn>
                <a:cxn ang="0">
                  <a:pos x="74" y="4"/>
                </a:cxn>
                <a:cxn ang="0">
                  <a:pos x="72" y="10"/>
                </a:cxn>
                <a:cxn ang="0">
                  <a:pos x="70" y="26"/>
                </a:cxn>
                <a:cxn ang="0">
                  <a:pos x="68" y="32"/>
                </a:cxn>
                <a:cxn ang="0">
                  <a:pos x="54" y="42"/>
                </a:cxn>
                <a:cxn ang="0">
                  <a:pos x="42" y="52"/>
                </a:cxn>
                <a:cxn ang="0">
                  <a:pos x="38" y="58"/>
                </a:cxn>
              </a:cxnLst>
              <a:rect l="0" t="0" r="r" b="b"/>
              <a:pathLst>
                <a:path w="88" h="78">
                  <a:moveTo>
                    <a:pt x="38" y="58"/>
                  </a:moveTo>
                  <a:lnTo>
                    <a:pt x="38" y="58"/>
                  </a:lnTo>
                  <a:lnTo>
                    <a:pt x="36" y="58"/>
                  </a:lnTo>
                  <a:lnTo>
                    <a:pt x="36" y="58"/>
                  </a:lnTo>
                  <a:lnTo>
                    <a:pt x="26" y="58"/>
                  </a:lnTo>
                  <a:lnTo>
                    <a:pt x="16" y="60"/>
                  </a:lnTo>
                  <a:lnTo>
                    <a:pt x="8" y="66"/>
                  </a:lnTo>
                  <a:lnTo>
                    <a:pt x="0" y="74"/>
                  </a:lnTo>
                  <a:lnTo>
                    <a:pt x="0" y="74"/>
                  </a:lnTo>
                  <a:lnTo>
                    <a:pt x="8" y="72"/>
                  </a:lnTo>
                  <a:lnTo>
                    <a:pt x="14" y="72"/>
                  </a:lnTo>
                  <a:lnTo>
                    <a:pt x="26" y="68"/>
                  </a:lnTo>
                  <a:lnTo>
                    <a:pt x="26" y="68"/>
                  </a:lnTo>
                  <a:lnTo>
                    <a:pt x="32" y="64"/>
                  </a:lnTo>
                  <a:lnTo>
                    <a:pt x="34" y="66"/>
                  </a:lnTo>
                  <a:lnTo>
                    <a:pt x="36" y="72"/>
                  </a:lnTo>
                  <a:lnTo>
                    <a:pt x="36" y="72"/>
                  </a:lnTo>
                  <a:lnTo>
                    <a:pt x="36" y="76"/>
                  </a:lnTo>
                  <a:lnTo>
                    <a:pt x="38" y="78"/>
                  </a:lnTo>
                  <a:lnTo>
                    <a:pt x="38" y="78"/>
                  </a:lnTo>
                  <a:lnTo>
                    <a:pt x="40" y="78"/>
                  </a:lnTo>
                  <a:lnTo>
                    <a:pt x="42" y="76"/>
                  </a:lnTo>
                  <a:lnTo>
                    <a:pt x="42" y="72"/>
                  </a:lnTo>
                  <a:lnTo>
                    <a:pt x="42" y="72"/>
                  </a:lnTo>
                  <a:lnTo>
                    <a:pt x="46" y="70"/>
                  </a:lnTo>
                  <a:lnTo>
                    <a:pt x="46" y="68"/>
                  </a:lnTo>
                  <a:lnTo>
                    <a:pt x="46" y="64"/>
                  </a:lnTo>
                  <a:lnTo>
                    <a:pt x="46" y="64"/>
                  </a:lnTo>
                  <a:lnTo>
                    <a:pt x="50" y="66"/>
                  </a:lnTo>
                  <a:lnTo>
                    <a:pt x="54" y="66"/>
                  </a:lnTo>
                  <a:lnTo>
                    <a:pt x="60" y="64"/>
                  </a:lnTo>
                  <a:lnTo>
                    <a:pt x="66" y="60"/>
                  </a:lnTo>
                  <a:lnTo>
                    <a:pt x="70" y="58"/>
                  </a:lnTo>
                  <a:lnTo>
                    <a:pt x="70" y="58"/>
                  </a:lnTo>
                  <a:lnTo>
                    <a:pt x="76" y="58"/>
                  </a:lnTo>
                  <a:lnTo>
                    <a:pt x="78" y="54"/>
                  </a:lnTo>
                  <a:lnTo>
                    <a:pt x="78" y="54"/>
                  </a:lnTo>
                  <a:lnTo>
                    <a:pt x="78" y="46"/>
                  </a:lnTo>
                  <a:lnTo>
                    <a:pt x="80" y="36"/>
                  </a:lnTo>
                  <a:lnTo>
                    <a:pt x="82" y="28"/>
                  </a:lnTo>
                  <a:lnTo>
                    <a:pt x="86" y="20"/>
                  </a:lnTo>
                  <a:lnTo>
                    <a:pt x="86" y="20"/>
                  </a:lnTo>
                  <a:lnTo>
                    <a:pt x="88" y="16"/>
                  </a:lnTo>
                  <a:lnTo>
                    <a:pt x="88" y="14"/>
                  </a:lnTo>
                  <a:lnTo>
                    <a:pt x="84" y="8"/>
                  </a:lnTo>
                  <a:lnTo>
                    <a:pt x="84" y="8"/>
                  </a:lnTo>
                  <a:lnTo>
                    <a:pt x="82" y="2"/>
                  </a:lnTo>
                  <a:lnTo>
                    <a:pt x="80" y="2"/>
                  </a:lnTo>
                  <a:lnTo>
                    <a:pt x="78" y="0"/>
                  </a:lnTo>
                  <a:lnTo>
                    <a:pt x="78" y="0"/>
                  </a:lnTo>
                  <a:lnTo>
                    <a:pt x="74" y="2"/>
                  </a:lnTo>
                  <a:lnTo>
                    <a:pt x="74" y="4"/>
                  </a:lnTo>
                  <a:lnTo>
                    <a:pt x="72" y="10"/>
                  </a:lnTo>
                  <a:lnTo>
                    <a:pt x="72" y="10"/>
                  </a:lnTo>
                  <a:lnTo>
                    <a:pt x="72" y="18"/>
                  </a:lnTo>
                  <a:lnTo>
                    <a:pt x="70" y="26"/>
                  </a:lnTo>
                  <a:lnTo>
                    <a:pt x="70" y="26"/>
                  </a:lnTo>
                  <a:lnTo>
                    <a:pt x="68" y="32"/>
                  </a:lnTo>
                  <a:lnTo>
                    <a:pt x="64" y="36"/>
                  </a:lnTo>
                  <a:lnTo>
                    <a:pt x="54" y="42"/>
                  </a:lnTo>
                  <a:lnTo>
                    <a:pt x="46" y="48"/>
                  </a:lnTo>
                  <a:lnTo>
                    <a:pt x="42" y="52"/>
                  </a:lnTo>
                  <a:lnTo>
                    <a:pt x="38" y="58"/>
                  </a:lnTo>
                  <a:lnTo>
                    <a:pt x="38"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79"/>
            <p:cNvSpPr>
              <a:spLocks/>
            </p:cNvSpPr>
            <p:nvPr/>
          </p:nvSpPr>
          <p:spPr bwMode="auto">
            <a:xfrm>
              <a:off x="4911725" y="330200"/>
              <a:ext cx="301625" cy="98425"/>
            </a:xfrm>
            <a:custGeom>
              <a:avLst/>
              <a:gdLst/>
              <a:ahLst/>
              <a:cxnLst>
                <a:cxn ang="0">
                  <a:pos x="40" y="28"/>
                </a:cxn>
                <a:cxn ang="0">
                  <a:pos x="54" y="18"/>
                </a:cxn>
                <a:cxn ang="0">
                  <a:pos x="62" y="16"/>
                </a:cxn>
                <a:cxn ang="0">
                  <a:pos x="62" y="18"/>
                </a:cxn>
                <a:cxn ang="0">
                  <a:pos x="56" y="24"/>
                </a:cxn>
                <a:cxn ang="0">
                  <a:pos x="52" y="26"/>
                </a:cxn>
                <a:cxn ang="0">
                  <a:pos x="78" y="32"/>
                </a:cxn>
                <a:cxn ang="0">
                  <a:pos x="58" y="36"/>
                </a:cxn>
                <a:cxn ang="0">
                  <a:pos x="70" y="40"/>
                </a:cxn>
                <a:cxn ang="0">
                  <a:pos x="88" y="40"/>
                </a:cxn>
                <a:cxn ang="0">
                  <a:pos x="106" y="44"/>
                </a:cxn>
                <a:cxn ang="0">
                  <a:pos x="66" y="48"/>
                </a:cxn>
                <a:cxn ang="0">
                  <a:pos x="72" y="52"/>
                </a:cxn>
                <a:cxn ang="0">
                  <a:pos x="88" y="54"/>
                </a:cxn>
                <a:cxn ang="0">
                  <a:pos x="96" y="60"/>
                </a:cxn>
                <a:cxn ang="0">
                  <a:pos x="114" y="62"/>
                </a:cxn>
                <a:cxn ang="0">
                  <a:pos x="176" y="58"/>
                </a:cxn>
                <a:cxn ang="0">
                  <a:pos x="182" y="58"/>
                </a:cxn>
                <a:cxn ang="0">
                  <a:pos x="182" y="54"/>
                </a:cxn>
                <a:cxn ang="0">
                  <a:pos x="176" y="52"/>
                </a:cxn>
                <a:cxn ang="0">
                  <a:pos x="182" y="48"/>
                </a:cxn>
                <a:cxn ang="0">
                  <a:pos x="190" y="46"/>
                </a:cxn>
                <a:cxn ang="0">
                  <a:pos x="162" y="28"/>
                </a:cxn>
                <a:cxn ang="0">
                  <a:pos x="162" y="14"/>
                </a:cxn>
                <a:cxn ang="0">
                  <a:pos x="162" y="10"/>
                </a:cxn>
                <a:cxn ang="0">
                  <a:pos x="152" y="8"/>
                </a:cxn>
                <a:cxn ang="0">
                  <a:pos x="148" y="10"/>
                </a:cxn>
                <a:cxn ang="0">
                  <a:pos x="152" y="14"/>
                </a:cxn>
                <a:cxn ang="0">
                  <a:pos x="140" y="14"/>
                </a:cxn>
                <a:cxn ang="0">
                  <a:pos x="138" y="18"/>
                </a:cxn>
                <a:cxn ang="0">
                  <a:pos x="142" y="26"/>
                </a:cxn>
                <a:cxn ang="0">
                  <a:pos x="136" y="30"/>
                </a:cxn>
                <a:cxn ang="0">
                  <a:pos x="132" y="22"/>
                </a:cxn>
                <a:cxn ang="0">
                  <a:pos x="120" y="18"/>
                </a:cxn>
                <a:cxn ang="0">
                  <a:pos x="114" y="22"/>
                </a:cxn>
                <a:cxn ang="0">
                  <a:pos x="102" y="16"/>
                </a:cxn>
                <a:cxn ang="0">
                  <a:pos x="94" y="18"/>
                </a:cxn>
                <a:cxn ang="0">
                  <a:pos x="88" y="14"/>
                </a:cxn>
                <a:cxn ang="0">
                  <a:pos x="78" y="14"/>
                </a:cxn>
                <a:cxn ang="0">
                  <a:pos x="74" y="14"/>
                </a:cxn>
                <a:cxn ang="0">
                  <a:pos x="78" y="12"/>
                </a:cxn>
                <a:cxn ang="0">
                  <a:pos x="78" y="10"/>
                </a:cxn>
                <a:cxn ang="0">
                  <a:pos x="60" y="4"/>
                </a:cxn>
                <a:cxn ang="0">
                  <a:pos x="40" y="2"/>
                </a:cxn>
                <a:cxn ang="0">
                  <a:pos x="26" y="0"/>
                </a:cxn>
                <a:cxn ang="0">
                  <a:pos x="10" y="2"/>
                </a:cxn>
                <a:cxn ang="0">
                  <a:pos x="10" y="8"/>
                </a:cxn>
                <a:cxn ang="0">
                  <a:pos x="4" y="20"/>
                </a:cxn>
                <a:cxn ang="0">
                  <a:pos x="16" y="32"/>
                </a:cxn>
                <a:cxn ang="0">
                  <a:pos x="34" y="32"/>
                </a:cxn>
              </a:cxnLst>
              <a:rect l="0" t="0" r="r" b="b"/>
              <a:pathLst>
                <a:path w="190" h="62">
                  <a:moveTo>
                    <a:pt x="34" y="32"/>
                  </a:moveTo>
                  <a:lnTo>
                    <a:pt x="34" y="32"/>
                  </a:lnTo>
                  <a:lnTo>
                    <a:pt x="40" y="28"/>
                  </a:lnTo>
                  <a:lnTo>
                    <a:pt x="44" y="24"/>
                  </a:lnTo>
                  <a:lnTo>
                    <a:pt x="48" y="20"/>
                  </a:lnTo>
                  <a:lnTo>
                    <a:pt x="54" y="18"/>
                  </a:lnTo>
                  <a:lnTo>
                    <a:pt x="54" y="18"/>
                  </a:lnTo>
                  <a:lnTo>
                    <a:pt x="58" y="16"/>
                  </a:lnTo>
                  <a:lnTo>
                    <a:pt x="62" y="16"/>
                  </a:lnTo>
                  <a:lnTo>
                    <a:pt x="62" y="16"/>
                  </a:lnTo>
                  <a:lnTo>
                    <a:pt x="62" y="18"/>
                  </a:lnTo>
                  <a:lnTo>
                    <a:pt x="62" y="18"/>
                  </a:lnTo>
                  <a:lnTo>
                    <a:pt x="60" y="20"/>
                  </a:lnTo>
                  <a:lnTo>
                    <a:pt x="58" y="20"/>
                  </a:lnTo>
                  <a:lnTo>
                    <a:pt x="56" y="24"/>
                  </a:lnTo>
                  <a:lnTo>
                    <a:pt x="56" y="24"/>
                  </a:lnTo>
                  <a:lnTo>
                    <a:pt x="52" y="26"/>
                  </a:lnTo>
                  <a:lnTo>
                    <a:pt x="52" y="26"/>
                  </a:lnTo>
                  <a:lnTo>
                    <a:pt x="58" y="30"/>
                  </a:lnTo>
                  <a:lnTo>
                    <a:pt x="64" y="32"/>
                  </a:lnTo>
                  <a:lnTo>
                    <a:pt x="78" y="32"/>
                  </a:lnTo>
                  <a:lnTo>
                    <a:pt x="78" y="32"/>
                  </a:lnTo>
                  <a:lnTo>
                    <a:pt x="58" y="36"/>
                  </a:lnTo>
                  <a:lnTo>
                    <a:pt x="58" y="36"/>
                  </a:lnTo>
                  <a:lnTo>
                    <a:pt x="60" y="38"/>
                  </a:lnTo>
                  <a:lnTo>
                    <a:pt x="64" y="40"/>
                  </a:lnTo>
                  <a:lnTo>
                    <a:pt x="70" y="40"/>
                  </a:lnTo>
                  <a:lnTo>
                    <a:pt x="70" y="40"/>
                  </a:lnTo>
                  <a:lnTo>
                    <a:pt x="78" y="40"/>
                  </a:lnTo>
                  <a:lnTo>
                    <a:pt x="88" y="40"/>
                  </a:lnTo>
                  <a:lnTo>
                    <a:pt x="96" y="40"/>
                  </a:lnTo>
                  <a:lnTo>
                    <a:pt x="106" y="44"/>
                  </a:lnTo>
                  <a:lnTo>
                    <a:pt x="106" y="44"/>
                  </a:lnTo>
                  <a:lnTo>
                    <a:pt x="86" y="44"/>
                  </a:lnTo>
                  <a:lnTo>
                    <a:pt x="76" y="44"/>
                  </a:lnTo>
                  <a:lnTo>
                    <a:pt x="66" y="48"/>
                  </a:lnTo>
                  <a:lnTo>
                    <a:pt x="66" y="48"/>
                  </a:lnTo>
                  <a:lnTo>
                    <a:pt x="68" y="50"/>
                  </a:lnTo>
                  <a:lnTo>
                    <a:pt x="72" y="52"/>
                  </a:lnTo>
                  <a:lnTo>
                    <a:pt x="82" y="54"/>
                  </a:lnTo>
                  <a:lnTo>
                    <a:pt x="82" y="54"/>
                  </a:lnTo>
                  <a:lnTo>
                    <a:pt x="88" y="54"/>
                  </a:lnTo>
                  <a:lnTo>
                    <a:pt x="90" y="56"/>
                  </a:lnTo>
                  <a:lnTo>
                    <a:pt x="90" y="56"/>
                  </a:lnTo>
                  <a:lnTo>
                    <a:pt x="96" y="60"/>
                  </a:lnTo>
                  <a:lnTo>
                    <a:pt x="102" y="62"/>
                  </a:lnTo>
                  <a:lnTo>
                    <a:pt x="114" y="62"/>
                  </a:lnTo>
                  <a:lnTo>
                    <a:pt x="114" y="62"/>
                  </a:lnTo>
                  <a:lnTo>
                    <a:pt x="144" y="56"/>
                  </a:lnTo>
                  <a:lnTo>
                    <a:pt x="160" y="56"/>
                  </a:lnTo>
                  <a:lnTo>
                    <a:pt x="176" y="58"/>
                  </a:lnTo>
                  <a:lnTo>
                    <a:pt x="176" y="58"/>
                  </a:lnTo>
                  <a:lnTo>
                    <a:pt x="180" y="58"/>
                  </a:lnTo>
                  <a:lnTo>
                    <a:pt x="182" y="58"/>
                  </a:lnTo>
                  <a:lnTo>
                    <a:pt x="182" y="56"/>
                  </a:lnTo>
                  <a:lnTo>
                    <a:pt x="182" y="56"/>
                  </a:lnTo>
                  <a:lnTo>
                    <a:pt x="182" y="54"/>
                  </a:lnTo>
                  <a:lnTo>
                    <a:pt x="180" y="54"/>
                  </a:lnTo>
                  <a:lnTo>
                    <a:pt x="178" y="54"/>
                  </a:lnTo>
                  <a:lnTo>
                    <a:pt x="176" y="52"/>
                  </a:lnTo>
                  <a:lnTo>
                    <a:pt x="176" y="52"/>
                  </a:lnTo>
                  <a:lnTo>
                    <a:pt x="178" y="50"/>
                  </a:lnTo>
                  <a:lnTo>
                    <a:pt x="182" y="48"/>
                  </a:lnTo>
                  <a:lnTo>
                    <a:pt x="186" y="48"/>
                  </a:lnTo>
                  <a:lnTo>
                    <a:pt x="190" y="46"/>
                  </a:lnTo>
                  <a:lnTo>
                    <a:pt x="190" y="46"/>
                  </a:lnTo>
                  <a:lnTo>
                    <a:pt x="178" y="44"/>
                  </a:lnTo>
                  <a:lnTo>
                    <a:pt x="168" y="38"/>
                  </a:lnTo>
                  <a:lnTo>
                    <a:pt x="162" y="28"/>
                  </a:lnTo>
                  <a:lnTo>
                    <a:pt x="158" y="16"/>
                  </a:lnTo>
                  <a:lnTo>
                    <a:pt x="158" y="16"/>
                  </a:lnTo>
                  <a:lnTo>
                    <a:pt x="162" y="14"/>
                  </a:lnTo>
                  <a:lnTo>
                    <a:pt x="164" y="12"/>
                  </a:lnTo>
                  <a:lnTo>
                    <a:pt x="162" y="10"/>
                  </a:lnTo>
                  <a:lnTo>
                    <a:pt x="162" y="10"/>
                  </a:lnTo>
                  <a:lnTo>
                    <a:pt x="160" y="8"/>
                  </a:lnTo>
                  <a:lnTo>
                    <a:pt x="158" y="8"/>
                  </a:lnTo>
                  <a:lnTo>
                    <a:pt x="152" y="8"/>
                  </a:lnTo>
                  <a:lnTo>
                    <a:pt x="152" y="8"/>
                  </a:lnTo>
                  <a:lnTo>
                    <a:pt x="148" y="8"/>
                  </a:lnTo>
                  <a:lnTo>
                    <a:pt x="148" y="10"/>
                  </a:lnTo>
                  <a:lnTo>
                    <a:pt x="148" y="12"/>
                  </a:lnTo>
                  <a:lnTo>
                    <a:pt x="148" y="12"/>
                  </a:lnTo>
                  <a:lnTo>
                    <a:pt x="152" y="14"/>
                  </a:lnTo>
                  <a:lnTo>
                    <a:pt x="152" y="14"/>
                  </a:lnTo>
                  <a:lnTo>
                    <a:pt x="144" y="14"/>
                  </a:lnTo>
                  <a:lnTo>
                    <a:pt x="140" y="14"/>
                  </a:lnTo>
                  <a:lnTo>
                    <a:pt x="136" y="14"/>
                  </a:lnTo>
                  <a:lnTo>
                    <a:pt x="136" y="14"/>
                  </a:lnTo>
                  <a:lnTo>
                    <a:pt x="138" y="18"/>
                  </a:lnTo>
                  <a:lnTo>
                    <a:pt x="138" y="18"/>
                  </a:lnTo>
                  <a:lnTo>
                    <a:pt x="140" y="24"/>
                  </a:lnTo>
                  <a:lnTo>
                    <a:pt x="142" y="26"/>
                  </a:lnTo>
                  <a:lnTo>
                    <a:pt x="140" y="28"/>
                  </a:lnTo>
                  <a:lnTo>
                    <a:pt x="140" y="28"/>
                  </a:lnTo>
                  <a:lnTo>
                    <a:pt x="136" y="30"/>
                  </a:lnTo>
                  <a:lnTo>
                    <a:pt x="134" y="28"/>
                  </a:lnTo>
                  <a:lnTo>
                    <a:pt x="132" y="22"/>
                  </a:lnTo>
                  <a:lnTo>
                    <a:pt x="132" y="22"/>
                  </a:lnTo>
                  <a:lnTo>
                    <a:pt x="126" y="18"/>
                  </a:lnTo>
                  <a:lnTo>
                    <a:pt x="124" y="18"/>
                  </a:lnTo>
                  <a:lnTo>
                    <a:pt x="120" y="18"/>
                  </a:lnTo>
                  <a:lnTo>
                    <a:pt x="120" y="18"/>
                  </a:lnTo>
                  <a:lnTo>
                    <a:pt x="118" y="20"/>
                  </a:lnTo>
                  <a:lnTo>
                    <a:pt x="114" y="22"/>
                  </a:lnTo>
                  <a:lnTo>
                    <a:pt x="110" y="20"/>
                  </a:lnTo>
                  <a:lnTo>
                    <a:pt x="110" y="20"/>
                  </a:lnTo>
                  <a:lnTo>
                    <a:pt x="102" y="16"/>
                  </a:lnTo>
                  <a:lnTo>
                    <a:pt x="98" y="16"/>
                  </a:lnTo>
                  <a:lnTo>
                    <a:pt x="94" y="18"/>
                  </a:lnTo>
                  <a:lnTo>
                    <a:pt x="94" y="18"/>
                  </a:lnTo>
                  <a:lnTo>
                    <a:pt x="88" y="18"/>
                  </a:lnTo>
                  <a:lnTo>
                    <a:pt x="88" y="18"/>
                  </a:lnTo>
                  <a:lnTo>
                    <a:pt x="88" y="14"/>
                  </a:lnTo>
                  <a:lnTo>
                    <a:pt x="86" y="12"/>
                  </a:lnTo>
                  <a:lnTo>
                    <a:pt x="84" y="12"/>
                  </a:lnTo>
                  <a:lnTo>
                    <a:pt x="78" y="14"/>
                  </a:lnTo>
                  <a:lnTo>
                    <a:pt x="76" y="14"/>
                  </a:lnTo>
                  <a:lnTo>
                    <a:pt x="74" y="14"/>
                  </a:lnTo>
                  <a:lnTo>
                    <a:pt x="74" y="14"/>
                  </a:lnTo>
                  <a:lnTo>
                    <a:pt x="74" y="12"/>
                  </a:lnTo>
                  <a:lnTo>
                    <a:pt x="74" y="12"/>
                  </a:lnTo>
                  <a:lnTo>
                    <a:pt x="78" y="12"/>
                  </a:lnTo>
                  <a:lnTo>
                    <a:pt x="78" y="12"/>
                  </a:lnTo>
                  <a:lnTo>
                    <a:pt x="78" y="10"/>
                  </a:lnTo>
                  <a:lnTo>
                    <a:pt x="78" y="10"/>
                  </a:lnTo>
                  <a:lnTo>
                    <a:pt x="70" y="6"/>
                  </a:lnTo>
                  <a:lnTo>
                    <a:pt x="60" y="4"/>
                  </a:lnTo>
                  <a:lnTo>
                    <a:pt x="60" y="4"/>
                  </a:lnTo>
                  <a:lnTo>
                    <a:pt x="50" y="4"/>
                  </a:lnTo>
                  <a:lnTo>
                    <a:pt x="46" y="4"/>
                  </a:lnTo>
                  <a:lnTo>
                    <a:pt x="40" y="2"/>
                  </a:lnTo>
                  <a:lnTo>
                    <a:pt x="40" y="2"/>
                  </a:lnTo>
                  <a:lnTo>
                    <a:pt x="34" y="0"/>
                  </a:lnTo>
                  <a:lnTo>
                    <a:pt x="26" y="0"/>
                  </a:lnTo>
                  <a:lnTo>
                    <a:pt x="12" y="2"/>
                  </a:lnTo>
                  <a:lnTo>
                    <a:pt x="12" y="2"/>
                  </a:lnTo>
                  <a:lnTo>
                    <a:pt x="10" y="2"/>
                  </a:lnTo>
                  <a:lnTo>
                    <a:pt x="10" y="4"/>
                  </a:lnTo>
                  <a:lnTo>
                    <a:pt x="10" y="4"/>
                  </a:lnTo>
                  <a:lnTo>
                    <a:pt x="10" y="8"/>
                  </a:lnTo>
                  <a:lnTo>
                    <a:pt x="10" y="10"/>
                  </a:lnTo>
                  <a:lnTo>
                    <a:pt x="8" y="16"/>
                  </a:lnTo>
                  <a:lnTo>
                    <a:pt x="4" y="20"/>
                  </a:lnTo>
                  <a:lnTo>
                    <a:pt x="0" y="26"/>
                  </a:lnTo>
                  <a:lnTo>
                    <a:pt x="0" y="26"/>
                  </a:lnTo>
                  <a:lnTo>
                    <a:pt x="16" y="32"/>
                  </a:lnTo>
                  <a:lnTo>
                    <a:pt x="26" y="34"/>
                  </a:lnTo>
                  <a:lnTo>
                    <a:pt x="30" y="34"/>
                  </a:lnTo>
                  <a:lnTo>
                    <a:pt x="34" y="32"/>
                  </a:lnTo>
                  <a:lnTo>
                    <a:pt x="3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80"/>
            <p:cNvSpPr>
              <a:spLocks/>
            </p:cNvSpPr>
            <p:nvPr/>
          </p:nvSpPr>
          <p:spPr bwMode="auto">
            <a:xfrm>
              <a:off x="7004050" y="1758950"/>
              <a:ext cx="88900" cy="222250"/>
            </a:xfrm>
            <a:custGeom>
              <a:avLst/>
              <a:gdLst/>
              <a:ahLst/>
              <a:cxnLst>
                <a:cxn ang="0">
                  <a:pos x="56" y="34"/>
                </a:cxn>
                <a:cxn ang="0">
                  <a:pos x="56" y="34"/>
                </a:cxn>
                <a:cxn ang="0">
                  <a:pos x="54" y="26"/>
                </a:cxn>
                <a:cxn ang="0">
                  <a:pos x="52" y="18"/>
                </a:cxn>
                <a:cxn ang="0">
                  <a:pos x="50" y="10"/>
                </a:cxn>
                <a:cxn ang="0">
                  <a:pos x="46" y="4"/>
                </a:cxn>
                <a:cxn ang="0">
                  <a:pos x="42" y="0"/>
                </a:cxn>
                <a:cxn ang="0">
                  <a:pos x="42" y="0"/>
                </a:cxn>
                <a:cxn ang="0">
                  <a:pos x="44" y="8"/>
                </a:cxn>
                <a:cxn ang="0">
                  <a:pos x="42" y="14"/>
                </a:cxn>
                <a:cxn ang="0">
                  <a:pos x="38" y="18"/>
                </a:cxn>
                <a:cxn ang="0">
                  <a:pos x="36" y="24"/>
                </a:cxn>
                <a:cxn ang="0">
                  <a:pos x="36" y="24"/>
                </a:cxn>
                <a:cxn ang="0">
                  <a:pos x="34" y="30"/>
                </a:cxn>
                <a:cxn ang="0">
                  <a:pos x="30" y="34"/>
                </a:cxn>
                <a:cxn ang="0">
                  <a:pos x="22" y="40"/>
                </a:cxn>
                <a:cxn ang="0">
                  <a:pos x="22" y="40"/>
                </a:cxn>
                <a:cxn ang="0">
                  <a:pos x="12" y="46"/>
                </a:cxn>
                <a:cxn ang="0">
                  <a:pos x="8" y="52"/>
                </a:cxn>
                <a:cxn ang="0">
                  <a:pos x="6" y="60"/>
                </a:cxn>
                <a:cxn ang="0">
                  <a:pos x="8" y="70"/>
                </a:cxn>
                <a:cxn ang="0">
                  <a:pos x="8" y="70"/>
                </a:cxn>
                <a:cxn ang="0">
                  <a:pos x="8" y="80"/>
                </a:cxn>
                <a:cxn ang="0">
                  <a:pos x="6" y="92"/>
                </a:cxn>
                <a:cxn ang="0">
                  <a:pos x="6" y="92"/>
                </a:cxn>
                <a:cxn ang="0">
                  <a:pos x="2" y="96"/>
                </a:cxn>
                <a:cxn ang="0">
                  <a:pos x="2" y="102"/>
                </a:cxn>
                <a:cxn ang="0">
                  <a:pos x="0" y="112"/>
                </a:cxn>
                <a:cxn ang="0">
                  <a:pos x="6" y="132"/>
                </a:cxn>
                <a:cxn ang="0">
                  <a:pos x="6" y="132"/>
                </a:cxn>
                <a:cxn ang="0">
                  <a:pos x="8" y="136"/>
                </a:cxn>
                <a:cxn ang="0">
                  <a:pos x="12" y="138"/>
                </a:cxn>
                <a:cxn ang="0">
                  <a:pos x="12" y="138"/>
                </a:cxn>
                <a:cxn ang="0">
                  <a:pos x="14" y="140"/>
                </a:cxn>
                <a:cxn ang="0">
                  <a:pos x="16" y="140"/>
                </a:cxn>
                <a:cxn ang="0">
                  <a:pos x="18" y="138"/>
                </a:cxn>
                <a:cxn ang="0">
                  <a:pos x="18" y="138"/>
                </a:cxn>
                <a:cxn ang="0">
                  <a:pos x="24" y="136"/>
                </a:cxn>
                <a:cxn ang="0">
                  <a:pos x="28" y="134"/>
                </a:cxn>
                <a:cxn ang="0">
                  <a:pos x="30" y="130"/>
                </a:cxn>
                <a:cxn ang="0">
                  <a:pos x="32" y="124"/>
                </a:cxn>
                <a:cxn ang="0">
                  <a:pos x="32" y="124"/>
                </a:cxn>
                <a:cxn ang="0">
                  <a:pos x="36" y="102"/>
                </a:cxn>
                <a:cxn ang="0">
                  <a:pos x="36" y="102"/>
                </a:cxn>
                <a:cxn ang="0">
                  <a:pos x="36" y="102"/>
                </a:cxn>
                <a:cxn ang="0">
                  <a:pos x="36" y="102"/>
                </a:cxn>
                <a:cxn ang="0">
                  <a:pos x="46" y="68"/>
                </a:cxn>
                <a:cxn ang="0">
                  <a:pos x="46" y="68"/>
                </a:cxn>
                <a:cxn ang="0">
                  <a:pos x="48" y="60"/>
                </a:cxn>
                <a:cxn ang="0">
                  <a:pos x="46" y="52"/>
                </a:cxn>
                <a:cxn ang="0">
                  <a:pos x="46" y="52"/>
                </a:cxn>
                <a:cxn ang="0">
                  <a:pos x="46" y="50"/>
                </a:cxn>
                <a:cxn ang="0">
                  <a:pos x="46" y="50"/>
                </a:cxn>
                <a:cxn ang="0">
                  <a:pos x="50" y="48"/>
                </a:cxn>
                <a:cxn ang="0">
                  <a:pos x="50" y="46"/>
                </a:cxn>
                <a:cxn ang="0">
                  <a:pos x="50" y="46"/>
                </a:cxn>
                <a:cxn ang="0">
                  <a:pos x="48" y="42"/>
                </a:cxn>
                <a:cxn ang="0">
                  <a:pos x="48" y="38"/>
                </a:cxn>
                <a:cxn ang="0">
                  <a:pos x="52" y="36"/>
                </a:cxn>
                <a:cxn ang="0">
                  <a:pos x="56" y="34"/>
                </a:cxn>
                <a:cxn ang="0">
                  <a:pos x="56" y="34"/>
                </a:cxn>
              </a:cxnLst>
              <a:rect l="0" t="0" r="r" b="b"/>
              <a:pathLst>
                <a:path w="56" h="140">
                  <a:moveTo>
                    <a:pt x="56" y="34"/>
                  </a:moveTo>
                  <a:lnTo>
                    <a:pt x="56" y="34"/>
                  </a:lnTo>
                  <a:lnTo>
                    <a:pt x="54" y="26"/>
                  </a:lnTo>
                  <a:lnTo>
                    <a:pt x="52" y="18"/>
                  </a:lnTo>
                  <a:lnTo>
                    <a:pt x="50" y="10"/>
                  </a:lnTo>
                  <a:lnTo>
                    <a:pt x="46" y="4"/>
                  </a:lnTo>
                  <a:lnTo>
                    <a:pt x="42" y="0"/>
                  </a:lnTo>
                  <a:lnTo>
                    <a:pt x="42" y="0"/>
                  </a:lnTo>
                  <a:lnTo>
                    <a:pt x="44" y="8"/>
                  </a:lnTo>
                  <a:lnTo>
                    <a:pt x="42" y="14"/>
                  </a:lnTo>
                  <a:lnTo>
                    <a:pt x="38" y="18"/>
                  </a:lnTo>
                  <a:lnTo>
                    <a:pt x="36" y="24"/>
                  </a:lnTo>
                  <a:lnTo>
                    <a:pt x="36" y="24"/>
                  </a:lnTo>
                  <a:lnTo>
                    <a:pt x="34" y="30"/>
                  </a:lnTo>
                  <a:lnTo>
                    <a:pt x="30" y="34"/>
                  </a:lnTo>
                  <a:lnTo>
                    <a:pt x="22" y="40"/>
                  </a:lnTo>
                  <a:lnTo>
                    <a:pt x="22" y="40"/>
                  </a:lnTo>
                  <a:lnTo>
                    <a:pt x="12" y="46"/>
                  </a:lnTo>
                  <a:lnTo>
                    <a:pt x="8" y="52"/>
                  </a:lnTo>
                  <a:lnTo>
                    <a:pt x="6" y="60"/>
                  </a:lnTo>
                  <a:lnTo>
                    <a:pt x="8" y="70"/>
                  </a:lnTo>
                  <a:lnTo>
                    <a:pt x="8" y="70"/>
                  </a:lnTo>
                  <a:lnTo>
                    <a:pt x="8" y="80"/>
                  </a:lnTo>
                  <a:lnTo>
                    <a:pt x="6" y="92"/>
                  </a:lnTo>
                  <a:lnTo>
                    <a:pt x="6" y="92"/>
                  </a:lnTo>
                  <a:lnTo>
                    <a:pt x="2" y="96"/>
                  </a:lnTo>
                  <a:lnTo>
                    <a:pt x="2" y="102"/>
                  </a:lnTo>
                  <a:lnTo>
                    <a:pt x="0" y="112"/>
                  </a:lnTo>
                  <a:lnTo>
                    <a:pt x="6" y="132"/>
                  </a:lnTo>
                  <a:lnTo>
                    <a:pt x="6" y="132"/>
                  </a:lnTo>
                  <a:lnTo>
                    <a:pt x="8" y="136"/>
                  </a:lnTo>
                  <a:lnTo>
                    <a:pt x="12" y="138"/>
                  </a:lnTo>
                  <a:lnTo>
                    <a:pt x="12" y="138"/>
                  </a:lnTo>
                  <a:lnTo>
                    <a:pt x="14" y="140"/>
                  </a:lnTo>
                  <a:lnTo>
                    <a:pt x="16" y="140"/>
                  </a:lnTo>
                  <a:lnTo>
                    <a:pt x="18" y="138"/>
                  </a:lnTo>
                  <a:lnTo>
                    <a:pt x="18" y="138"/>
                  </a:lnTo>
                  <a:lnTo>
                    <a:pt x="24" y="136"/>
                  </a:lnTo>
                  <a:lnTo>
                    <a:pt x="28" y="134"/>
                  </a:lnTo>
                  <a:lnTo>
                    <a:pt x="30" y="130"/>
                  </a:lnTo>
                  <a:lnTo>
                    <a:pt x="32" y="124"/>
                  </a:lnTo>
                  <a:lnTo>
                    <a:pt x="32" y="124"/>
                  </a:lnTo>
                  <a:lnTo>
                    <a:pt x="36" y="102"/>
                  </a:lnTo>
                  <a:lnTo>
                    <a:pt x="36" y="102"/>
                  </a:lnTo>
                  <a:lnTo>
                    <a:pt x="36" y="102"/>
                  </a:lnTo>
                  <a:lnTo>
                    <a:pt x="36" y="102"/>
                  </a:lnTo>
                  <a:lnTo>
                    <a:pt x="46" y="68"/>
                  </a:lnTo>
                  <a:lnTo>
                    <a:pt x="46" y="68"/>
                  </a:lnTo>
                  <a:lnTo>
                    <a:pt x="48" y="60"/>
                  </a:lnTo>
                  <a:lnTo>
                    <a:pt x="46" y="52"/>
                  </a:lnTo>
                  <a:lnTo>
                    <a:pt x="46" y="52"/>
                  </a:lnTo>
                  <a:lnTo>
                    <a:pt x="46" y="50"/>
                  </a:lnTo>
                  <a:lnTo>
                    <a:pt x="46" y="50"/>
                  </a:lnTo>
                  <a:lnTo>
                    <a:pt x="50" y="48"/>
                  </a:lnTo>
                  <a:lnTo>
                    <a:pt x="50" y="46"/>
                  </a:lnTo>
                  <a:lnTo>
                    <a:pt x="50" y="46"/>
                  </a:lnTo>
                  <a:lnTo>
                    <a:pt x="48" y="42"/>
                  </a:lnTo>
                  <a:lnTo>
                    <a:pt x="48" y="38"/>
                  </a:lnTo>
                  <a:lnTo>
                    <a:pt x="52" y="36"/>
                  </a:lnTo>
                  <a:lnTo>
                    <a:pt x="56" y="34"/>
                  </a:lnTo>
                  <a:lnTo>
                    <a:pt x="56"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81"/>
            <p:cNvSpPr>
              <a:spLocks/>
            </p:cNvSpPr>
            <p:nvPr/>
          </p:nvSpPr>
          <p:spPr bwMode="auto">
            <a:xfrm>
              <a:off x="6172200" y="466725"/>
              <a:ext cx="123825" cy="44450"/>
            </a:xfrm>
            <a:custGeom>
              <a:avLst/>
              <a:gdLst/>
              <a:ahLst/>
              <a:cxnLst>
                <a:cxn ang="0">
                  <a:pos x="76" y="14"/>
                </a:cxn>
                <a:cxn ang="0">
                  <a:pos x="76" y="14"/>
                </a:cxn>
                <a:cxn ang="0">
                  <a:pos x="78" y="10"/>
                </a:cxn>
                <a:cxn ang="0">
                  <a:pos x="74" y="6"/>
                </a:cxn>
                <a:cxn ang="0">
                  <a:pos x="74" y="6"/>
                </a:cxn>
                <a:cxn ang="0">
                  <a:pos x="64" y="0"/>
                </a:cxn>
                <a:cxn ang="0">
                  <a:pos x="58" y="0"/>
                </a:cxn>
                <a:cxn ang="0">
                  <a:pos x="52" y="2"/>
                </a:cxn>
                <a:cxn ang="0">
                  <a:pos x="52" y="2"/>
                </a:cxn>
                <a:cxn ang="0">
                  <a:pos x="44" y="4"/>
                </a:cxn>
                <a:cxn ang="0">
                  <a:pos x="36" y="4"/>
                </a:cxn>
                <a:cxn ang="0">
                  <a:pos x="28" y="6"/>
                </a:cxn>
                <a:cxn ang="0">
                  <a:pos x="20" y="10"/>
                </a:cxn>
                <a:cxn ang="0">
                  <a:pos x="20" y="10"/>
                </a:cxn>
                <a:cxn ang="0">
                  <a:pos x="16" y="2"/>
                </a:cxn>
                <a:cxn ang="0">
                  <a:pos x="12" y="0"/>
                </a:cxn>
                <a:cxn ang="0">
                  <a:pos x="6" y="2"/>
                </a:cxn>
                <a:cxn ang="0">
                  <a:pos x="0" y="6"/>
                </a:cxn>
                <a:cxn ang="0">
                  <a:pos x="0" y="6"/>
                </a:cxn>
                <a:cxn ang="0">
                  <a:pos x="4" y="8"/>
                </a:cxn>
                <a:cxn ang="0">
                  <a:pos x="8" y="8"/>
                </a:cxn>
                <a:cxn ang="0">
                  <a:pos x="10" y="8"/>
                </a:cxn>
                <a:cxn ang="0">
                  <a:pos x="14" y="10"/>
                </a:cxn>
                <a:cxn ang="0">
                  <a:pos x="14" y="10"/>
                </a:cxn>
                <a:cxn ang="0">
                  <a:pos x="12" y="12"/>
                </a:cxn>
                <a:cxn ang="0">
                  <a:pos x="12" y="12"/>
                </a:cxn>
                <a:cxn ang="0">
                  <a:pos x="6" y="12"/>
                </a:cxn>
                <a:cxn ang="0">
                  <a:pos x="6" y="12"/>
                </a:cxn>
                <a:cxn ang="0">
                  <a:pos x="8" y="16"/>
                </a:cxn>
                <a:cxn ang="0">
                  <a:pos x="12" y="16"/>
                </a:cxn>
                <a:cxn ang="0">
                  <a:pos x="12" y="16"/>
                </a:cxn>
                <a:cxn ang="0">
                  <a:pos x="14" y="18"/>
                </a:cxn>
                <a:cxn ang="0">
                  <a:pos x="14" y="20"/>
                </a:cxn>
                <a:cxn ang="0">
                  <a:pos x="14" y="22"/>
                </a:cxn>
                <a:cxn ang="0">
                  <a:pos x="16" y="24"/>
                </a:cxn>
                <a:cxn ang="0">
                  <a:pos x="16" y="24"/>
                </a:cxn>
                <a:cxn ang="0">
                  <a:pos x="20" y="26"/>
                </a:cxn>
                <a:cxn ang="0">
                  <a:pos x="28" y="28"/>
                </a:cxn>
                <a:cxn ang="0">
                  <a:pos x="46" y="26"/>
                </a:cxn>
                <a:cxn ang="0">
                  <a:pos x="64" y="22"/>
                </a:cxn>
                <a:cxn ang="0">
                  <a:pos x="72" y="18"/>
                </a:cxn>
                <a:cxn ang="0">
                  <a:pos x="76" y="14"/>
                </a:cxn>
                <a:cxn ang="0">
                  <a:pos x="76" y="14"/>
                </a:cxn>
              </a:cxnLst>
              <a:rect l="0" t="0" r="r" b="b"/>
              <a:pathLst>
                <a:path w="78" h="28">
                  <a:moveTo>
                    <a:pt x="76" y="14"/>
                  </a:moveTo>
                  <a:lnTo>
                    <a:pt x="76" y="14"/>
                  </a:lnTo>
                  <a:lnTo>
                    <a:pt x="78" y="10"/>
                  </a:lnTo>
                  <a:lnTo>
                    <a:pt x="74" y="6"/>
                  </a:lnTo>
                  <a:lnTo>
                    <a:pt x="74" y="6"/>
                  </a:lnTo>
                  <a:lnTo>
                    <a:pt x="64" y="0"/>
                  </a:lnTo>
                  <a:lnTo>
                    <a:pt x="58" y="0"/>
                  </a:lnTo>
                  <a:lnTo>
                    <a:pt x="52" y="2"/>
                  </a:lnTo>
                  <a:lnTo>
                    <a:pt x="52" y="2"/>
                  </a:lnTo>
                  <a:lnTo>
                    <a:pt x="44" y="4"/>
                  </a:lnTo>
                  <a:lnTo>
                    <a:pt x="36" y="4"/>
                  </a:lnTo>
                  <a:lnTo>
                    <a:pt x="28" y="6"/>
                  </a:lnTo>
                  <a:lnTo>
                    <a:pt x="20" y="10"/>
                  </a:lnTo>
                  <a:lnTo>
                    <a:pt x="20" y="10"/>
                  </a:lnTo>
                  <a:lnTo>
                    <a:pt x="16" y="2"/>
                  </a:lnTo>
                  <a:lnTo>
                    <a:pt x="12" y="0"/>
                  </a:lnTo>
                  <a:lnTo>
                    <a:pt x="6" y="2"/>
                  </a:lnTo>
                  <a:lnTo>
                    <a:pt x="0" y="6"/>
                  </a:lnTo>
                  <a:lnTo>
                    <a:pt x="0" y="6"/>
                  </a:lnTo>
                  <a:lnTo>
                    <a:pt x="4" y="8"/>
                  </a:lnTo>
                  <a:lnTo>
                    <a:pt x="8" y="8"/>
                  </a:lnTo>
                  <a:lnTo>
                    <a:pt x="10" y="8"/>
                  </a:lnTo>
                  <a:lnTo>
                    <a:pt x="14" y="10"/>
                  </a:lnTo>
                  <a:lnTo>
                    <a:pt x="14" y="10"/>
                  </a:lnTo>
                  <a:lnTo>
                    <a:pt x="12" y="12"/>
                  </a:lnTo>
                  <a:lnTo>
                    <a:pt x="12" y="12"/>
                  </a:lnTo>
                  <a:lnTo>
                    <a:pt x="6" y="12"/>
                  </a:lnTo>
                  <a:lnTo>
                    <a:pt x="6" y="12"/>
                  </a:lnTo>
                  <a:lnTo>
                    <a:pt x="8" y="16"/>
                  </a:lnTo>
                  <a:lnTo>
                    <a:pt x="12" y="16"/>
                  </a:lnTo>
                  <a:lnTo>
                    <a:pt x="12" y="16"/>
                  </a:lnTo>
                  <a:lnTo>
                    <a:pt x="14" y="18"/>
                  </a:lnTo>
                  <a:lnTo>
                    <a:pt x="14" y="20"/>
                  </a:lnTo>
                  <a:lnTo>
                    <a:pt x="14" y="22"/>
                  </a:lnTo>
                  <a:lnTo>
                    <a:pt x="16" y="24"/>
                  </a:lnTo>
                  <a:lnTo>
                    <a:pt x="16" y="24"/>
                  </a:lnTo>
                  <a:lnTo>
                    <a:pt x="20" y="26"/>
                  </a:lnTo>
                  <a:lnTo>
                    <a:pt x="28" y="28"/>
                  </a:lnTo>
                  <a:lnTo>
                    <a:pt x="46" y="26"/>
                  </a:lnTo>
                  <a:lnTo>
                    <a:pt x="64" y="22"/>
                  </a:lnTo>
                  <a:lnTo>
                    <a:pt x="72" y="18"/>
                  </a:lnTo>
                  <a:lnTo>
                    <a:pt x="76" y="14"/>
                  </a:lnTo>
                  <a:lnTo>
                    <a:pt x="76"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82"/>
            <p:cNvSpPr>
              <a:spLocks/>
            </p:cNvSpPr>
            <p:nvPr/>
          </p:nvSpPr>
          <p:spPr bwMode="auto">
            <a:xfrm>
              <a:off x="8531225" y="2232025"/>
              <a:ext cx="92075" cy="98425"/>
            </a:xfrm>
            <a:custGeom>
              <a:avLst/>
              <a:gdLst/>
              <a:ahLst/>
              <a:cxnLst>
                <a:cxn ang="0">
                  <a:pos x="48" y="2"/>
                </a:cxn>
                <a:cxn ang="0">
                  <a:pos x="48" y="2"/>
                </a:cxn>
                <a:cxn ang="0">
                  <a:pos x="46" y="0"/>
                </a:cxn>
                <a:cxn ang="0">
                  <a:pos x="44" y="2"/>
                </a:cxn>
                <a:cxn ang="0">
                  <a:pos x="42" y="6"/>
                </a:cxn>
                <a:cxn ang="0">
                  <a:pos x="42" y="6"/>
                </a:cxn>
                <a:cxn ang="0">
                  <a:pos x="38" y="14"/>
                </a:cxn>
                <a:cxn ang="0">
                  <a:pos x="32" y="22"/>
                </a:cxn>
                <a:cxn ang="0">
                  <a:pos x="26" y="30"/>
                </a:cxn>
                <a:cxn ang="0">
                  <a:pos x="18" y="34"/>
                </a:cxn>
                <a:cxn ang="0">
                  <a:pos x="18" y="34"/>
                </a:cxn>
                <a:cxn ang="0">
                  <a:pos x="12" y="38"/>
                </a:cxn>
                <a:cxn ang="0">
                  <a:pos x="8" y="42"/>
                </a:cxn>
                <a:cxn ang="0">
                  <a:pos x="2" y="52"/>
                </a:cxn>
                <a:cxn ang="0">
                  <a:pos x="2" y="52"/>
                </a:cxn>
                <a:cxn ang="0">
                  <a:pos x="0" y="54"/>
                </a:cxn>
                <a:cxn ang="0">
                  <a:pos x="2" y="56"/>
                </a:cxn>
                <a:cxn ang="0">
                  <a:pos x="2" y="58"/>
                </a:cxn>
                <a:cxn ang="0">
                  <a:pos x="2" y="58"/>
                </a:cxn>
                <a:cxn ang="0">
                  <a:pos x="10" y="60"/>
                </a:cxn>
                <a:cxn ang="0">
                  <a:pos x="18" y="62"/>
                </a:cxn>
                <a:cxn ang="0">
                  <a:pos x="18" y="62"/>
                </a:cxn>
                <a:cxn ang="0">
                  <a:pos x="24" y="60"/>
                </a:cxn>
                <a:cxn ang="0">
                  <a:pos x="28" y="58"/>
                </a:cxn>
                <a:cxn ang="0">
                  <a:pos x="30" y="54"/>
                </a:cxn>
                <a:cxn ang="0">
                  <a:pos x="32" y="52"/>
                </a:cxn>
                <a:cxn ang="0">
                  <a:pos x="32" y="52"/>
                </a:cxn>
                <a:cxn ang="0">
                  <a:pos x="36" y="40"/>
                </a:cxn>
                <a:cxn ang="0">
                  <a:pos x="40" y="34"/>
                </a:cxn>
                <a:cxn ang="0">
                  <a:pos x="46" y="30"/>
                </a:cxn>
                <a:cxn ang="0">
                  <a:pos x="46" y="30"/>
                </a:cxn>
                <a:cxn ang="0">
                  <a:pos x="50" y="28"/>
                </a:cxn>
                <a:cxn ang="0">
                  <a:pos x="52" y="24"/>
                </a:cxn>
                <a:cxn ang="0">
                  <a:pos x="58" y="14"/>
                </a:cxn>
                <a:cxn ang="0">
                  <a:pos x="58" y="14"/>
                </a:cxn>
                <a:cxn ang="0">
                  <a:pos x="58" y="8"/>
                </a:cxn>
                <a:cxn ang="0">
                  <a:pos x="56" y="6"/>
                </a:cxn>
                <a:cxn ang="0">
                  <a:pos x="52" y="4"/>
                </a:cxn>
                <a:cxn ang="0">
                  <a:pos x="48" y="2"/>
                </a:cxn>
                <a:cxn ang="0">
                  <a:pos x="48" y="2"/>
                </a:cxn>
              </a:cxnLst>
              <a:rect l="0" t="0" r="r" b="b"/>
              <a:pathLst>
                <a:path w="58" h="62">
                  <a:moveTo>
                    <a:pt x="48" y="2"/>
                  </a:moveTo>
                  <a:lnTo>
                    <a:pt x="48" y="2"/>
                  </a:lnTo>
                  <a:lnTo>
                    <a:pt x="46" y="0"/>
                  </a:lnTo>
                  <a:lnTo>
                    <a:pt x="44" y="2"/>
                  </a:lnTo>
                  <a:lnTo>
                    <a:pt x="42" y="6"/>
                  </a:lnTo>
                  <a:lnTo>
                    <a:pt x="42" y="6"/>
                  </a:lnTo>
                  <a:lnTo>
                    <a:pt x="38" y="14"/>
                  </a:lnTo>
                  <a:lnTo>
                    <a:pt x="32" y="22"/>
                  </a:lnTo>
                  <a:lnTo>
                    <a:pt x="26" y="30"/>
                  </a:lnTo>
                  <a:lnTo>
                    <a:pt x="18" y="34"/>
                  </a:lnTo>
                  <a:lnTo>
                    <a:pt x="18" y="34"/>
                  </a:lnTo>
                  <a:lnTo>
                    <a:pt x="12" y="38"/>
                  </a:lnTo>
                  <a:lnTo>
                    <a:pt x="8" y="42"/>
                  </a:lnTo>
                  <a:lnTo>
                    <a:pt x="2" y="52"/>
                  </a:lnTo>
                  <a:lnTo>
                    <a:pt x="2" y="52"/>
                  </a:lnTo>
                  <a:lnTo>
                    <a:pt x="0" y="54"/>
                  </a:lnTo>
                  <a:lnTo>
                    <a:pt x="2" y="56"/>
                  </a:lnTo>
                  <a:lnTo>
                    <a:pt x="2" y="58"/>
                  </a:lnTo>
                  <a:lnTo>
                    <a:pt x="2" y="58"/>
                  </a:lnTo>
                  <a:lnTo>
                    <a:pt x="10" y="60"/>
                  </a:lnTo>
                  <a:lnTo>
                    <a:pt x="18" y="62"/>
                  </a:lnTo>
                  <a:lnTo>
                    <a:pt x="18" y="62"/>
                  </a:lnTo>
                  <a:lnTo>
                    <a:pt x="24" y="60"/>
                  </a:lnTo>
                  <a:lnTo>
                    <a:pt x="28" y="58"/>
                  </a:lnTo>
                  <a:lnTo>
                    <a:pt x="30" y="54"/>
                  </a:lnTo>
                  <a:lnTo>
                    <a:pt x="32" y="52"/>
                  </a:lnTo>
                  <a:lnTo>
                    <a:pt x="32" y="52"/>
                  </a:lnTo>
                  <a:lnTo>
                    <a:pt x="36" y="40"/>
                  </a:lnTo>
                  <a:lnTo>
                    <a:pt x="40" y="34"/>
                  </a:lnTo>
                  <a:lnTo>
                    <a:pt x="46" y="30"/>
                  </a:lnTo>
                  <a:lnTo>
                    <a:pt x="46" y="30"/>
                  </a:lnTo>
                  <a:lnTo>
                    <a:pt x="50" y="28"/>
                  </a:lnTo>
                  <a:lnTo>
                    <a:pt x="52" y="24"/>
                  </a:lnTo>
                  <a:lnTo>
                    <a:pt x="58" y="14"/>
                  </a:lnTo>
                  <a:lnTo>
                    <a:pt x="58" y="14"/>
                  </a:lnTo>
                  <a:lnTo>
                    <a:pt x="58" y="8"/>
                  </a:lnTo>
                  <a:lnTo>
                    <a:pt x="56" y="6"/>
                  </a:lnTo>
                  <a:lnTo>
                    <a:pt x="52" y="4"/>
                  </a:lnTo>
                  <a:lnTo>
                    <a:pt x="48" y="2"/>
                  </a:lnTo>
                  <a:lnTo>
                    <a:pt x="48"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83"/>
            <p:cNvSpPr>
              <a:spLocks/>
            </p:cNvSpPr>
            <p:nvPr/>
          </p:nvSpPr>
          <p:spPr bwMode="auto">
            <a:xfrm>
              <a:off x="5314950" y="295275"/>
              <a:ext cx="161925" cy="34925"/>
            </a:xfrm>
            <a:custGeom>
              <a:avLst/>
              <a:gdLst/>
              <a:ahLst/>
              <a:cxnLst>
                <a:cxn ang="0">
                  <a:pos x="14" y="20"/>
                </a:cxn>
                <a:cxn ang="0">
                  <a:pos x="14" y="20"/>
                </a:cxn>
                <a:cxn ang="0">
                  <a:pos x="42" y="20"/>
                </a:cxn>
                <a:cxn ang="0">
                  <a:pos x="70" y="20"/>
                </a:cxn>
                <a:cxn ang="0">
                  <a:pos x="70" y="20"/>
                </a:cxn>
                <a:cxn ang="0">
                  <a:pos x="82" y="22"/>
                </a:cxn>
                <a:cxn ang="0">
                  <a:pos x="94" y="22"/>
                </a:cxn>
                <a:cxn ang="0">
                  <a:pos x="94" y="22"/>
                </a:cxn>
                <a:cxn ang="0">
                  <a:pos x="100" y="18"/>
                </a:cxn>
                <a:cxn ang="0">
                  <a:pos x="102" y="14"/>
                </a:cxn>
                <a:cxn ang="0">
                  <a:pos x="102" y="14"/>
                </a:cxn>
                <a:cxn ang="0">
                  <a:pos x="102" y="12"/>
                </a:cxn>
                <a:cxn ang="0">
                  <a:pos x="100" y="12"/>
                </a:cxn>
                <a:cxn ang="0">
                  <a:pos x="96" y="10"/>
                </a:cxn>
                <a:cxn ang="0">
                  <a:pos x="96" y="10"/>
                </a:cxn>
                <a:cxn ang="0">
                  <a:pos x="88" y="10"/>
                </a:cxn>
                <a:cxn ang="0">
                  <a:pos x="82" y="8"/>
                </a:cxn>
                <a:cxn ang="0">
                  <a:pos x="68" y="10"/>
                </a:cxn>
                <a:cxn ang="0">
                  <a:pos x="68" y="10"/>
                </a:cxn>
                <a:cxn ang="0">
                  <a:pos x="48" y="12"/>
                </a:cxn>
                <a:cxn ang="0">
                  <a:pos x="38" y="12"/>
                </a:cxn>
                <a:cxn ang="0">
                  <a:pos x="28" y="8"/>
                </a:cxn>
                <a:cxn ang="0">
                  <a:pos x="28" y="8"/>
                </a:cxn>
                <a:cxn ang="0">
                  <a:pos x="14" y="2"/>
                </a:cxn>
                <a:cxn ang="0">
                  <a:pos x="8" y="0"/>
                </a:cxn>
                <a:cxn ang="0">
                  <a:pos x="0" y="0"/>
                </a:cxn>
                <a:cxn ang="0">
                  <a:pos x="0" y="0"/>
                </a:cxn>
                <a:cxn ang="0">
                  <a:pos x="2" y="4"/>
                </a:cxn>
                <a:cxn ang="0">
                  <a:pos x="4" y="8"/>
                </a:cxn>
                <a:cxn ang="0">
                  <a:pos x="8" y="12"/>
                </a:cxn>
                <a:cxn ang="0">
                  <a:pos x="8" y="18"/>
                </a:cxn>
                <a:cxn ang="0">
                  <a:pos x="8" y="18"/>
                </a:cxn>
                <a:cxn ang="0">
                  <a:pos x="10" y="20"/>
                </a:cxn>
                <a:cxn ang="0">
                  <a:pos x="14" y="20"/>
                </a:cxn>
                <a:cxn ang="0">
                  <a:pos x="14" y="20"/>
                </a:cxn>
              </a:cxnLst>
              <a:rect l="0" t="0" r="r" b="b"/>
              <a:pathLst>
                <a:path w="102" h="22">
                  <a:moveTo>
                    <a:pt x="14" y="20"/>
                  </a:moveTo>
                  <a:lnTo>
                    <a:pt x="14" y="20"/>
                  </a:lnTo>
                  <a:lnTo>
                    <a:pt x="42" y="20"/>
                  </a:lnTo>
                  <a:lnTo>
                    <a:pt x="70" y="20"/>
                  </a:lnTo>
                  <a:lnTo>
                    <a:pt x="70" y="20"/>
                  </a:lnTo>
                  <a:lnTo>
                    <a:pt x="82" y="22"/>
                  </a:lnTo>
                  <a:lnTo>
                    <a:pt x="94" y="22"/>
                  </a:lnTo>
                  <a:lnTo>
                    <a:pt x="94" y="22"/>
                  </a:lnTo>
                  <a:lnTo>
                    <a:pt x="100" y="18"/>
                  </a:lnTo>
                  <a:lnTo>
                    <a:pt x="102" y="14"/>
                  </a:lnTo>
                  <a:lnTo>
                    <a:pt x="102" y="14"/>
                  </a:lnTo>
                  <a:lnTo>
                    <a:pt x="102" y="12"/>
                  </a:lnTo>
                  <a:lnTo>
                    <a:pt x="100" y="12"/>
                  </a:lnTo>
                  <a:lnTo>
                    <a:pt x="96" y="10"/>
                  </a:lnTo>
                  <a:lnTo>
                    <a:pt x="96" y="10"/>
                  </a:lnTo>
                  <a:lnTo>
                    <a:pt x="88" y="10"/>
                  </a:lnTo>
                  <a:lnTo>
                    <a:pt x="82" y="8"/>
                  </a:lnTo>
                  <a:lnTo>
                    <a:pt x="68" y="10"/>
                  </a:lnTo>
                  <a:lnTo>
                    <a:pt x="68" y="10"/>
                  </a:lnTo>
                  <a:lnTo>
                    <a:pt x="48" y="12"/>
                  </a:lnTo>
                  <a:lnTo>
                    <a:pt x="38" y="12"/>
                  </a:lnTo>
                  <a:lnTo>
                    <a:pt x="28" y="8"/>
                  </a:lnTo>
                  <a:lnTo>
                    <a:pt x="28" y="8"/>
                  </a:lnTo>
                  <a:lnTo>
                    <a:pt x="14" y="2"/>
                  </a:lnTo>
                  <a:lnTo>
                    <a:pt x="8" y="0"/>
                  </a:lnTo>
                  <a:lnTo>
                    <a:pt x="0" y="0"/>
                  </a:lnTo>
                  <a:lnTo>
                    <a:pt x="0" y="0"/>
                  </a:lnTo>
                  <a:lnTo>
                    <a:pt x="2" y="4"/>
                  </a:lnTo>
                  <a:lnTo>
                    <a:pt x="4" y="8"/>
                  </a:lnTo>
                  <a:lnTo>
                    <a:pt x="8" y="12"/>
                  </a:lnTo>
                  <a:lnTo>
                    <a:pt x="8" y="18"/>
                  </a:lnTo>
                  <a:lnTo>
                    <a:pt x="8" y="18"/>
                  </a:lnTo>
                  <a:lnTo>
                    <a:pt x="10" y="20"/>
                  </a:lnTo>
                  <a:lnTo>
                    <a:pt x="14" y="20"/>
                  </a:lnTo>
                  <a:lnTo>
                    <a:pt x="1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84"/>
            <p:cNvSpPr>
              <a:spLocks/>
            </p:cNvSpPr>
            <p:nvPr/>
          </p:nvSpPr>
          <p:spPr bwMode="auto">
            <a:xfrm>
              <a:off x="5273675" y="288925"/>
              <a:ext cx="41275" cy="12700"/>
            </a:xfrm>
            <a:custGeom>
              <a:avLst/>
              <a:gdLst/>
              <a:ahLst/>
              <a:cxnLst>
                <a:cxn ang="0">
                  <a:pos x="24" y="4"/>
                </a:cxn>
                <a:cxn ang="0">
                  <a:pos x="24" y="4"/>
                </a:cxn>
                <a:cxn ang="0">
                  <a:pos x="12" y="0"/>
                </a:cxn>
                <a:cxn ang="0">
                  <a:pos x="0" y="2"/>
                </a:cxn>
                <a:cxn ang="0">
                  <a:pos x="0" y="2"/>
                </a:cxn>
                <a:cxn ang="0">
                  <a:pos x="12" y="8"/>
                </a:cxn>
                <a:cxn ang="0">
                  <a:pos x="18" y="8"/>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6" y="4"/>
                </a:cxn>
                <a:cxn ang="0">
                  <a:pos x="24" y="4"/>
                </a:cxn>
              </a:cxnLst>
              <a:rect l="0" t="0" r="r" b="b"/>
              <a:pathLst>
                <a:path w="26" h="8">
                  <a:moveTo>
                    <a:pt x="24" y="4"/>
                  </a:moveTo>
                  <a:lnTo>
                    <a:pt x="24" y="4"/>
                  </a:lnTo>
                  <a:lnTo>
                    <a:pt x="12" y="0"/>
                  </a:lnTo>
                  <a:lnTo>
                    <a:pt x="0" y="2"/>
                  </a:lnTo>
                  <a:lnTo>
                    <a:pt x="0" y="2"/>
                  </a:lnTo>
                  <a:lnTo>
                    <a:pt x="12" y="8"/>
                  </a:lnTo>
                  <a:lnTo>
                    <a:pt x="18" y="8"/>
                  </a:lnTo>
                  <a:lnTo>
                    <a:pt x="26" y="4"/>
                  </a:lnTo>
                  <a:lnTo>
                    <a:pt x="26" y="4"/>
                  </a:lnTo>
                  <a:lnTo>
                    <a:pt x="26" y="4"/>
                  </a:lnTo>
                  <a:lnTo>
                    <a:pt x="26" y="4"/>
                  </a:lnTo>
                  <a:lnTo>
                    <a:pt x="26" y="4"/>
                  </a:lnTo>
                  <a:lnTo>
                    <a:pt x="26" y="4"/>
                  </a:lnTo>
                  <a:lnTo>
                    <a:pt x="26" y="4"/>
                  </a:lnTo>
                  <a:lnTo>
                    <a:pt x="26" y="4"/>
                  </a:lnTo>
                  <a:lnTo>
                    <a:pt x="26" y="4"/>
                  </a:lnTo>
                  <a:lnTo>
                    <a:pt x="26" y="4"/>
                  </a:lnTo>
                  <a:lnTo>
                    <a:pt x="26" y="4"/>
                  </a:lnTo>
                  <a:lnTo>
                    <a:pt x="2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85"/>
            <p:cNvSpPr>
              <a:spLocks/>
            </p:cNvSpPr>
            <p:nvPr/>
          </p:nvSpPr>
          <p:spPr bwMode="auto">
            <a:xfrm>
              <a:off x="5730875" y="708025"/>
              <a:ext cx="69850" cy="79375"/>
            </a:xfrm>
            <a:custGeom>
              <a:avLst/>
              <a:gdLst/>
              <a:ahLst/>
              <a:cxnLst>
                <a:cxn ang="0">
                  <a:pos x="30" y="0"/>
                </a:cxn>
                <a:cxn ang="0">
                  <a:pos x="30" y="0"/>
                </a:cxn>
                <a:cxn ang="0">
                  <a:pos x="24" y="4"/>
                </a:cxn>
                <a:cxn ang="0">
                  <a:pos x="20" y="8"/>
                </a:cxn>
                <a:cxn ang="0">
                  <a:pos x="14" y="20"/>
                </a:cxn>
                <a:cxn ang="0">
                  <a:pos x="8" y="30"/>
                </a:cxn>
                <a:cxn ang="0">
                  <a:pos x="0" y="40"/>
                </a:cxn>
                <a:cxn ang="0">
                  <a:pos x="0" y="40"/>
                </a:cxn>
                <a:cxn ang="0">
                  <a:pos x="18" y="42"/>
                </a:cxn>
                <a:cxn ang="0">
                  <a:pos x="24" y="42"/>
                </a:cxn>
                <a:cxn ang="0">
                  <a:pos x="32" y="44"/>
                </a:cxn>
                <a:cxn ang="0">
                  <a:pos x="32" y="44"/>
                </a:cxn>
                <a:cxn ang="0">
                  <a:pos x="30" y="46"/>
                </a:cxn>
                <a:cxn ang="0">
                  <a:pos x="30" y="48"/>
                </a:cxn>
                <a:cxn ang="0">
                  <a:pos x="30" y="50"/>
                </a:cxn>
                <a:cxn ang="0">
                  <a:pos x="30" y="50"/>
                </a:cxn>
                <a:cxn ang="0">
                  <a:pos x="34" y="48"/>
                </a:cxn>
                <a:cxn ang="0">
                  <a:pos x="38" y="42"/>
                </a:cxn>
                <a:cxn ang="0">
                  <a:pos x="38" y="42"/>
                </a:cxn>
                <a:cxn ang="0">
                  <a:pos x="42" y="40"/>
                </a:cxn>
                <a:cxn ang="0">
                  <a:pos x="42" y="40"/>
                </a:cxn>
                <a:cxn ang="0">
                  <a:pos x="44" y="36"/>
                </a:cxn>
                <a:cxn ang="0">
                  <a:pos x="44" y="32"/>
                </a:cxn>
                <a:cxn ang="0">
                  <a:pos x="44" y="28"/>
                </a:cxn>
                <a:cxn ang="0">
                  <a:pos x="44" y="24"/>
                </a:cxn>
                <a:cxn ang="0">
                  <a:pos x="44" y="24"/>
                </a:cxn>
                <a:cxn ang="0">
                  <a:pos x="44" y="24"/>
                </a:cxn>
                <a:cxn ang="0">
                  <a:pos x="42" y="24"/>
                </a:cxn>
                <a:cxn ang="0">
                  <a:pos x="36" y="24"/>
                </a:cxn>
                <a:cxn ang="0">
                  <a:pos x="36" y="24"/>
                </a:cxn>
                <a:cxn ang="0">
                  <a:pos x="32" y="24"/>
                </a:cxn>
                <a:cxn ang="0">
                  <a:pos x="28" y="22"/>
                </a:cxn>
                <a:cxn ang="0">
                  <a:pos x="26" y="18"/>
                </a:cxn>
                <a:cxn ang="0">
                  <a:pos x="22" y="18"/>
                </a:cxn>
                <a:cxn ang="0">
                  <a:pos x="22" y="18"/>
                </a:cxn>
                <a:cxn ang="0">
                  <a:pos x="24" y="14"/>
                </a:cxn>
                <a:cxn ang="0">
                  <a:pos x="26" y="10"/>
                </a:cxn>
                <a:cxn ang="0">
                  <a:pos x="26" y="10"/>
                </a:cxn>
                <a:cxn ang="0">
                  <a:pos x="30" y="0"/>
                </a:cxn>
                <a:cxn ang="0">
                  <a:pos x="30" y="0"/>
                </a:cxn>
              </a:cxnLst>
              <a:rect l="0" t="0" r="r" b="b"/>
              <a:pathLst>
                <a:path w="44" h="50">
                  <a:moveTo>
                    <a:pt x="30" y="0"/>
                  </a:moveTo>
                  <a:lnTo>
                    <a:pt x="30" y="0"/>
                  </a:lnTo>
                  <a:lnTo>
                    <a:pt x="24" y="4"/>
                  </a:lnTo>
                  <a:lnTo>
                    <a:pt x="20" y="8"/>
                  </a:lnTo>
                  <a:lnTo>
                    <a:pt x="14" y="20"/>
                  </a:lnTo>
                  <a:lnTo>
                    <a:pt x="8" y="30"/>
                  </a:lnTo>
                  <a:lnTo>
                    <a:pt x="0" y="40"/>
                  </a:lnTo>
                  <a:lnTo>
                    <a:pt x="0" y="40"/>
                  </a:lnTo>
                  <a:lnTo>
                    <a:pt x="18" y="42"/>
                  </a:lnTo>
                  <a:lnTo>
                    <a:pt x="24" y="42"/>
                  </a:lnTo>
                  <a:lnTo>
                    <a:pt x="32" y="44"/>
                  </a:lnTo>
                  <a:lnTo>
                    <a:pt x="32" y="44"/>
                  </a:lnTo>
                  <a:lnTo>
                    <a:pt x="30" y="46"/>
                  </a:lnTo>
                  <a:lnTo>
                    <a:pt x="30" y="48"/>
                  </a:lnTo>
                  <a:lnTo>
                    <a:pt x="30" y="50"/>
                  </a:lnTo>
                  <a:lnTo>
                    <a:pt x="30" y="50"/>
                  </a:lnTo>
                  <a:lnTo>
                    <a:pt x="34" y="48"/>
                  </a:lnTo>
                  <a:lnTo>
                    <a:pt x="38" y="42"/>
                  </a:lnTo>
                  <a:lnTo>
                    <a:pt x="38" y="42"/>
                  </a:lnTo>
                  <a:lnTo>
                    <a:pt x="42" y="40"/>
                  </a:lnTo>
                  <a:lnTo>
                    <a:pt x="42" y="40"/>
                  </a:lnTo>
                  <a:lnTo>
                    <a:pt x="44" y="36"/>
                  </a:lnTo>
                  <a:lnTo>
                    <a:pt x="44" y="32"/>
                  </a:lnTo>
                  <a:lnTo>
                    <a:pt x="44" y="28"/>
                  </a:lnTo>
                  <a:lnTo>
                    <a:pt x="44" y="24"/>
                  </a:lnTo>
                  <a:lnTo>
                    <a:pt x="44" y="24"/>
                  </a:lnTo>
                  <a:lnTo>
                    <a:pt x="44" y="24"/>
                  </a:lnTo>
                  <a:lnTo>
                    <a:pt x="42" y="24"/>
                  </a:lnTo>
                  <a:lnTo>
                    <a:pt x="36" y="24"/>
                  </a:lnTo>
                  <a:lnTo>
                    <a:pt x="36" y="24"/>
                  </a:lnTo>
                  <a:lnTo>
                    <a:pt x="32" y="24"/>
                  </a:lnTo>
                  <a:lnTo>
                    <a:pt x="28" y="22"/>
                  </a:lnTo>
                  <a:lnTo>
                    <a:pt x="26" y="18"/>
                  </a:lnTo>
                  <a:lnTo>
                    <a:pt x="22" y="18"/>
                  </a:lnTo>
                  <a:lnTo>
                    <a:pt x="22" y="18"/>
                  </a:lnTo>
                  <a:lnTo>
                    <a:pt x="24" y="14"/>
                  </a:lnTo>
                  <a:lnTo>
                    <a:pt x="26" y="10"/>
                  </a:lnTo>
                  <a:lnTo>
                    <a:pt x="26" y="10"/>
                  </a:lnTo>
                  <a:lnTo>
                    <a:pt x="30" y="0"/>
                  </a:lnTo>
                  <a:lnTo>
                    <a:pt x="3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86"/>
            <p:cNvSpPr>
              <a:spLocks/>
            </p:cNvSpPr>
            <p:nvPr/>
          </p:nvSpPr>
          <p:spPr bwMode="auto">
            <a:xfrm>
              <a:off x="6340475" y="647700"/>
              <a:ext cx="53975" cy="60325"/>
            </a:xfrm>
            <a:custGeom>
              <a:avLst/>
              <a:gdLst/>
              <a:ahLst/>
              <a:cxnLst>
                <a:cxn ang="0">
                  <a:pos x="8" y="38"/>
                </a:cxn>
                <a:cxn ang="0">
                  <a:pos x="8" y="38"/>
                </a:cxn>
                <a:cxn ang="0">
                  <a:pos x="20" y="34"/>
                </a:cxn>
                <a:cxn ang="0">
                  <a:pos x="30" y="30"/>
                </a:cxn>
                <a:cxn ang="0">
                  <a:pos x="30" y="30"/>
                </a:cxn>
                <a:cxn ang="0">
                  <a:pos x="32" y="28"/>
                </a:cxn>
                <a:cxn ang="0">
                  <a:pos x="32" y="24"/>
                </a:cxn>
                <a:cxn ang="0">
                  <a:pos x="32" y="18"/>
                </a:cxn>
                <a:cxn ang="0">
                  <a:pos x="32" y="18"/>
                </a:cxn>
                <a:cxn ang="0">
                  <a:pos x="32" y="12"/>
                </a:cxn>
                <a:cxn ang="0">
                  <a:pos x="32" y="12"/>
                </a:cxn>
                <a:cxn ang="0">
                  <a:pos x="34" y="6"/>
                </a:cxn>
                <a:cxn ang="0">
                  <a:pos x="32" y="2"/>
                </a:cxn>
                <a:cxn ang="0">
                  <a:pos x="30" y="0"/>
                </a:cxn>
                <a:cxn ang="0">
                  <a:pos x="24" y="0"/>
                </a:cxn>
                <a:cxn ang="0">
                  <a:pos x="24" y="0"/>
                </a:cxn>
                <a:cxn ang="0">
                  <a:pos x="18" y="2"/>
                </a:cxn>
                <a:cxn ang="0">
                  <a:pos x="14" y="6"/>
                </a:cxn>
                <a:cxn ang="0">
                  <a:pos x="10" y="12"/>
                </a:cxn>
                <a:cxn ang="0">
                  <a:pos x="4" y="14"/>
                </a:cxn>
                <a:cxn ang="0">
                  <a:pos x="4" y="14"/>
                </a:cxn>
                <a:cxn ang="0">
                  <a:pos x="4" y="16"/>
                </a:cxn>
                <a:cxn ang="0">
                  <a:pos x="2" y="18"/>
                </a:cxn>
                <a:cxn ang="0">
                  <a:pos x="4" y="20"/>
                </a:cxn>
                <a:cxn ang="0">
                  <a:pos x="4" y="20"/>
                </a:cxn>
                <a:cxn ang="0">
                  <a:pos x="6" y="22"/>
                </a:cxn>
                <a:cxn ang="0">
                  <a:pos x="8" y="24"/>
                </a:cxn>
                <a:cxn ang="0">
                  <a:pos x="4" y="30"/>
                </a:cxn>
                <a:cxn ang="0">
                  <a:pos x="4" y="30"/>
                </a:cxn>
                <a:cxn ang="0">
                  <a:pos x="2" y="32"/>
                </a:cxn>
                <a:cxn ang="0">
                  <a:pos x="0" y="34"/>
                </a:cxn>
                <a:cxn ang="0">
                  <a:pos x="0" y="36"/>
                </a:cxn>
                <a:cxn ang="0">
                  <a:pos x="0" y="36"/>
                </a:cxn>
                <a:cxn ang="0">
                  <a:pos x="4" y="38"/>
                </a:cxn>
                <a:cxn ang="0">
                  <a:pos x="8" y="38"/>
                </a:cxn>
                <a:cxn ang="0">
                  <a:pos x="8" y="38"/>
                </a:cxn>
              </a:cxnLst>
              <a:rect l="0" t="0" r="r" b="b"/>
              <a:pathLst>
                <a:path w="34" h="38">
                  <a:moveTo>
                    <a:pt x="8" y="38"/>
                  </a:moveTo>
                  <a:lnTo>
                    <a:pt x="8" y="38"/>
                  </a:lnTo>
                  <a:lnTo>
                    <a:pt x="20" y="34"/>
                  </a:lnTo>
                  <a:lnTo>
                    <a:pt x="30" y="30"/>
                  </a:lnTo>
                  <a:lnTo>
                    <a:pt x="30" y="30"/>
                  </a:lnTo>
                  <a:lnTo>
                    <a:pt x="32" y="28"/>
                  </a:lnTo>
                  <a:lnTo>
                    <a:pt x="32" y="24"/>
                  </a:lnTo>
                  <a:lnTo>
                    <a:pt x="32" y="18"/>
                  </a:lnTo>
                  <a:lnTo>
                    <a:pt x="32" y="18"/>
                  </a:lnTo>
                  <a:lnTo>
                    <a:pt x="32" y="12"/>
                  </a:lnTo>
                  <a:lnTo>
                    <a:pt x="32" y="12"/>
                  </a:lnTo>
                  <a:lnTo>
                    <a:pt x="34" y="6"/>
                  </a:lnTo>
                  <a:lnTo>
                    <a:pt x="32" y="2"/>
                  </a:lnTo>
                  <a:lnTo>
                    <a:pt x="30" y="0"/>
                  </a:lnTo>
                  <a:lnTo>
                    <a:pt x="24" y="0"/>
                  </a:lnTo>
                  <a:lnTo>
                    <a:pt x="24" y="0"/>
                  </a:lnTo>
                  <a:lnTo>
                    <a:pt x="18" y="2"/>
                  </a:lnTo>
                  <a:lnTo>
                    <a:pt x="14" y="6"/>
                  </a:lnTo>
                  <a:lnTo>
                    <a:pt x="10" y="12"/>
                  </a:lnTo>
                  <a:lnTo>
                    <a:pt x="4" y="14"/>
                  </a:lnTo>
                  <a:lnTo>
                    <a:pt x="4" y="14"/>
                  </a:lnTo>
                  <a:lnTo>
                    <a:pt x="4" y="16"/>
                  </a:lnTo>
                  <a:lnTo>
                    <a:pt x="2" y="18"/>
                  </a:lnTo>
                  <a:lnTo>
                    <a:pt x="4" y="20"/>
                  </a:lnTo>
                  <a:lnTo>
                    <a:pt x="4" y="20"/>
                  </a:lnTo>
                  <a:lnTo>
                    <a:pt x="6" y="22"/>
                  </a:lnTo>
                  <a:lnTo>
                    <a:pt x="8" y="24"/>
                  </a:lnTo>
                  <a:lnTo>
                    <a:pt x="4" y="30"/>
                  </a:lnTo>
                  <a:lnTo>
                    <a:pt x="4" y="30"/>
                  </a:lnTo>
                  <a:lnTo>
                    <a:pt x="2" y="32"/>
                  </a:lnTo>
                  <a:lnTo>
                    <a:pt x="0" y="34"/>
                  </a:lnTo>
                  <a:lnTo>
                    <a:pt x="0" y="36"/>
                  </a:lnTo>
                  <a:lnTo>
                    <a:pt x="0" y="36"/>
                  </a:lnTo>
                  <a:lnTo>
                    <a:pt x="4" y="38"/>
                  </a:lnTo>
                  <a:lnTo>
                    <a:pt x="8" y="38"/>
                  </a:lnTo>
                  <a:lnTo>
                    <a:pt x="8"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87"/>
            <p:cNvSpPr>
              <a:spLocks/>
            </p:cNvSpPr>
            <p:nvPr/>
          </p:nvSpPr>
          <p:spPr bwMode="auto">
            <a:xfrm>
              <a:off x="7940675" y="1571625"/>
              <a:ext cx="47625" cy="82550"/>
            </a:xfrm>
            <a:custGeom>
              <a:avLst/>
              <a:gdLst/>
              <a:ahLst/>
              <a:cxnLst>
                <a:cxn ang="0">
                  <a:pos x="4" y="32"/>
                </a:cxn>
                <a:cxn ang="0">
                  <a:pos x="4" y="32"/>
                </a:cxn>
                <a:cxn ang="0">
                  <a:pos x="6" y="36"/>
                </a:cxn>
                <a:cxn ang="0">
                  <a:pos x="4" y="42"/>
                </a:cxn>
                <a:cxn ang="0">
                  <a:pos x="4" y="42"/>
                </a:cxn>
                <a:cxn ang="0">
                  <a:pos x="4" y="48"/>
                </a:cxn>
                <a:cxn ang="0">
                  <a:pos x="4" y="50"/>
                </a:cxn>
                <a:cxn ang="0">
                  <a:pos x="8" y="52"/>
                </a:cxn>
                <a:cxn ang="0">
                  <a:pos x="8" y="52"/>
                </a:cxn>
                <a:cxn ang="0">
                  <a:pos x="10" y="46"/>
                </a:cxn>
                <a:cxn ang="0">
                  <a:pos x="10" y="40"/>
                </a:cxn>
                <a:cxn ang="0">
                  <a:pos x="10" y="28"/>
                </a:cxn>
                <a:cxn ang="0">
                  <a:pos x="10" y="28"/>
                </a:cxn>
                <a:cxn ang="0">
                  <a:pos x="10" y="22"/>
                </a:cxn>
                <a:cxn ang="0">
                  <a:pos x="12" y="22"/>
                </a:cxn>
                <a:cxn ang="0">
                  <a:pos x="14" y="20"/>
                </a:cxn>
                <a:cxn ang="0">
                  <a:pos x="14" y="20"/>
                </a:cxn>
                <a:cxn ang="0">
                  <a:pos x="16" y="22"/>
                </a:cxn>
                <a:cxn ang="0">
                  <a:pos x="16" y="22"/>
                </a:cxn>
                <a:cxn ang="0">
                  <a:pos x="16" y="26"/>
                </a:cxn>
                <a:cxn ang="0">
                  <a:pos x="16" y="26"/>
                </a:cxn>
                <a:cxn ang="0">
                  <a:pos x="18" y="34"/>
                </a:cxn>
                <a:cxn ang="0">
                  <a:pos x="20" y="38"/>
                </a:cxn>
                <a:cxn ang="0">
                  <a:pos x="24" y="40"/>
                </a:cxn>
                <a:cxn ang="0">
                  <a:pos x="28" y="40"/>
                </a:cxn>
                <a:cxn ang="0">
                  <a:pos x="28" y="40"/>
                </a:cxn>
                <a:cxn ang="0">
                  <a:pos x="28" y="32"/>
                </a:cxn>
                <a:cxn ang="0">
                  <a:pos x="28" y="32"/>
                </a:cxn>
                <a:cxn ang="0">
                  <a:pos x="24" y="26"/>
                </a:cxn>
                <a:cxn ang="0">
                  <a:pos x="22" y="18"/>
                </a:cxn>
                <a:cxn ang="0">
                  <a:pos x="22" y="14"/>
                </a:cxn>
                <a:cxn ang="0">
                  <a:pos x="22" y="10"/>
                </a:cxn>
                <a:cxn ang="0">
                  <a:pos x="26" y="6"/>
                </a:cxn>
                <a:cxn ang="0">
                  <a:pos x="30" y="2"/>
                </a:cxn>
                <a:cxn ang="0">
                  <a:pos x="30" y="2"/>
                </a:cxn>
                <a:cxn ang="0">
                  <a:pos x="30" y="2"/>
                </a:cxn>
                <a:cxn ang="0">
                  <a:pos x="28" y="0"/>
                </a:cxn>
                <a:cxn ang="0">
                  <a:pos x="28" y="0"/>
                </a:cxn>
                <a:cxn ang="0">
                  <a:pos x="24" y="2"/>
                </a:cxn>
                <a:cxn ang="0">
                  <a:pos x="18" y="4"/>
                </a:cxn>
                <a:cxn ang="0">
                  <a:pos x="14" y="6"/>
                </a:cxn>
                <a:cxn ang="0">
                  <a:pos x="10" y="4"/>
                </a:cxn>
                <a:cxn ang="0">
                  <a:pos x="8" y="2"/>
                </a:cxn>
                <a:cxn ang="0">
                  <a:pos x="8" y="2"/>
                </a:cxn>
                <a:cxn ang="0">
                  <a:pos x="8" y="0"/>
                </a:cxn>
                <a:cxn ang="0">
                  <a:pos x="6" y="2"/>
                </a:cxn>
                <a:cxn ang="0">
                  <a:pos x="4" y="4"/>
                </a:cxn>
                <a:cxn ang="0">
                  <a:pos x="4" y="4"/>
                </a:cxn>
                <a:cxn ang="0">
                  <a:pos x="4" y="12"/>
                </a:cxn>
                <a:cxn ang="0">
                  <a:pos x="0" y="18"/>
                </a:cxn>
                <a:cxn ang="0">
                  <a:pos x="0" y="26"/>
                </a:cxn>
                <a:cxn ang="0">
                  <a:pos x="2" y="30"/>
                </a:cxn>
                <a:cxn ang="0">
                  <a:pos x="4" y="32"/>
                </a:cxn>
                <a:cxn ang="0">
                  <a:pos x="4" y="32"/>
                </a:cxn>
              </a:cxnLst>
              <a:rect l="0" t="0" r="r" b="b"/>
              <a:pathLst>
                <a:path w="30" h="52">
                  <a:moveTo>
                    <a:pt x="4" y="32"/>
                  </a:moveTo>
                  <a:lnTo>
                    <a:pt x="4" y="32"/>
                  </a:lnTo>
                  <a:lnTo>
                    <a:pt x="6" y="36"/>
                  </a:lnTo>
                  <a:lnTo>
                    <a:pt x="4" y="42"/>
                  </a:lnTo>
                  <a:lnTo>
                    <a:pt x="4" y="42"/>
                  </a:lnTo>
                  <a:lnTo>
                    <a:pt x="4" y="48"/>
                  </a:lnTo>
                  <a:lnTo>
                    <a:pt x="4" y="50"/>
                  </a:lnTo>
                  <a:lnTo>
                    <a:pt x="8" y="52"/>
                  </a:lnTo>
                  <a:lnTo>
                    <a:pt x="8" y="52"/>
                  </a:lnTo>
                  <a:lnTo>
                    <a:pt x="10" y="46"/>
                  </a:lnTo>
                  <a:lnTo>
                    <a:pt x="10" y="40"/>
                  </a:lnTo>
                  <a:lnTo>
                    <a:pt x="10" y="28"/>
                  </a:lnTo>
                  <a:lnTo>
                    <a:pt x="10" y="28"/>
                  </a:lnTo>
                  <a:lnTo>
                    <a:pt x="10" y="22"/>
                  </a:lnTo>
                  <a:lnTo>
                    <a:pt x="12" y="22"/>
                  </a:lnTo>
                  <a:lnTo>
                    <a:pt x="14" y="20"/>
                  </a:lnTo>
                  <a:lnTo>
                    <a:pt x="14" y="20"/>
                  </a:lnTo>
                  <a:lnTo>
                    <a:pt x="16" y="22"/>
                  </a:lnTo>
                  <a:lnTo>
                    <a:pt x="16" y="22"/>
                  </a:lnTo>
                  <a:lnTo>
                    <a:pt x="16" y="26"/>
                  </a:lnTo>
                  <a:lnTo>
                    <a:pt x="16" y="26"/>
                  </a:lnTo>
                  <a:lnTo>
                    <a:pt x="18" y="34"/>
                  </a:lnTo>
                  <a:lnTo>
                    <a:pt x="20" y="38"/>
                  </a:lnTo>
                  <a:lnTo>
                    <a:pt x="24" y="40"/>
                  </a:lnTo>
                  <a:lnTo>
                    <a:pt x="28" y="40"/>
                  </a:lnTo>
                  <a:lnTo>
                    <a:pt x="28" y="40"/>
                  </a:lnTo>
                  <a:lnTo>
                    <a:pt x="28" y="32"/>
                  </a:lnTo>
                  <a:lnTo>
                    <a:pt x="28" y="32"/>
                  </a:lnTo>
                  <a:lnTo>
                    <a:pt x="24" y="26"/>
                  </a:lnTo>
                  <a:lnTo>
                    <a:pt x="22" y="18"/>
                  </a:lnTo>
                  <a:lnTo>
                    <a:pt x="22" y="14"/>
                  </a:lnTo>
                  <a:lnTo>
                    <a:pt x="22" y="10"/>
                  </a:lnTo>
                  <a:lnTo>
                    <a:pt x="26" y="6"/>
                  </a:lnTo>
                  <a:lnTo>
                    <a:pt x="30" y="2"/>
                  </a:lnTo>
                  <a:lnTo>
                    <a:pt x="30" y="2"/>
                  </a:lnTo>
                  <a:lnTo>
                    <a:pt x="30" y="2"/>
                  </a:lnTo>
                  <a:lnTo>
                    <a:pt x="28" y="0"/>
                  </a:lnTo>
                  <a:lnTo>
                    <a:pt x="28" y="0"/>
                  </a:lnTo>
                  <a:lnTo>
                    <a:pt x="24" y="2"/>
                  </a:lnTo>
                  <a:lnTo>
                    <a:pt x="18" y="4"/>
                  </a:lnTo>
                  <a:lnTo>
                    <a:pt x="14" y="6"/>
                  </a:lnTo>
                  <a:lnTo>
                    <a:pt x="10" y="4"/>
                  </a:lnTo>
                  <a:lnTo>
                    <a:pt x="8" y="2"/>
                  </a:lnTo>
                  <a:lnTo>
                    <a:pt x="8" y="2"/>
                  </a:lnTo>
                  <a:lnTo>
                    <a:pt x="8" y="0"/>
                  </a:lnTo>
                  <a:lnTo>
                    <a:pt x="6" y="2"/>
                  </a:lnTo>
                  <a:lnTo>
                    <a:pt x="4" y="4"/>
                  </a:lnTo>
                  <a:lnTo>
                    <a:pt x="4" y="4"/>
                  </a:lnTo>
                  <a:lnTo>
                    <a:pt x="4" y="12"/>
                  </a:lnTo>
                  <a:lnTo>
                    <a:pt x="0" y="18"/>
                  </a:lnTo>
                  <a:lnTo>
                    <a:pt x="0" y="26"/>
                  </a:lnTo>
                  <a:lnTo>
                    <a:pt x="2" y="30"/>
                  </a:lnTo>
                  <a:lnTo>
                    <a:pt x="4" y="32"/>
                  </a:lnTo>
                  <a:lnTo>
                    <a:pt x="4"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88"/>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89"/>
            <p:cNvSpPr>
              <a:spLocks/>
            </p:cNvSpPr>
            <p:nvPr/>
          </p:nvSpPr>
          <p:spPr bwMode="auto">
            <a:xfrm>
              <a:off x="8626475" y="2171700"/>
              <a:ext cx="50800" cy="73025"/>
            </a:xfrm>
            <a:custGeom>
              <a:avLst/>
              <a:gdLst/>
              <a:ahLst/>
              <a:cxnLst>
                <a:cxn ang="0">
                  <a:pos x="14" y="6"/>
                </a:cxn>
                <a:cxn ang="0">
                  <a:pos x="14" y="6"/>
                </a:cxn>
                <a:cxn ang="0">
                  <a:pos x="10" y="2"/>
                </a:cxn>
                <a:cxn ang="0">
                  <a:pos x="8" y="0"/>
                </a:cxn>
                <a:cxn ang="0">
                  <a:pos x="2" y="0"/>
                </a:cxn>
                <a:cxn ang="0">
                  <a:pos x="2" y="0"/>
                </a:cxn>
                <a:cxn ang="0">
                  <a:pos x="4" y="10"/>
                </a:cxn>
                <a:cxn ang="0">
                  <a:pos x="4" y="10"/>
                </a:cxn>
                <a:cxn ang="0">
                  <a:pos x="2" y="16"/>
                </a:cxn>
                <a:cxn ang="0">
                  <a:pos x="0" y="22"/>
                </a:cxn>
                <a:cxn ang="0">
                  <a:pos x="0" y="26"/>
                </a:cxn>
                <a:cxn ang="0">
                  <a:pos x="0" y="28"/>
                </a:cxn>
                <a:cxn ang="0">
                  <a:pos x="2" y="30"/>
                </a:cxn>
                <a:cxn ang="0">
                  <a:pos x="8" y="34"/>
                </a:cxn>
                <a:cxn ang="0">
                  <a:pos x="8" y="34"/>
                </a:cxn>
                <a:cxn ang="0">
                  <a:pos x="8" y="36"/>
                </a:cxn>
                <a:cxn ang="0">
                  <a:pos x="6" y="40"/>
                </a:cxn>
                <a:cxn ang="0">
                  <a:pos x="6" y="40"/>
                </a:cxn>
                <a:cxn ang="0">
                  <a:pos x="4" y="44"/>
                </a:cxn>
                <a:cxn ang="0">
                  <a:pos x="8" y="46"/>
                </a:cxn>
                <a:cxn ang="0">
                  <a:pos x="8" y="46"/>
                </a:cxn>
                <a:cxn ang="0">
                  <a:pos x="10" y="46"/>
                </a:cxn>
                <a:cxn ang="0">
                  <a:pos x="12" y="44"/>
                </a:cxn>
                <a:cxn ang="0">
                  <a:pos x="12" y="44"/>
                </a:cxn>
                <a:cxn ang="0">
                  <a:pos x="32" y="10"/>
                </a:cxn>
                <a:cxn ang="0">
                  <a:pos x="32" y="10"/>
                </a:cxn>
                <a:cxn ang="0">
                  <a:pos x="30" y="6"/>
                </a:cxn>
                <a:cxn ang="0">
                  <a:pos x="30" y="6"/>
                </a:cxn>
                <a:cxn ang="0">
                  <a:pos x="26" y="8"/>
                </a:cxn>
                <a:cxn ang="0">
                  <a:pos x="22" y="10"/>
                </a:cxn>
                <a:cxn ang="0">
                  <a:pos x="18" y="10"/>
                </a:cxn>
                <a:cxn ang="0">
                  <a:pos x="14" y="6"/>
                </a:cxn>
                <a:cxn ang="0">
                  <a:pos x="14" y="6"/>
                </a:cxn>
              </a:cxnLst>
              <a:rect l="0" t="0" r="r" b="b"/>
              <a:pathLst>
                <a:path w="32" h="46">
                  <a:moveTo>
                    <a:pt x="14" y="6"/>
                  </a:moveTo>
                  <a:lnTo>
                    <a:pt x="14" y="6"/>
                  </a:lnTo>
                  <a:lnTo>
                    <a:pt x="10" y="2"/>
                  </a:lnTo>
                  <a:lnTo>
                    <a:pt x="8" y="0"/>
                  </a:lnTo>
                  <a:lnTo>
                    <a:pt x="2" y="0"/>
                  </a:lnTo>
                  <a:lnTo>
                    <a:pt x="2" y="0"/>
                  </a:lnTo>
                  <a:lnTo>
                    <a:pt x="4" y="10"/>
                  </a:lnTo>
                  <a:lnTo>
                    <a:pt x="4" y="10"/>
                  </a:lnTo>
                  <a:lnTo>
                    <a:pt x="2" y="16"/>
                  </a:lnTo>
                  <a:lnTo>
                    <a:pt x="0" y="22"/>
                  </a:lnTo>
                  <a:lnTo>
                    <a:pt x="0" y="26"/>
                  </a:lnTo>
                  <a:lnTo>
                    <a:pt x="0" y="28"/>
                  </a:lnTo>
                  <a:lnTo>
                    <a:pt x="2" y="30"/>
                  </a:lnTo>
                  <a:lnTo>
                    <a:pt x="8" y="34"/>
                  </a:lnTo>
                  <a:lnTo>
                    <a:pt x="8" y="34"/>
                  </a:lnTo>
                  <a:lnTo>
                    <a:pt x="8" y="36"/>
                  </a:lnTo>
                  <a:lnTo>
                    <a:pt x="6" y="40"/>
                  </a:lnTo>
                  <a:lnTo>
                    <a:pt x="6" y="40"/>
                  </a:lnTo>
                  <a:lnTo>
                    <a:pt x="4" y="44"/>
                  </a:lnTo>
                  <a:lnTo>
                    <a:pt x="8" y="46"/>
                  </a:lnTo>
                  <a:lnTo>
                    <a:pt x="8" y="46"/>
                  </a:lnTo>
                  <a:lnTo>
                    <a:pt x="10" y="46"/>
                  </a:lnTo>
                  <a:lnTo>
                    <a:pt x="12" y="44"/>
                  </a:lnTo>
                  <a:lnTo>
                    <a:pt x="12" y="44"/>
                  </a:lnTo>
                  <a:lnTo>
                    <a:pt x="32" y="10"/>
                  </a:lnTo>
                  <a:lnTo>
                    <a:pt x="32" y="10"/>
                  </a:lnTo>
                  <a:lnTo>
                    <a:pt x="30" y="6"/>
                  </a:lnTo>
                  <a:lnTo>
                    <a:pt x="30" y="6"/>
                  </a:lnTo>
                  <a:lnTo>
                    <a:pt x="26" y="8"/>
                  </a:lnTo>
                  <a:lnTo>
                    <a:pt x="22" y="10"/>
                  </a:lnTo>
                  <a:lnTo>
                    <a:pt x="18" y="10"/>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90"/>
            <p:cNvSpPr>
              <a:spLocks/>
            </p:cNvSpPr>
            <p:nvPr/>
          </p:nvSpPr>
          <p:spPr bwMode="auto">
            <a:xfrm>
              <a:off x="7775575" y="1660525"/>
              <a:ext cx="111125" cy="41275"/>
            </a:xfrm>
            <a:custGeom>
              <a:avLst/>
              <a:gdLst/>
              <a:ahLst/>
              <a:cxnLst>
                <a:cxn ang="0">
                  <a:pos x="70" y="22"/>
                </a:cxn>
                <a:cxn ang="0">
                  <a:pos x="70" y="22"/>
                </a:cxn>
                <a:cxn ang="0">
                  <a:pos x="68" y="18"/>
                </a:cxn>
                <a:cxn ang="0">
                  <a:pos x="68" y="18"/>
                </a:cxn>
                <a:cxn ang="0">
                  <a:pos x="62" y="18"/>
                </a:cxn>
                <a:cxn ang="0">
                  <a:pos x="58" y="14"/>
                </a:cxn>
                <a:cxn ang="0">
                  <a:pos x="54" y="12"/>
                </a:cxn>
                <a:cxn ang="0">
                  <a:pos x="52" y="10"/>
                </a:cxn>
                <a:cxn ang="0">
                  <a:pos x="52" y="10"/>
                </a:cxn>
                <a:cxn ang="0">
                  <a:pos x="28" y="6"/>
                </a:cxn>
                <a:cxn ang="0">
                  <a:pos x="6" y="0"/>
                </a:cxn>
                <a:cxn ang="0">
                  <a:pos x="6" y="0"/>
                </a:cxn>
                <a:cxn ang="0">
                  <a:pos x="4" y="0"/>
                </a:cxn>
                <a:cxn ang="0">
                  <a:pos x="4" y="0"/>
                </a:cxn>
                <a:cxn ang="0">
                  <a:pos x="2" y="4"/>
                </a:cxn>
                <a:cxn ang="0">
                  <a:pos x="2" y="4"/>
                </a:cxn>
                <a:cxn ang="0">
                  <a:pos x="0" y="6"/>
                </a:cxn>
                <a:cxn ang="0">
                  <a:pos x="2" y="8"/>
                </a:cxn>
                <a:cxn ang="0">
                  <a:pos x="4" y="8"/>
                </a:cxn>
                <a:cxn ang="0">
                  <a:pos x="4" y="8"/>
                </a:cxn>
                <a:cxn ang="0">
                  <a:pos x="18" y="16"/>
                </a:cxn>
                <a:cxn ang="0">
                  <a:pos x="34" y="20"/>
                </a:cxn>
                <a:cxn ang="0">
                  <a:pos x="66" y="26"/>
                </a:cxn>
                <a:cxn ang="0">
                  <a:pos x="66" y="26"/>
                </a:cxn>
                <a:cxn ang="0">
                  <a:pos x="68" y="24"/>
                </a:cxn>
                <a:cxn ang="0">
                  <a:pos x="70" y="22"/>
                </a:cxn>
                <a:cxn ang="0">
                  <a:pos x="70" y="22"/>
                </a:cxn>
              </a:cxnLst>
              <a:rect l="0" t="0" r="r" b="b"/>
              <a:pathLst>
                <a:path w="70" h="26">
                  <a:moveTo>
                    <a:pt x="70" y="22"/>
                  </a:moveTo>
                  <a:lnTo>
                    <a:pt x="70" y="22"/>
                  </a:lnTo>
                  <a:lnTo>
                    <a:pt x="68" y="18"/>
                  </a:lnTo>
                  <a:lnTo>
                    <a:pt x="68" y="18"/>
                  </a:lnTo>
                  <a:lnTo>
                    <a:pt x="62" y="18"/>
                  </a:lnTo>
                  <a:lnTo>
                    <a:pt x="58" y="14"/>
                  </a:lnTo>
                  <a:lnTo>
                    <a:pt x="54" y="12"/>
                  </a:lnTo>
                  <a:lnTo>
                    <a:pt x="52" y="10"/>
                  </a:lnTo>
                  <a:lnTo>
                    <a:pt x="52" y="10"/>
                  </a:lnTo>
                  <a:lnTo>
                    <a:pt x="28" y="6"/>
                  </a:lnTo>
                  <a:lnTo>
                    <a:pt x="6" y="0"/>
                  </a:lnTo>
                  <a:lnTo>
                    <a:pt x="6" y="0"/>
                  </a:lnTo>
                  <a:lnTo>
                    <a:pt x="4" y="0"/>
                  </a:lnTo>
                  <a:lnTo>
                    <a:pt x="4" y="0"/>
                  </a:lnTo>
                  <a:lnTo>
                    <a:pt x="2" y="4"/>
                  </a:lnTo>
                  <a:lnTo>
                    <a:pt x="2" y="4"/>
                  </a:lnTo>
                  <a:lnTo>
                    <a:pt x="0" y="6"/>
                  </a:lnTo>
                  <a:lnTo>
                    <a:pt x="2" y="8"/>
                  </a:lnTo>
                  <a:lnTo>
                    <a:pt x="4" y="8"/>
                  </a:lnTo>
                  <a:lnTo>
                    <a:pt x="4" y="8"/>
                  </a:lnTo>
                  <a:lnTo>
                    <a:pt x="18" y="16"/>
                  </a:lnTo>
                  <a:lnTo>
                    <a:pt x="34" y="20"/>
                  </a:lnTo>
                  <a:lnTo>
                    <a:pt x="66" y="26"/>
                  </a:lnTo>
                  <a:lnTo>
                    <a:pt x="66" y="26"/>
                  </a:lnTo>
                  <a:lnTo>
                    <a:pt x="68" y="24"/>
                  </a:lnTo>
                  <a:lnTo>
                    <a:pt x="70" y="22"/>
                  </a:lnTo>
                  <a:lnTo>
                    <a:pt x="70"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91"/>
            <p:cNvSpPr>
              <a:spLocks/>
            </p:cNvSpPr>
            <p:nvPr/>
          </p:nvSpPr>
          <p:spPr bwMode="auto">
            <a:xfrm>
              <a:off x="7102475" y="288925"/>
              <a:ext cx="215900" cy="104775"/>
            </a:xfrm>
            <a:custGeom>
              <a:avLst/>
              <a:gdLst/>
              <a:ahLst/>
              <a:cxnLst>
                <a:cxn ang="0">
                  <a:pos x="44" y="64"/>
                </a:cxn>
                <a:cxn ang="0">
                  <a:pos x="44" y="64"/>
                </a:cxn>
                <a:cxn ang="0">
                  <a:pos x="38" y="60"/>
                </a:cxn>
                <a:cxn ang="0">
                  <a:pos x="34" y="56"/>
                </a:cxn>
                <a:cxn ang="0">
                  <a:pos x="32" y="54"/>
                </a:cxn>
                <a:cxn ang="0">
                  <a:pos x="32" y="52"/>
                </a:cxn>
                <a:cxn ang="0">
                  <a:pos x="32" y="48"/>
                </a:cxn>
                <a:cxn ang="0">
                  <a:pos x="36" y="44"/>
                </a:cxn>
                <a:cxn ang="0">
                  <a:pos x="36" y="44"/>
                </a:cxn>
                <a:cxn ang="0">
                  <a:pos x="44" y="38"/>
                </a:cxn>
                <a:cxn ang="0">
                  <a:pos x="44" y="38"/>
                </a:cxn>
                <a:cxn ang="0">
                  <a:pos x="54" y="30"/>
                </a:cxn>
                <a:cxn ang="0">
                  <a:pos x="66" y="24"/>
                </a:cxn>
                <a:cxn ang="0">
                  <a:pos x="78" y="18"/>
                </a:cxn>
                <a:cxn ang="0">
                  <a:pos x="90" y="16"/>
                </a:cxn>
                <a:cxn ang="0">
                  <a:pos x="90" y="16"/>
                </a:cxn>
                <a:cxn ang="0">
                  <a:pos x="128" y="8"/>
                </a:cxn>
                <a:cxn ang="0">
                  <a:pos x="128" y="8"/>
                </a:cxn>
                <a:cxn ang="0">
                  <a:pos x="134" y="6"/>
                </a:cxn>
                <a:cxn ang="0">
                  <a:pos x="134" y="6"/>
                </a:cxn>
                <a:cxn ang="0">
                  <a:pos x="136" y="4"/>
                </a:cxn>
                <a:cxn ang="0">
                  <a:pos x="136" y="4"/>
                </a:cxn>
                <a:cxn ang="0">
                  <a:pos x="134" y="0"/>
                </a:cxn>
                <a:cxn ang="0">
                  <a:pos x="132" y="0"/>
                </a:cxn>
                <a:cxn ang="0">
                  <a:pos x="128" y="0"/>
                </a:cxn>
                <a:cxn ang="0">
                  <a:pos x="128" y="0"/>
                </a:cxn>
                <a:cxn ang="0">
                  <a:pos x="102" y="6"/>
                </a:cxn>
                <a:cxn ang="0">
                  <a:pos x="76" y="10"/>
                </a:cxn>
                <a:cxn ang="0">
                  <a:pos x="76" y="10"/>
                </a:cxn>
                <a:cxn ang="0">
                  <a:pos x="64" y="12"/>
                </a:cxn>
                <a:cxn ang="0">
                  <a:pos x="52" y="16"/>
                </a:cxn>
                <a:cxn ang="0">
                  <a:pos x="40" y="22"/>
                </a:cxn>
                <a:cxn ang="0">
                  <a:pos x="28" y="30"/>
                </a:cxn>
                <a:cxn ang="0">
                  <a:pos x="28" y="30"/>
                </a:cxn>
                <a:cxn ang="0">
                  <a:pos x="26" y="32"/>
                </a:cxn>
                <a:cxn ang="0">
                  <a:pos x="24" y="32"/>
                </a:cxn>
                <a:cxn ang="0">
                  <a:pos x="24" y="32"/>
                </a:cxn>
                <a:cxn ang="0">
                  <a:pos x="20" y="40"/>
                </a:cxn>
                <a:cxn ang="0">
                  <a:pos x="14" y="46"/>
                </a:cxn>
                <a:cxn ang="0">
                  <a:pos x="0" y="56"/>
                </a:cxn>
                <a:cxn ang="0">
                  <a:pos x="0" y="56"/>
                </a:cxn>
                <a:cxn ang="0">
                  <a:pos x="6" y="56"/>
                </a:cxn>
                <a:cxn ang="0">
                  <a:pos x="12" y="58"/>
                </a:cxn>
                <a:cxn ang="0">
                  <a:pos x="22" y="62"/>
                </a:cxn>
                <a:cxn ang="0">
                  <a:pos x="32" y="66"/>
                </a:cxn>
                <a:cxn ang="0">
                  <a:pos x="38" y="66"/>
                </a:cxn>
                <a:cxn ang="0">
                  <a:pos x="44" y="64"/>
                </a:cxn>
                <a:cxn ang="0">
                  <a:pos x="44" y="64"/>
                </a:cxn>
              </a:cxnLst>
              <a:rect l="0" t="0" r="r" b="b"/>
              <a:pathLst>
                <a:path w="136" h="66">
                  <a:moveTo>
                    <a:pt x="44" y="64"/>
                  </a:moveTo>
                  <a:lnTo>
                    <a:pt x="44" y="64"/>
                  </a:lnTo>
                  <a:lnTo>
                    <a:pt x="38" y="60"/>
                  </a:lnTo>
                  <a:lnTo>
                    <a:pt x="34" y="56"/>
                  </a:lnTo>
                  <a:lnTo>
                    <a:pt x="32" y="54"/>
                  </a:lnTo>
                  <a:lnTo>
                    <a:pt x="32" y="52"/>
                  </a:lnTo>
                  <a:lnTo>
                    <a:pt x="32" y="48"/>
                  </a:lnTo>
                  <a:lnTo>
                    <a:pt x="36" y="44"/>
                  </a:lnTo>
                  <a:lnTo>
                    <a:pt x="36" y="44"/>
                  </a:lnTo>
                  <a:lnTo>
                    <a:pt x="44" y="38"/>
                  </a:lnTo>
                  <a:lnTo>
                    <a:pt x="44" y="38"/>
                  </a:lnTo>
                  <a:lnTo>
                    <a:pt x="54" y="30"/>
                  </a:lnTo>
                  <a:lnTo>
                    <a:pt x="66" y="24"/>
                  </a:lnTo>
                  <a:lnTo>
                    <a:pt x="78" y="18"/>
                  </a:lnTo>
                  <a:lnTo>
                    <a:pt x="90" y="16"/>
                  </a:lnTo>
                  <a:lnTo>
                    <a:pt x="90" y="16"/>
                  </a:lnTo>
                  <a:lnTo>
                    <a:pt x="128" y="8"/>
                  </a:lnTo>
                  <a:lnTo>
                    <a:pt x="128" y="8"/>
                  </a:lnTo>
                  <a:lnTo>
                    <a:pt x="134" y="6"/>
                  </a:lnTo>
                  <a:lnTo>
                    <a:pt x="134" y="6"/>
                  </a:lnTo>
                  <a:lnTo>
                    <a:pt x="136" y="4"/>
                  </a:lnTo>
                  <a:lnTo>
                    <a:pt x="136" y="4"/>
                  </a:lnTo>
                  <a:lnTo>
                    <a:pt x="134" y="0"/>
                  </a:lnTo>
                  <a:lnTo>
                    <a:pt x="132" y="0"/>
                  </a:lnTo>
                  <a:lnTo>
                    <a:pt x="128" y="0"/>
                  </a:lnTo>
                  <a:lnTo>
                    <a:pt x="128" y="0"/>
                  </a:lnTo>
                  <a:lnTo>
                    <a:pt x="102" y="6"/>
                  </a:lnTo>
                  <a:lnTo>
                    <a:pt x="76" y="10"/>
                  </a:lnTo>
                  <a:lnTo>
                    <a:pt x="76" y="10"/>
                  </a:lnTo>
                  <a:lnTo>
                    <a:pt x="64" y="12"/>
                  </a:lnTo>
                  <a:lnTo>
                    <a:pt x="52" y="16"/>
                  </a:lnTo>
                  <a:lnTo>
                    <a:pt x="40" y="22"/>
                  </a:lnTo>
                  <a:lnTo>
                    <a:pt x="28" y="30"/>
                  </a:lnTo>
                  <a:lnTo>
                    <a:pt x="28" y="30"/>
                  </a:lnTo>
                  <a:lnTo>
                    <a:pt x="26" y="32"/>
                  </a:lnTo>
                  <a:lnTo>
                    <a:pt x="24" y="32"/>
                  </a:lnTo>
                  <a:lnTo>
                    <a:pt x="24" y="32"/>
                  </a:lnTo>
                  <a:lnTo>
                    <a:pt x="20" y="40"/>
                  </a:lnTo>
                  <a:lnTo>
                    <a:pt x="14" y="46"/>
                  </a:lnTo>
                  <a:lnTo>
                    <a:pt x="0" y="56"/>
                  </a:lnTo>
                  <a:lnTo>
                    <a:pt x="0" y="56"/>
                  </a:lnTo>
                  <a:lnTo>
                    <a:pt x="6" y="56"/>
                  </a:lnTo>
                  <a:lnTo>
                    <a:pt x="12" y="58"/>
                  </a:lnTo>
                  <a:lnTo>
                    <a:pt x="22" y="62"/>
                  </a:lnTo>
                  <a:lnTo>
                    <a:pt x="32" y="66"/>
                  </a:lnTo>
                  <a:lnTo>
                    <a:pt x="38" y="66"/>
                  </a:lnTo>
                  <a:lnTo>
                    <a:pt x="44" y="64"/>
                  </a:lnTo>
                  <a:lnTo>
                    <a:pt x="44"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92"/>
            <p:cNvSpPr>
              <a:spLocks/>
            </p:cNvSpPr>
            <p:nvPr/>
          </p:nvSpPr>
          <p:spPr bwMode="auto">
            <a:xfrm>
              <a:off x="5194300" y="339725"/>
              <a:ext cx="76200" cy="41275"/>
            </a:xfrm>
            <a:custGeom>
              <a:avLst/>
              <a:gdLst/>
              <a:ahLst/>
              <a:cxnLst>
                <a:cxn ang="0">
                  <a:pos x="0" y="14"/>
                </a:cxn>
                <a:cxn ang="0">
                  <a:pos x="0" y="14"/>
                </a:cxn>
                <a:cxn ang="0">
                  <a:pos x="6" y="14"/>
                </a:cxn>
                <a:cxn ang="0">
                  <a:pos x="10" y="16"/>
                </a:cxn>
                <a:cxn ang="0">
                  <a:pos x="22" y="22"/>
                </a:cxn>
                <a:cxn ang="0">
                  <a:pos x="32" y="26"/>
                </a:cxn>
                <a:cxn ang="0">
                  <a:pos x="38" y="26"/>
                </a:cxn>
                <a:cxn ang="0">
                  <a:pos x="44" y="24"/>
                </a:cxn>
                <a:cxn ang="0">
                  <a:pos x="44" y="24"/>
                </a:cxn>
                <a:cxn ang="0">
                  <a:pos x="46" y="20"/>
                </a:cxn>
                <a:cxn ang="0">
                  <a:pos x="48" y="18"/>
                </a:cxn>
                <a:cxn ang="0">
                  <a:pos x="48" y="18"/>
                </a:cxn>
                <a:cxn ang="0">
                  <a:pos x="48" y="14"/>
                </a:cxn>
                <a:cxn ang="0">
                  <a:pos x="48" y="14"/>
                </a:cxn>
                <a:cxn ang="0">
                  <a:pos x="44" y="12"/>
                </a:cxn>
                <a:cxn ang="0">
                  <a:pos x="44" y="12"/>
                </a:cxn>
                <a:cxn ang="0">
                  <a:pos x="42" y="12"/>
                </a:cxn>
                <a:cxn ang="0">
                  <a:pos x="40" y="10"/>
                </a:cxn>
                <a:cxn ang="0">
                  <a:pos x="38" y="10"/>
                </a:cxn>
                <a:cxn ang="0">
                  <a:pos x="36" y="8"/>
                </a:cxn>
                <a:cxn ang="0">
                  <a:pos x="36" y="8"/>
                </a:cxn>
                <a:cxn ang="0">
                  <a:pos x="42" y="2"/>
                </a:cxn>
                <a:cxn ang="0">
                  <a:pos x="42" y="2"/>
                </a:cxn>
                <a:cxn ang="0">
                  <a:pos x="40" y="0"/>
                </a:cxn>
                <a:cxn ang="0">
                  <a:pos x="38" y="0"/>
                </a:cxn>
                <a:cxn ang="0">
                  <a:pos x="32" y="0"/>
                </a:cxn>
                <a:cxn ang="0">
                  <a:pos x="28" y="2"/>
                </a:cxn>
                <a:cxn ang="0">
                  <a:pos x="22" y="0"/>
                </a:cxn>
                <a:cxn ang="0">
                  <a:pos x="22" y="0"/>
                </a:cxn>
                <a:cxn ang="0">
                  <a:pos x="16" y="0"/>
                </a:cxn>
                <a:cxn ang="0">
                  <a:pos x="12" y="4"/>
                </a:cxn>
                <a:cxn ang="0">
                  <a:pos x="12" y="4"/>
                </a:cxn>
                <a:cxn ang="0">
                  <a:pos x="16" y="6"/>
                </a:cxn>
                <a:cxn ang="0">
                  <a:pos x="20" y="8"/>
                </a:cxn>
                <a:cxn ang="0">
                  <a:pos x="20" y="8"/>
                </a:cxn>
                <a:cxn ang="0">
                  <a:pos x="18" y="12"/>
                </a:cxn>
                <a:cxn ang="0">
                  <a:pos x="16" y="12"/>
                </a:cxn>
                <a:cxn ang="0">
                  <a:pos x="12" y="12"/>
                </a:cxn>
                <a:cxn ang="0">
                  <a:pos x="6" y="12"/>
                </a:cxn>
                <a:cxn ang="0">
                  <a:pos x="2" y="12"/>
                </a:cxn>
                <a:cxn ang="0">
                  <a:pos x="0" y="14"/>
                </a:cxn>
                <a:cxn ang="0">
                  <a:pos x="0" y="14"/>
                </a:cxn>
              </a:cxnLst>
              <a:rect l="0" t="0" r="r" b="b"/>
              <a:pathLst>
                <a:path w="48" h="26">
                  <a:moveTo>
                    <a:pt x="0" y="14"/>
                  </a:moveTo>
                  <a:lnTo>
                    <a:pt x="0" y="14"/>
                  </a:lnTo>
                  <a:lnTo>
                    <a:pt x="6" y="14"/>
                  </a:lnTo>
                  <a:lnTo>
                    <a:pt x="10" y="16"/>
                  </a:lnTo>
                  <a:lnTo>
                    <a:pt x="22" y="22"/>
                  </a:lnTo>
                  <a:lnTo>
                    <a:pt x="32" y="26"/>
                  </a:lnTo>
                  <a:lnTo>
                    <a:pt x="38" y="26"/>
                  </a:lnTo>
                  <a:lnTo>
                    <a:pt x="44" y="24"/>
                  </a:lnTo>
                  <a:lnTo>
                    <a:pt x="44" y="24"/>
                  </a:lnTo>
                  <a:lnTo>
                    <a:pt x="46" y="20"/>
                  </a:lnTo>
                  <a:lnTo>
                    <a:pt x="48" y="18"/>
                  </a:lnTo>
                  <a:lnTo>
                    <a:pt x="48" y="18"/>
                  </a:lnTo>
                  <a:lnTo>
                    <a:pt x="48" y="14"/>
                  </a:lnTo>
                  <a:lnTo>
                    <a:pt x="48" y="14"/>
                  </a:lnTo>
                  <a:lnTo>
                    <a:pt x="44" y="12"/>
                  </a:lnTo>
                  <a:lnTo>
                    <a:pt x="44" y="12"/>
                  </a:lnTo>
                  <a:lnTo>
                    <a:pt x="42" y="12"/>
                  </a:lnTo>
                  <a:lnTo>
                    <a:pt x="40" y="10"/>
                  </a:lnTo>
                  <a:lnTo>
                    <a:pt x="38" y="10"/>
                  </a:lnTo>
                  <a:lnTo>
                    <a:pt x="36" y="8"/>
                  </a:lnTo>
                  <a:lnTo>
                    <a:pt x="36" y="8"/>
                  </a:lnTo>
                  <a:lnTo>
                    <a:pt x="42" y="2"/>
                  </a:lnTo>
                  <a:lnTo>
                    <a:pt x="42" y="2"/>
                  </a:lnTo>
                  <a:lnTo>
                    <a:pt x="40" y="0"/>
                  </a:lnTo>
                  <a:lnTo>
                    <a:pt x="38" y="0"/>
                  </a:lnTo>
                  <a:lnTo>
                    <a:pt x="32" y="0"/>
                  </a:lnTo>
                  <a:lnTo>
                    <a:pt x="28" y="2"/>
                  </a:lnTo>
                  <a:lnTo>
                    <a:pt x="22" y="0"/>
                  </a:lnTo>
                  <a:lnTo>
                    <a:pt x="22" y="0"/>
                  </a:lnTo>
                  <a:lnTo>
                    <a:pt x="16" y="0"/>
                  </a:lnTo>
                  <a:lnTo>
                    <a:pt x="12" y="4"/>
                  </a:lnTo>
                  <a:lnTo>
                    <a:pt x="12" y="4"/>
                  </a:lnTo>
                  <a:lnTo>
                    <a:pt x="16" y="6"/>
                  </a:lnTo>
                  <a:lnTo>
                    <a:pt x="20" y="8"/>
                  </a:lnTo>
                  <a:lnTo>
                    <a:pt x="20" y="8"/>
                  </a:lnTo>
                  <a:lnTo>
                    <a:pt x="18" y="12"/>
                  </a:lnTo>
                  <a:lnTo>
                    <a:pt x="16" y="12"/>
                  </a:lnTo>
                  <a:lnTo>
                    <a:pt x="12" y="12"/>
                  </a:lnTo>
                  <a:lnTo>
                    <a:pt x="6" y="12"/>
                  </a:lnTo>
                  <a:lnTo>
                    <a:pt x="2" y="12"/>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93"/>
            <p:cNvSpPr>
              <a:spLocks/>
            </p:cNvSpPr>
            <p:nvPr/>
          </p:nvSpPr>
          <p:spPr bwMode="auto">
            <a:xfrm>
              <a:off x="5422900" y="1177925"/>
              <a:ext cx="120650" cy="53975"/>
            </a:xfrm>
            <a:custGeom>
              <a:avLst/>
              <a:gdLst/>
              <a:ahLst/>
              <a:cxnLst>
                <a:cxn ang="0">
                  <a:pos x="70" y="34"/>
                </a:cxn>
                <a:cxn ang="0">
                  <a:pos x="70" y="34"/>
                </a:cxn>
                <a:cxn ang="0">
                  <a:pos x="74" y="32"/>
                </a:cxn>
                <a:cxn ang="0">
                  <a:pos x="76" y="32"/>
                </a:cxn>
                <a:cxn ang="0">
                  <a:pos x="76" y="32"/>
                </a:cxn>
                <a:cxn ang="0">
                  <a:pos x="76" y="28"/>
                </a:cxn>
                <a:cxn ang="0">
                  <a:pos x="72" y="26"/>
                </a:cxn>
                <a:cxn ang="0">
                  <a:pos x="72" y="26"/>
                </a:cxn>
                <a:cxn ang="0">
                  <a:pos x="60" y="20"/>
                </a:cxn>
                <a:cxn ang="0">
                  <a:pos x="48" y="12"/>
                </a:cxn>
                <a:cxn ang="0">
                  <a:pos x="48" y="12"/>
                </a:cxn>
                <a:cxn ang="0">
                  <a:pos x="32" y="2"/>
                </a:cxn>
                <a:cxn ang="0">
                  <a:pos x="22" y="0"/>
                </a:cxn>
                <a:cxn ang="0">
                  <a:pos x="12" y="2"/>
                </a:cxn>
                <a:cxn ang="0">
                  <a:pos x="12" y="2"/>
                </a:cxn>
                <a:cxn ang="0">
                  <a:pos x="4" y="4"/>
                </a:cxn>
                <a:cxn ang="0">
                  <a:pos x="2" y="6"/>
                </a:cxn>
                <a:cxn ang="0">
                  <a:pos x="0" y="12"/>
                </a:cxn>
                <a:cxn ang="0">
                  <a:pos x="0" y="12"/>
                </a:cxn>
                <a:cxn ang="0">
                  <a:pos x="4" y="10"/>
                </a:cxn>
                <a:cxn ang="0">
                  <a:pos x="8" y="8"/>
                </a:cxn>
                <a:cxn ang="0">
                  <a:pos x="16" y="4"/>
                </a:cxn>
                <a:cxn ang="0">
                  <a:pos x="16" y="4"/>
                </a:cxn>
                <a:cxn ang="0">
                  <a:pos x="18" y="4"/>
                </a:cxn>
                <a:cxn ang="0">
                  <a:pos x="20" y="8"/>
                </a:cxn>
                <a:cxn ang="0">
                  <a:pos x="22" y="10"/>
                </a:cxn>
                <a:cxn ang="0">
                  <a:pos x="24" y="12"/>
                </a:cxn>
                <a:cxn ang="0">
                  <a:pos x="24" y="12"/>
                </a:cxn>
                <a:cxn ang="0">
                  <a:pos x="38" y="14"/>
                </a:cxn>
                <a:cxn ang="0">
                  <a:pos x="44" y="18"/>
                </a:cxn>
                <a:cxn ang="0">
                  <a:pos x="48" y="24"/>
                </a:cxn>
                <a:cxn ang="0">
                  <a:pos x="48" y="24"/>
                </a:cxn>
                <a:cxn ang="0">
                  <a:pos x="52" y="28"/>
                </a:cxn>
                <a:cxn ang="0">
                  <a:pos x="58" y="32"/>
                </a:cxn>
                <a:cxn ang="0">
                  <a:pos x="64" y="34"/>
                </a:cxn>
                <a:cxn ang="0">
                  <a:pos x="70" y="34"/>
                </a:cxn>
                <a:cxn ang="0">
                  <a:pos x="70" y="34"/>
                </a:cxn>
              </a:cxnLst>
              <a:rect l="0" t="0" r="r" b="b"/>
              <a:pathLst>
                <a:path w="76" h="34">
                  <a:moveTo>
                    <a:pt x="70" y="34"/>
                  </a:moveTo>
                  <a:lnTo>
                    <a:pt x="70" y="34"/>
                  </a:lnTo>
                  <a:lnTo>
                    <a:pt x="74" y="32"/>
                  </a:lnTo>
                  <a:lnTo>
                    <a:pt x="76" y="32"/>
                  </a:lnTo>
                  <a:lnTo>
                    <a:pt x="76" y="32"/>
                  </a:lnTo>
                  <a:lnTo>
                    <a:pt x="76" y="28"/>
                  </a:lnTo>
                  <a:lnTo>
                    <a:pt x="72" y="26"/>
                  </a:lnTo>
                  <a:lnTo>
                    <a:pt x="72" y="26"/>
                  </a:lnTo>
                  <a:lnTo>
                    <a:pt x="60" y="20"/>
                  </a:lnTo>
                  <a:lnTo>
                    <a:pt x="48" y="12"/>
                  </a:lnTo>
                  <a:lnTo>
                    <a:pt x="48" y="12"/>
                  </a:lnTo>
                  <a:lnTo>
                    <a:pt x="32" y="2"/>
                  </a:lnTo>
                  <a:lnTo>
                    <a:pt x="22" y="0"/>
                  </a:lnTo>
                  <a:lnTo>
                    <a:pt x="12" y="2"/>
                  </a:lnTo>
                  <a:lnTo>
                    <a:pt x="12" y="2"/>
                  </a:lnTo>
                  <a:lnTo>
                    <a:pt x="4" y="4"/>
                  </a:lnTo>
                  <a:lnTo>
                    <a:pt x="2" y="6"/>
                  </a:lnTo>
                  <a:lnTo>
                    <a:pt x="0" y="12"/>
                  </a:lnTo>
                  <a:lnTo>
                    <a:pt x="0" y="12"/>
                  </a:lnTo>
                  <a:lnTo>
                    <a:pt x="4" y="10"/>
                  </a:lnTo>
                  <a:lnTo>
                    <a:pt x="8" y="8"/>
                  </a:lnTo>
                  <a:lnTo>
                    <a:pt x="16" y="4"/>
                  </a:lnTo>
                  <a:lnTo>
                    <a:pt x="16" y="4"/>
                  </a:lnTo>
                  <a:lnTo>
                    <a:pt x="18" y="4"/>
                  </a:lnTo>
                  <a:lnTo>
                    <a:pt x="20" y="8"/>
                  </a:lnTo>
                  <a:lnTo>
                    <a:pt x="22" y="10"/>
                  </a:lnTo>
                  <a:lnTo>
                    <a:pt x="24" y="12"/>
                  </a:lnTo>
                  <a:lnTo>
                    <a:pt x="24" y="12"/>
                  </a:lnTo>
                  <a:lnTo>
                    <a:pt x="38" y="14"/>
                  </a:lnTo>
                  <a:lnTo>
                    <a:pt x="44" y="18"/>
                  </a:lnTo>
                  <a:lnTo>
                    <a:pt x="48" y="24"/>
                  </a:lnTo>
                  <a:lnTo>
                    <a:pt x="48" y="24"/>
                  </a:lnTo>
                  <a:lnTo>
                    <a:pt x="52" y="28"/>
                  </a:lnTo>
                  <a:lnTo>
                    <a:pt x="58" y="32"/>
                  </a:lnTo>
                  <a:lnTo>
                    <a:pt x="64" y="34"/>
                  </a:lnTo>
                  <a:lnTo>
                    <a:pt x="70" y="34"/>
                  </a:lnTo>
                  <a:lnTo>
                    <a:pt x="70"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94"/>
            <p:cNvSpPr>
              <a:spLocks/>
            </p:cNvSpPr>
            <p:nvPr/>
          </p:nvSpPr>
          <p:spPr bwMode="auto">
            <a:xfrm>
              <a:off x="8223250" y="676275"/>
              <a:ext cx="28575" cy="120650"/>
            </a:xfrm>
            <a:custGeom>
              <a:avLst/>
              <a:gdLst/>
              <a:ahLst/>
              <a:cxnLst>
                <a:cxn ang="0">
                  <a:pos x="8" y="0"/>
                </a:cxn>
                <a:cxn ang="0">
                  <a:pos x="8" y="0"/>
                </a:cxn>
                <a:cxn ang="0">
                  <a:pos x="4" y="2"/>
                </a:cxn>
                <a:cxn ang="0">
                  <a:pos x="0" y="6"/>
                </a:cxn>
                <a:cxn ang="0">
                  <a:pos x="0" y="6"/>
                </a:cxn>
                <a:cxn ang="0">
                  <a:pos x="0" y="14"/>
                </a:cxn>
                <a:cxn ang="0">
                  <a:pos x="2" y="20"/>
                </a:cxn>
                <a:cxn ang="0">
                  <a:pos x="4" y="28"/>
                </a:cxn>
                <a:cxn ang="0">
                  <a:pos x="4" y="34"/>
                </a:cxn>
                <a:cxn ang="0">
                  <a:pos x="4" y="34"/>
                </a:cxn>
                <a:cxn ang="0">
                  <a:pos x="2" y="44"/>
                </a:cxn>
                <a:cxn ang="0">
                  <a:pos x="2" y="50"/>
                </a:cxn>
                <a:cxn ang="0">
                  <a:pos x="4" y="56"/>
                </a:cxn>
                <a:cxn ang="0">
                  <a:pos x="4" y="56"/>
                </a:cxn>
                <a:cxn ang="0">
                  <a:pos x="2" y="66"/>
                </a:cxn>
                <a:cxn ang="0">
                  <a:pos x="2" y="76"/>
                </a:cxn>
                <a:cxn ang="0">
                  <a:pos x="2" y="76"/>
                </a:cxn>
                <a:cxn ang="0">
                  <a:pos x="6" y="74"/>
                </a:cxn>
                <a:cxn ang="0">
                  <a:pos x="8" y="70"/>
                </a:cxn>
                <a:cxn ang="0">
                  <a:pos x="10" y="66"/>
                </a:cxn>
                <a:cxn ang="0">
                  <a:pos x="6" y="62"/>
                </a:cxn>
                <a:cxn ang="0">
                  <a:pos x="6" y="62"/>
                </a:cxn>
                <a:cxn ang="0">
                  <a:pos x="6" y="58"/>
                </a:cxn>
                <a:cxn ang="0">
                  <a:pos x="6" y="56"/>
                </a:cxn>
                <a:cxn ang="0">
                  <a:pos x="6" y="56"/>
                </a:cxn>
                <a:cxn ang="0">
                  <a:pos x="8" y="50"/>
                </a:cxn>
                <a:cxn ang="0">
                  <a:pos x="10" y="48"/>
                </a:cxn>
                <a:cxn ang="0">
                  <a:pos x="10" y="48"/>
                </a:cxn>
                <a:cxn ang="0">
                  <a:pos x="14" y="46"/>
                </a:cxn>
                <a:cxn ang="0">
                  <a:pos x="16" y="42"/>
                </a:cxn>
                <a:cxn ang="0">
                  <a:pos x="18" y="40"/>
                </a:cxn>
                <a:cxn ang="0">
                  <a:pos x="18" y="36"/>
                </a:cxn>
                <a:cxn ang="0">
                  <a:pos x="14" y="30"/>
                </a:cxn>
                <a:cxn ang="0">
                  <a:pos x="12" y="24"/>
                </a:cxn>
                <a:cxn ang="0">
                  <a:pos x="12" y="24"/>
                </a:cxn>
                <a:cxn ang="0">
                  <a:pos x="12" y="16"/>
                </a:cxn>
                <a:cxn ang="0">
                  <a:pos x="12" y="8"/>
                </a:cxn>
                <a:cxn ang="0">
                  <a:pos x="12" y="8"/>
                </a:cxn>
                <a:cxn ang="0">
                  <a:pos x="12" y="2"/>
                </a:cxn>
                <a:cxn ang="0">
                  <a:pos x="10" y="0"/>
                </a:cxn>
                <a:cxn ang="0">
                  <a:pos x="8" y="0"/>
                </a:cxn>
                <a:cxn ang="0">
                  <a:pos x="8" y="0"/>
                </a:cxn>
              </a:cxnLst>
              <a:rect l="0" t="0" r="r" b="b"/>
              <a:pathLst>
                <a:path w="18" h="76">
                  <a:moveTo>
                    <a:pt x="8" y="0"/>
                  </a:moveTo>
                  <a:lnTo>
                    <a:pt x="8" y="0"/>
                  </a:lnTo>
                  <a:lnTo>
                    <a:pt x="4" y="2"/>
                  </a:lnTo>
                  <a:lnTo>
                    <a:pt x="0" y="6"/>
                  </a:lnTo>
                  <a:lnTo>
                    <a:pt x="0" y="6"/>
                  </a:lnTo>
                  <a:lnTo>
                    <a:pt x="0" y="14"/>
                  </a:lnTo>
                  <a:lnTo>
                    <a:pt x="2" y="20"/>
                  </a:lnTo>
                  <a:lnTo>
                    <a:pt x="4" y="28"/>
                  </a:lnTo>
                  <a:lnTo>
                    <a:pt x="4" y="34"/>
                  </a:lnTo>
                  <a:lnTo>
                    <a:pt x="4" y="34"/>
                  </a:lnTo>
                  <a:lnTo>
                    <a:pt x="2" y="44"/>
                  </a:lnTo>
                  <a:lnTo>
                    <a:pt x="2" y="50"/>
                  </a:lnTo>
                  <a:lnTo>
                    <a:pt x="4" y="56"/>
                  </a:lnTo>
                  <a:lnTo>
                    <a:pt x="4" y="56"/>
                  </a:lnTo>
                  <a:lnTo>
                    <a:pt x="2" y="66"/>
                  </a:lnTo>
                  <a:lnTo>
                    <a:pt x="2" y="76"/>
                  </a:lnTo>
                  <a:lnTo>
                    <a:pt x="2" y="76"/>
                  </a:lnTo>
                  <a:lnTo>
                    <a:pt x="6" y="74"/>
                  </a:lnTo>
                  <a:lnTo>
                    <a:pt x="8" y="70"/>
                  </a:lnTo>
                  <a:lnTo>
                    <a:pt x="10" y="66"/>
                  </a:lnTo>
                  <a:lnTo>
                    <a:pt x="6" y="62"/>
                  </a:lnTo>
                  <a:lnTo>
                    <a:pt x="6" y="62"/>
                  </a:lnTo>
                  <a:lnTo>
                    <a:pt x="6" y="58"/>
                  </a:lnTo>
                  <a:lnTo>
                    <a:pt x="6" y="56"/>
                  </a:lnTo>
                  <a:lnTo>
                    <a:pt x="6" y="56"/>
                  </a:lnTo>
                  <a:lnTo>
                    <a:pt x="8" y="50"/>
                  </a:lnTo>
                  <a:lnTo>
                    <a:pt x="10" y="48"/>
                  </a:lnTo>
                  <a:lnTo>
                    <a:pt x="10" y="48"/>
                  </a:lnTo>
                  <a:lnTo>
                    <a:pt x="14" y="46"/>
                  </a:lnTo>
                  <a:lnTo>
                    <a:pt x="16" y="42"/>
                  </a:lnTo>
                  <a:lnTo>
                    <a:pt x="18" y="40"/>
                  </a:lnTo>
                  <a:lnTo>
                    <a:pt x="18" y="36"/>
                  </a:lnTo>
                  <a:lnTo>
                    <a:pt x="14" y="30"/>
                  </a:lnTo>
                  <a:lnTo>
                    <a:pt x="12" y="24"/>
                  </a:lnTo>
                  <a:lnTo>
                    <a:pt x="12" y="24"/>
                  </a:lnTo>
                  <a:lnTo>
                    <a:pt x="12" y="16"/>
                  </a:lnTo>
                  <a:lnTo>
                    <a:pt x="12" y="8"/>
                  </a:lnTo>
                  <a:lnTo>
                    <a:pt x="12" y="8"/>
                  </a:lnTo>
                  <a:lnTo>
                    <a:pt x="12" y="2"/>
                  </a:lnTo>
                  <a:lnTo>
                    <a:pt x="10" y="0"/>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95"/>
            <p:cNvSpPr>
              <a:spLocks/>
            </p:cNvSpPr>
            <p:nvPr/>
          </p:nvSpPr>
          <p:spPr bwMode="auto">
            <a:xfrm>
              <a:off x="7953375" y="1254125"/>
              <a:ext cx="34925" cy="79375"/>
            </a:xfrm>
            <a:custGeom>
              <a:avLst/>
              <a:gdLst/>
              <a:ahLst/>
              <a:cxnLst>
                <a:cxn ang="0">
                  <a:pos x="10" y="50"/>
                </a:cxn>
                <a:cxn ang="0">
                  <a:pos x="10" y="50"/>
                </a:cxn>
                <a:cxn ang="0">
                  <a:pos x="12" y="50"/>
                </a:cxn>
                <a:cxn ang="0">
                  <a:pos x="12" y="50"/>
                </a:cxn>
                <a:cxn ang="0">
                  <a:pos x="14" y="48"/>
                </a:cxn>
                <a:cxn ang="0">
                  <a:pos x="16" y="50"/>
                </a:cxn>
                <a:cxn ang="0">
                  <a:pos x="16" y="50"/>
                </a:cxn>
                <a:cxn ang="0">
                  <a:pos x="20" y="50"/>
                </a:cxn>
                <a:cxn ang="0">
                  <a:pos x="22" y="48"/>
                </a:cxn>
                <a:cxn ang="0">
                  <a:pos x="22" y="48"/>
                </a:cxn>
                <a:cxn ang="0">
                  <a:pos x="22" y="46"/>
                </a:cxn>
                <a:cxn ang="0">
                  <a:pos x="22" y="46"/>
                </a:cxn>
                <a:cxn ang="0">
                  <a:pos x="20" y="44"/>
                </a:cxn>
                <a:cxn ang="0">
                  <a:pos x="20" y="46"/>
                </a:cxn>
                <a:cxn ang="0">
                  <a:pos x="16" y="48"/>
                </a:cxn>
                <a:cxn ang="0">
                  <a:pos x="16" y="48"/>
                </a:cxn>
                <a:cxn ang="0">
                  <a:pos x="14" y="48"/>
                </a:cxn>
                <a:cxn ang="0">
                  <a:pos x="14" y="48"/>
                </a:cxn>
                <a:cxn ang="0">
                  <a:pos x="14" y="42"/>
                </a:cxn>
                <a:cxn ang="0">
                  <a:pos x="12" y="36"/>
                </a:cxn>
                <a:cxn ang="0">
                  <a:pos x="12" y="32"/>
                </a:cxn>
                <a:cxn ang="0">
                  <a:pos x="14" y="28"/>
                </a:cxn>
                <a:cxn ang="0">
                  <a:pos x="14" y="28"/>
                </a:cxn>
                <a:cxn ang="0">
                  <a:pos x="16" y="22"/>
                </a:cxn>
                <a:cxn ang="0">
                  <a:pos x="18" y="18"/>
                </a:cxn>
                <a:cxn ang="0">
                  <a:pos x="18" y="8"/>
                </a:cxn>
                <a:cxn ang="0">
                  <a:pos x="18" y="8"/>
                </a:cxn>
                <a:cxn ang="0">
                  <a:pos x="16" y="4"/>
                </a:cxn>
                <a:cxn ang="0">
                  <a:pos x="14" y="2"/>
                </a:cxn>
                <a:cxn ang="0">
                  <a:pos x="10" y="0"/>
                </a:cxn>
                <a:cxn ang="0">
                  <a:pos x="10" y="0"/>
                </a:cxn>
                <a:cxn ang="0">
                  <a:pos x="6" y="0"/>
                </a:cxn>
                <a:cxn ang="0">
                  <a:pos x="4" y="2"/>
                </a:cxn>
                <a:cxn ang="0">
                  <a:pos x="4" y="8"/>
                </a:cxn>
                <a:cxn ang="0">
                  <a:pos x="4" y="8"/>
                </a:cxn>
                <a:cxn ang="0">
                  <a:pos x="4" y="16"/>
                </a:cxn>
                <a:cxn ang="0">
                  <a:pos x="4" y="20"/>
                </a:cxn>
                <a:cxn ang="0">
                  <a:pos x="2" y="22"/>
                </a:cxn>
                <a:cxn ang="0">
                  <a:pos x="2" y="22"/>
                </a:cxn>
                <a:cxn ang="0">
                  <a:pos x="0" y="26"/>
                </a:cxn>
                <a:cxn ang="0">
                  <a:pos x="0" y="30"/>
                </a:cxn>
                <a:cxn ang="0">
                  <a:pos x="2" y="38"/>
                </a:cxn>
                <a:cxn ang="0">
                  <a:pos x="6" y="44"/>
                </a:cxn>
                <a:cxn ang="0">
                  <a:pos x="10" y="50"/>
                </a:cxn>
                <a:cxn ang="0">
                  <a:pos x="10" y="50"/>
                </a:cxn>
              </a:cxnLst>
              <a:rect l="0" t="0" r="r" b="b"/>
              <a:pathLst>
                <a:path w="22" h="50">
                  <a:moveTo>
                    <a:pt x="10" y="50"/>
                  </a:moveTo>
                  <a:lnTo>
                    <a:pt x="10" y="50"/>
                  </a:lnTo>
                  <a:lnTo>
                    <a:pt x="12" y="50"/>
                  </a:lnTo>
                  <a:lnTo>
                    <a:pt x="12" y="50"/>
                  </a:lnTo>
                  <a:lnTo>
                    <a:pt x="14" y="48"/>
                  </a:lnTo>
                  <a:lnTo>
                    <a:pt x="16" y="50"/>
                  </a:lnTo>
                  <a:lnTo>
                    <a:pt x="16" y="50"/>
                  </a:lnTo>
                  <a:lnTo>
                    <a:pt x="20" y="50"/>
                  </a:lnTo>
                  <a:lnTo>
                    <a:pt x="22" y="48"/>
                  </a:lnTo>
                  <a:lnTo>
                    <a:pt x="22" y="48"/>
                  </a:lnTo>
                  <a:lnTo>
                    <a:pt x="22" y="46"/>
                  </a:lnTo>
                  <a:lnTo>
                    <a:pt x="22" y="46"/>
                  </a:lnTo>
                  <a:lnTo>
                    <a:pt x="20" y="44"/>
                  </a:lnTo>
                  <a:lnTo>
                    <a:pt x="20" y="46"/>
                  </a:lnTo>
                  <a:lnTo>
                    <a:pt x="16" y="48"/>
                  </a:lnTo>
                  <a:lnTo>
                    <a:pt x="16" y="48"/>
                  </a:lnTo>
                  <a:lnTo>
                    <a:pt x="14" y="48"/>
                  </a:lnTo>
                  <a:lnTo>
                    <a:pt x="14" y="48"/>
                  </a:lnTo>
                  <a:lnTo>
                    <a:pt x="14" y="42"/>
                  </a:lnTo>
                  <a:lnTo>
                    <a:pt x="12" y="36"/>
                  </a:lnTo>
                  <a:lnTo>
                    <a:pt x="12" y="32"/>
                  </a:lnTo>
                  <a:lnTo>
                    <a:pt x="14" y="28"/>
                  </a:lnTo>
                  <a:lnTo>
                    <a:pt x="14" y="28"/>
                  </a:lnTo>
                  <a:lnTo>
                    <a:pt x="16" y="22"/>
                  </a:lnTo>
                  <a:lnTo>
                    <a:pt x="18" y="18"/>
                  </a:lnTo>
                  <a:lnTo>
                    <a:pt x="18" y="8"/>
                  </a:lnTo>
                  <a:lnTo>
                    <a:pt x="18" y="8"/>
                  </a:lnTo>
                  <a:lnTo>
                    <a:pt x="16" y="4"/>
                  </a:lnTo>
                  <a:lnTo>
                    <a:pt x="14" y="2"/>
                  </a:lnTo>
                  <a:lnTo>
                    <a:pt x="10" y="0"/>
                  </a:lnTo>
                  <a:lnTo>
                    <a:pt x="10" y="0"/>
                  </a:lnTo>
                  <a:lnTo>
                    <a:pt x="6" y="0"/>
                  </a:lnTo>
                  <a:lnTo>
                    <a:pt x="4" y="2"/>
                  </a:lnTo>
                  <a:lnTo>
                    <a:pt x="4" y="8"/>
                  </a:lnTo>
                  <a:lnTo>
                    <a:pt x="4" y="8"/>
                  </a:lnTo>
                  <a:lnTo>
                    <a:pt x="4" y="16"/>
                  </a:lnTo>
                  <a:lnTo>
                    <a:pt x="4" y="20"/>
                  </a:lnTo>
                  <a:lnTo>
                    <a:pt x="2" y="22"/>
                  </a:lnTo>
                  <a:lnTo>
                    <a:pt x="2" y="22"/>
                  </a:lnTo>
                  <a:lnTo>
                    <a:pt x="0" y="26"/>
                  </a:lnTo>
                  <a:lnTo>
                    <a:pt x="0" y="30"/>
                  </a:lnTo>
                  <a:lnTo>
                    <a:pt x="2" y="38"/>
                  </a:lnTo>
                  <a:lnTo>
                    <a:pt x="6" y="44"/>
                  </a:lnTo>
                  <a:lnTo>
                    <a:pt x="10" y="50"/>
                  </a:lnTo>
                  <a:lnTo>
                    <a:pt x="1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96"/>
            <p:cNvSpPr>
              <a:spLocks/>
            </p:cNvSpPr>
            <p:nvPr/>
          </p:nvSpPr>
          <p:spPr bwMode="auto">
            <a:xfrm>
              <a:off x="8261350" y="2235200"/>
              <a:ext cx="41275" cy="41275"/>
            </a:xfrm>
            <a:custGeom>
              <a:avLst/>
              <a:gdLst/>
              <a:ahLst/>
              <a:cxnLst>
                <a:cxn ang="0">
                  <a:pos x="20" y="2"/>
                </a:cxn>
                <a:cxn ang="0">
                  <a:pos x="20" y="2"/>
                </a:cxn>
                <a:cxn ang="0">
                  <a:pos x="14" y="4"/>
                </a:cxn>
                <a:cxn ang="0">
                  <a:pos x="8" y="2"/>
                </a:cxn>
                <a:cxn ang="0">
                  <a:pos x="8" y="2"/>
                </a:cxn>
                <a:cxn ang="0">
                  <a:pos x="4" y="0"/>
                </a:cxn>
                <a:cxn ang="0">
                  <a:pos x="2" y="0"/>
                </a:cxn>
                <a:cxn ang="0">
                  <a:pos x="0" y="0"/>
                </a:cxn>
                <a:cxn ang="0">
                  <a:pos x="0" y="0"/>
                </a:cxn>
                <a:cxn ang="0">
                  <a:pos x="0" y="2"/>
                </a:cxn>
                <a:cxn ang="0">
                  <a:pos x="0" y="6"/>
                </a:cxn>
                <a:cxn ang="0">
                  <a:pos x="2" y="10"/>
                </a:cxn>
                <a:cxn ang="0">
                  <a:pos x="2" y="10"/>
                </a:cxn>
                <a:cxn ang="0">
                  <a:pos x="4" y="16"/>
                </a:cxn>
                <a:cxn ang="0">
                  <a:pos x="4" y="16"/>
                </a:cxn>
                <a:cxn ang="0">
                  <a:pos x="8" y="24"/>
                </a:cxn>
                <a:cxn ang="0">
                  <a:pos x="10" y="26"/>
                </a:cxn>
                <a:cxn ang="0">
                  <a:pos x="12" y="26"/>
                </a:cxn>
                <a:cxn ang="0">
                  <a:pos x="12" y="26"/>
                </a:cxn>
                <a:cxn ang="0">
                  <a:pos x="16" y="26"/>
                </a:cxn>
                <a:cxn ang="0">
                  <a:pos x="20" y="24"/>
                </a:cxn>
                <a:cxn ang="0">
                  <a:pos x="24" y="18"/>
                </a:cxn>
                <a:cxn ang="0">
                  <a:pos x="24" y="18"/>
                </a:cxn>
                <a:cxn ang="0">
                  <a:pos x="26" y="12"/>
                </a:cxn>
                <a:cxn ang="0">
                  <a:pos x="26" y="8"/>
                </a:cxn>
                <a:cxn ang="0">
                  <a:pos x="26" y="8"/>
                </a:cxn>
                <a:cxn ang="0">
                  <a:pos x="26" y="2"/>
                </a:cxn>
                <a:cxn ang="0">
                  <a:pos x="24" y="0"/>
                </a:cxn>
                <a:cxn ang="0">
                  <a:pos x="20" y="2"/>
                </a:cxn>
                <a:cxn ang="0">
                  <a:pos x="20" y="2"/>
                </a:cxn>
              </a:cxnLst>
              <a:rect l="0" t="0" r="r" b="b"/>
              <a:pathLst>
                <a:path w="26" h="26">
                  <a:moveTo>
                    <a:pt x="20" y="2"/>
                  </a:moveTo>
                  <a:lnTo>
                    <a:pt x="20" y="2"/>
                  </a:lnTo>
                  <a:lnTo>
                    <a:pt x="14" y="4"/>
                  </a:lnTo>
                  <a:lnTo>
                    <a:pt x="8" y="2"/>
                  </a:lnTo>
                  <a:lnTo>
                    <a:pt x="8" y="2"/>
                  </a:lnTo>
                  <a:lnTo>
                    <a:pt x="4" y="0"/>
                  </a:lnTo>
                  <a:lnTo>
                    <a:pt x="2" y="0"/>
                  </a:lnTo>
                  <a:lnTo>
                    <a:pt x="0" y="0"/>
                  </a:lnTo>
                  <a:lnTo>
                    <a:pt x="0" y="0"/>
                  </a:lnTo>
                  <a:lnTo>
                    <a:pt x="0" y="2"/>
                  </a:lnTo>
                  <a:lnTo>
                    <a:pt x="0" y="6"/>
                  </a:lnTo>
                  <a:lnTo>
                    <a:pt x="2" y="10"/>
                  </a:lnTo>
                  <a:lnTo>
                    <a:pt x="2" y="10"/>
                  </a:lnTo>
                  <a:lnTo>
                    <a:pt x="4" y="16"/>
                  </a:lnTo>
                  <a:lnTo>
                    <a:pt x="4" y="16"/>
                  </a:lnTo>
                  <a:lnTo>
                    <a:pt x="8" y="24"/>
                  </a:lnTo>
                  <a:lnTo>
                    <a:pt x="10" y="26"/>
                  </a:lnTo>
                  <a:lnTo>
                    <a:pt x="12" y="26"/>
                  </a:lnTo>
                  <a:lnTo>
                    <a:pt x="12" y="26"/>
                  </a:lnTo>
                  <a:lnTo>
                    <a:pt x="16" y="26"/>
                  </a:lnTo>
                  <a:lnTo>
                    <a:pt x="20" y="24"/>
                  </a:lnTo>
                  <a:lnTo>
                    <a:pt x="24" y="18"/>
                  </a:lnTo>
                  <a:lnTo>
                    <a:pt x="24" y="18"/>
                  </a:lnTo>
                  <a:lnTo>
                    <a:pt x="26" y="12"/>
                  </a:lnTo>
                  <a:lnTo>
                    <a:pt x="26" y="8"/>
                  </a:lnTo>
                  <a:lnTo>
                    <a:pt x="26" y="8"/>
                  </a:lnTo>
                  <a:lnTo>
                    <a:pt x="26" y="2"/>
                  </a:lnTo>
                  <a:lnTo>
                    <a:pt x="24" y="0"/>
                  </a:lnTo>
                  <a:lnTo>
                    <a:pt x="20" y="2"/>
                  </a:lnTo>
                  <a:lnTo>
                    <a:pt x="2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97"/>
            <p:cNvSpPr>
              <a:spLocks/>
            </p:cNvSpPr>
            <p:nvPr/>
          </p:nvSpPr>
          <p:spPr bwMode="auto">
            <a:xfrm>
              <a:off x="8086725" y="1568450"/>
              <a:ext cx="234950" cy="161925"/>
            </a:xfrm>
            <a:custGeom>
              <a:avLst/>
              <a:gdLst/>
              <a:ahLst/>
              <a:cxnLst>
                <a:cxn ang="0">
                  <a:pos x="124" y="56"/>
                </a:cxn>
                <a:cxn ang="0">
                  <a:pos x="118" y="50"/>
                </a:cxn>
                <a:cxn ang="0">
                  <a:pos x="114" y="42"/>
                </a:cxn>
                <a:cxn ang="0">
                  <a:pos x="94" y="30"/>
                </a:cxn>
                <a:cxn ang="0">
                  <a:pos x="80" y="24"/>
                </a:cxn>
                <a:cxn ang="0">
                  <a:pos x="68" y="18"/>
                </a:cxn>
                <a:cxn ang="0">
                  <a:pos x="52" y="14"/>
                </a:cxn>
                <a:cxn ang="0">
                  <a:pos x="42" y="24"/>
                </a:cxn>
                <a:cxn ang="0">
                  <a:pos x="38" y="28"/>
                </a:cxn>
                <a:cxn ang="0">
                  <a:pos x="32" y="26"/>
                </a:cxn>
                <a:cxn ang="0">
                  <a:pos x="28" y="22"/>
                </a:cxn>
                <a:cxn ang="0">
                  <a:pos x="26" y="16"/>
                </a:cxn>
                <a:cxn ang="0">
                  <a:pos x="24" y="4"/>
                </a:cxn>
                <a:cxn ang="0">
                  <a:pos x="20" y="2"/>
                </a:cxn>
                <a:cxn ang="0">
                  <a:pos x="10" y="2"/>
                </a:cxn>
                <a:cxn ang="0">
                  <a:pos x="0" y="8"/>
                </a:cxn>
                <a:cxn ang="0">
                  <a:pos x="8" y="12"/>
                </a:cxn>
                <a:cxn ang="0">
                  <a:pos x="14" y="18"/>
                </a:cxn>
                <a:cxn ang="0">
                  <a:pos x="16" y="22"/>
                </a:cxn>
                <a:cxn ang="0">
                  <a:pos x="14" y="28"/>
                </a:cxn>
                <a:cxn ang="0">
                  <a:pos x="16" y="30"/>
                </a:cxn>
                <a:cxn ang="0">
                  <a:pos x="16" y="36"/>
                </a:cxn>
                <a:cxn ang="0">
                  <a:pos x="18" y="36"/>
                </a:cxn>
                <a:cxn ang="0">
                  <a:pos x="20" y="36"/>
                </a:cxn>
                <a:cxn ang="0">
                  <a:pos x="22" y="32"/>
                </a:cxn>
                <a:cxn ang="0">
                  <a:pos x="50" y="46"/>
                </a:cxn>
                <a:cxn ang="0">
                  <a:pos x="60" y="60"/>
                </a:cxn>
                <a:cxn ang="0">
                  <a:pos x="58" y="76"/>
                </a:cxn>
                <a:cxn ang="0">
                  <a:pos x="56" y="78"/>
                </a:cxn>
                <a:cxn ang="0">
                  <a:pos x="56" y="80"/>
                </a:cxn>
                <a:cxn ang="0">
                  <a:pos x="60" y="80"/>
                </a:cxn>
                <a:cxn ang="0">
                  <a:pos x="70" y="80"/>
                </a:cxn>
                <a:cxn ang="0">
                  <a:pos x="78" y="86"/>
                </a:cxn>
                <a:cxn ang="0">
                  <a:pos x="80" y="90"/>
                </a:cxn>
                <a:cxn ang="0">
                  <a:pos x="86" y="90"/>
                </a:cxn>
                <a:cxn ang="0">
                  <a:pos x="92" y="90"/>
                </a:cxn>
                <a:cxn ang="0">
                  <a:pos x="94" y="82"/>
                </a:cxn>
                <a:cxn ang="0">
                  <a:pos x="104" y="76"/>
                </a:cxn>
                <a:cxn ang="0">
                  <a:pos x="120" y="78"/>
                </a:cxn>
                <a:cxn ang="0">
                  <a:pos x="126" y="90"/>
                </a:cxn>
                <a:cxn ang="0">
                  <a:pos x="132" y="98"/>
                </a:cxn>
                <a:cxn ang="0">
                  <a:pos x="140" y="102"/>
                </a:cxn>
                <a:cxn ang="0">
                  <a:pos x="146" y="100"/>
                </a:cxn>
                <a:cxn ang="0">
                  <a:pos x="146" y="96"/>
                </a:cxn>
                <a:cxn ang="0">
                  <a:pos x="142" y="90"/>
                </a:cxn>
                <a:cxn ang="0">
                  <a:pos x="138" y="88"/>
                </a:cxn>
                <a:cxn ang="0">
                  <a:pos x="128" y="72"/>
                </a:cxn>
                <a:cxn ang="0">
                  <a:pos x="126" y="70"/>
                </a:cxn>
                <a:cxn ang="0">
                  <a:pos x="128" y="64"/>
                </a:cxn>
                <a:cxn ang="0">
                  <a:pos x="130" y="60"/>
                </a:cxn>
                <a:cxn ang="0">
                  <a:pos x="124" y="56"/>
                </a:cxn>
              </a:cxnLst>
              <a:rect l="0" t="0" r="r" b="b"/>
              <a:pathLst>
                <a:path w="148" h="102">
                  <a:moveTo>
                    <a:pt x="124" y="56"/>
                  </a:moveTo>
                  <a:lnTo>
                    <a:pt x="124" y="56"/>
                  </a:lnTo>
                  <a:lnTo>
                    <a:pt x="120" y="54"/>
                  </a:lnTo>
                  <a:lnTo>
                    <a:pt x="118" y="50"/>
                  </a:lnTo>
                  <a:lnTo>
                    <a:pt x="118" y="50"/>
                  </a:lnTo>
                  <a:lnTo>
                    <a:pt x="114" y="42"/>
                  </a:lnTo>
                  <a:lnTo>
                    <a:pt x="108" y="36"/>
                  </a:lnTo>
                  <a:lnTo>
                    <a:pt x="94" y="30"/>
                  </a:lnTo>
                  <a:lnTo>
                    <a:pt x="94" y="30"/>
                  </a:lnTo>
                  <a:lnTo>
                    <a:pt x="80" y="24"/>
                  </a:lnTo>
                  <a:lnTo>
                    <a:pt x="68" y="18"/>
                  </a:lnTo>
                  <a:lnTo>
                    <a:pt x="68" y="18"/>
                  </a:lnTo>
                  <a:lnTo>
                    <a:pt x="60" y="14"/>
                  </a:lnTo>
                  <a:lnTo>
                    <a:pt x="52" y="14"/>
                  </a:lnTo>
                  <a:lnTo>
                    <a:pt x="46" y="18"/>
                  </a:lnTo>
                  <a:lnTo>
                    <a:pt x="42" y="24"/>
                  </a:lnTo>
                  <a:lnTo>
                    <a:pt x="42" y="24"/>
                  </a:lnTo>
                  <a:lnTo>
                    <a:pt x="38" y="28"/>
                  </a:lnTo>
                  <a:lnTo>
                    <a:pt x="34" y="30"/>
                  </a:lnTo>
                  <a:lnTo>
                    <a:pt x="32" y="26"/>
                  </a:lnTo>
                  <a:lnTo>
                    <a:pt x="28" y="22"/>
                  </a:lnTo>
                  <a:lnTo>
                    <a:pt x="28" y="22"/>
                  </a:lnTo>
                  <a:lnTo>
                    <a:pt x="26" y="16"/>
                  </a:lnTo>
                  <a:lnTo>
                    <a:pt x="26" y="16"/>
                  </a:lnTo>
                  <a:lnTo>
                    <a:pt x="26" y="8"/>
                  </a:lnTo>
                  <a:lnTo>
                    <a:pt x="24" y="4"/>
                  </a:lnTo>
                  <a:lnTo>
                    <a:pt x="20" y="2"/>
                  </a:lnTo>
                  <a:lnTo>
                    <a:pt x="20" y="2"/>
                  </a:lnTo>
                  <a:lnTo>
                    <a:pt x="14" y="0"/>
                  </a:lnTo>
                  <a:lnTo>
                    <a:pt x="10" y="2"/>
                  </a:lnTo>
                  <a:lnTo>
                    <a:pt x="0" y="8"/>
                  </a:lnTo>
                  <a:lnTo>
                    <a:pt x="0" y="8"/>
                  </a:lnTo>
                  <a:lnTo>
                    <a:pt x="4" y="10"/>
                  </a:lnTo>
                  <a:lnTo>
                    <a:pt x="8" y="12"/>
                  </a:lnTo>
                  <a:lnTo>
                    <a:pt x="14" y="18"/>
                  </a:lnTo>
                  <a:lnTo>
                    <a:pt x="14" y="18"/>
                  </a:lnTo>
                  <a:lnTo>
                    <a:pt x="16" y="22"/>
                  </a:lnTo>
                  <a:lnTo>
                    <a:pt x="16" y="22"/>
                  </a:lnTo>
                  <a:lnTo>
                    <a:pt x="14" y="26"/>
                  </a:lnTo>
                  <a:lnTo>
                    <a:pt x="14" y="28"/>
                  </a:lnTo>
                  <a:lnTo>
                    <a:pt x="16" y="30"/>
                  </a:lnTo>
                  <a:lnTo>
                    <a:pt x="16" y="30"/>
                  </a:lnTo>
                  <a:lnTo>
                    <a:pt x="16" y="34"/>
                  </a:lnTo>
                  <a:lnTo>
                    <a:pt x="16" y="36"/>
                  </a:lnTo>
                  <a:lnTo>
                    <a:pt x="18" y="36"/>
                  </a:lnTo>
                  <a:lnTo>
                    <a:pt x="18" y="36"/>
                  </a:lnTo>
                  <a:lnTo>
                    <a:pt x="20" y="36"/>
                  </a:lnTo>
                  <a:lnTo>
                    <a:pt x="20" y="36"/>
                  </a:lnTo>
                  <a:lnTo>
                    <a:pt x="22" y="32"/>
                  </a:lnTo>
                  <a:lnTo>
                    <a:pt x="22" y="32"/>
                  </a:lnTo>
                  <a:lnTo>
                    <a:pt x="50" y="46"/>
                  </a:lnTo>
                  <a:lnTo>
                    <a:pt x="50" y="46"/>
                  </a:lnTo>
                  <a:lnTo>
                    <a:pt x="56" y="52"/>
                  </a:lnTo>
                  <a:lnTo>
                    <a:pt x="60" y="60"/>
                  </a:lnTo>
                  <a:lnTo>
                    <a:pt x="60" y="66"/>
                  </a:lnTo>
                  <a:lnTo>
                    <a:pt x="58" y="76"/>
                  </a:lnTo>
                  <a:lnTo>
                    <a:pt x="58" y="76"/>
                  </a:lnTo>
                  <a:lnTo>
                    <a:pt x="56" y="78"/>
                  </a:lnTo>
                  <a:lnTo>
                    <a:pt x="56" y="80"/>
                  </a:lnTo>
                  <a:lnTo>
                    <a:pt x="56" y="80"/>
                  </a:lnTo>
                  <a:lnTo>
                    <a:pt x="60" y="80"/>
                  </a:lnTo>
                  <a:lnTo>
                    <a:pt x="60" y="80"/>
                  </a:lnTo>
                  <a:lnTo>
                    <a:pt x="66" y="78"/>
                  </a:lnTo>
                  <a:lnTo>
                    <a:pt x="70" y="80"/>
                  </a:lnTo>
                  <a:lnTo>
                    <a:pt x="74" y="82"/>
                  </a:lnTo>
                  <a:lnTo>
                    <a:pt x="78" y="86"/>
                  </a:lnTo>
                  <a:lnTo>
                    <a:pt x="78" y="86"/>
                  </a:lnTo>
                  <a:lnTo>
                    <a:pt x="80" y="90"/>
                  </a:lnTo>
                  <a:lnTo>
                    <a:pt x="86" y="90"/>
                  </a:lnTo>
                  <a:lnTo>
                    <a:pt x="86" y="90"/>
                  </a:lnTo>
                  <a:lnTo>
                    <a:pt x="88" y="90"/>
                  </a:lnTo>
                  <a:lnTo>
                    <a:pt x="92" y="90"/>
                  </a:lnTo>
                  <a:lnTo>
                    <a:pt x="94" y="82"/>
                  </a:lnTo>
                  <a:lnTo>
                    <a:pt x="94" y="82"/>
                  </a:lnTo>
                  <a:lnTo>
                    <a:pt x="98" y="78"/>
                  </a:lnTo>
                  <a:lnTo>
                    <a:pt x="104" y="76"/>
                  </a:lnTo>
                  <a:lnTo>
                    <a:pt x="112" y="76"/>
                  </a:lnTo>
                  <a:lnTo>
                    <a:pt x="120" y="78"/>
                  </a:lnTo>
                  <a:lnTo>
                    <a:pt x="120" y="78"/>
                  </a:lnTo>
                  <a:lnTo>
                    <a:pt x="126" y="90"/>
                  </a:lnTo>
                  <a:lnTo>
                    <a:pt x="132" y="98"/>
                  </a:lnTo>
                  <a:lnTo>
                    <a:pt x="132" y="98"/>
                  </a:lnTo>
                  <a:lnTo>
                    <a:pt x="136" y="100"/>
                  </a:lnTo>
                  <a:lnTo>
                    <a:pt x="140" y="102"/>
                  </a:lnTo>
                  <a:lnTo>
                    <a:pt x="146" y="100"/>
                  </a:lnTo>
                  <a:lnTo>
                    <a:pt x="146" y="100"/>
                  </a:lnTo>
                  <a:lnTo>
                    <a:pt x="148" y="98"/>
                  </a:lnTo>
                  <a:lnTo>
                    <a:pt x="146" y="96"/>
                  </a:lnTo>
                  <a:lnTo>
                    <a:pt x="146" y="96"/>
                  </a:lnTo>
                  <a:lnTo>
                    <a:pt x="142" y="90"/>
                  </a:lnTo>
                  <a:lnTo>
                    <a:pt x="138" y="88"/>
                  </a:lnTo>
                  <a:lnTo>
                    <a:pt x="138" y="88"/>
                  </a:lnTo>
                  <a:lnTo>
                    <a:pt x="134" y="80"/>
                  </a:lnTo>
                  <a:lnTo>
                    <a:pt x="128" y="72"/>
                  </a:lnTo>
                  <a:lnTo>
                    <a:pt x="128" y="72"/>
                  </a:lnTo>
                  <a:lnTo>
                    <a:pt x="126" y="70"/>
                  </a:lnTo>
                  <a:lnTo>
                    <a:pt x="128" y="64"/>
                  </a:lnTo>
                  <a:lnTo>
                    <a:pt x="128" y="64"/>
                  </a:lnTo>
                  <a:lnTo>
                    <a:pt x="130" y="62"/>
                  </a:lnTo>
                  <a:lnTo>
                    <a:pt x="130" y="60"/>
                  </a:lnTo>
                  <a:lnTo>
                    <a:pt x="124" y="56"/>
                  </a:lnTo>
                  <a:lnTo>
                    <a:pt x="124"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98"/>
            <p:cNvSpPr>
              <a:spLocks/>
            </p:cNvSpPr>
            <p:nvPr/>
          </p:nvSpPr>
          <p:spPr bwMode="auto">
            <a:xfrm>
              <a:off x="8169275" y="304800"/>
              <a:ext cx="60325" cy="22225"/>
            </a:xfrm>
            <a:custGeom>
              <a:avLst/>
              <a:gdLst/>
              <a:ahLst/>
              <a:cxnLst>
                <a:cxn ang="0">
                  <a:pos x="10" y="14"/>
                </a:cxn>
                <a:cxn ang="0">
                  <a:pos x="10" y="14"/>
                </a:cxn>
                <a:cxn ang="0">
                  <a:pos x="38" y="10"/>
                </a:cxn>
                <a:cxn ang="0">
                  <a:pos x="38" y="10"/>
                </a:cxn>
                <a:cxn ang="0">
                  <a:pos x="38" y="8"/>
                </a:cxn>
                <a:cxn ang="0">
                  <a:pos x="38" y="4"/>
                </a:cxn>
                <a:cxn ang="0">
                  <a:pos x="38" y="0"/>
                </a:cxn>
                <a:cxn ang="0">
                  <a:pos x="34" y="0"/>
                </a:cxn>
                <a:cxn ang="0">
                  <a:pos x="34" y="0"/>
                </a:cxn>
                <a:cxn ang="0">
                  <a:pos x="28" y="2"/>
                </a:cxn>
                <a:cxn ang="0">
                  <a:pos x="22" y="2"/>
                </a:cxn>
                <a:cxn ang="0">
                  <a:pos x="12" y="0"/>
                </a:cxn>
                <a:cxn ang="0">
                  <a:pos x="12" y="0"/>
                </a:cxn>
                <a:cxn ang="0">
                  <a:pos x="4" y="0"/>
                </a:cxn>
                <a:cxn ang="0">
                  <a:pos x="0" y="2"/>
                </a:cxn>
                <a:cxn ang="0">
                  <a:pos x="0" y="6"/>
                </a:cxn>
                <a:cxn ang="0">
                  <a:pos x="0" y="6"/>
                </a:cxn>
                <a:cxn ang="0">
                  <a:pos x="0" y="10"/>
                </a:cxn>
                <a:cxn ang="0">
                  <a:pos x="2" y="12"/>
                </a:cxn>
                <a:cxn ang="0">
                  <a:pos x="10" y="14"/>
                </a:cxn>
                <a:cxn ang="0">
                  <a:pos x="10" y="14"/>
                </a:cxn>
              </a:cxnLst>
              <a:rect l="0" t="0" r="r" b="b"/>
              <a:pathLst>
                <a:path w="38" h="14">
                  <a:moveTo>
                    <a:pt x="10" y="14"/>
                  </a:moveTo>
                  <a:lnTo>
                    <a:pt x="10" y="14"/>
                  </a:lnTo>
                  <a:lnTo>
                    <a:pt x="38" y="10"/>
                  </a:lnTo>
                  <a:lnTo>
                    <a:pt x="38" y="10"/>
                  </a:lnTo>
                  <a:lnTo>
                    <a:pt x="38" y="8"/>
                  </a:lnTo>
                  <a:lnTo>
                    <a:pt x="38" y="4"/>
                  </a:lnTo>
                  <a:lnTo>
                    <a:pt x="38" y="0"/>
                  </a:lnTo>
                  <a:lnTo>
                    <a:pt x="34" y="0"/>
                  </a:lnTo>
                  <a:lnTo>
                    <a:pt x="34" y="0"/>
                  </a:lnTo>
                  <a:lnTo>
                    <a:pt x="28" y="2"/>
                  </a:lnTo>
                  <a:lnTo>
                    <a:pt x="22" y="2"/>
                  </a:lnTo>
                  <a:lnTo>
                    <a:pt x="12" y="0"/>
                  </a:lnTo>
                  <a:lnTo>
                    <a:pt x="12" y="0"/>
                  </a:lnTo>
                  <a:lnTo>
                    <a:pt x="4" y="0"/>
                  </a:lnTo>
                  <a:lnTo>
                    <a:pt x="0" y="2"/>
                  </a:lnTo>
                  <a:lnTo>
                    <a:pt x="0" y="6"/>
                  </a:lnTo>
                  <a:lnTo>
                    <a:pt x="0" y="6"/>
                  </a:lnTo>
                  <a:lnTo>
                    <a:pt x="0" y="10"/>
                  </a:lnTo>
                  <a:lnTo>
                    <a:pt x="2" y="12"/>
                  </a:lnTo>
                  <a:lnTo>
                    <a:pt x="10" y="14"/>
                  </a:lnTo>
                  <a:lnTo>
                    <a:pt x="1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99"/>
            <p:cNvSpPr>
              <a:spLocks/>
            </p:cNvSpPr>
            <p:nvPr/>
          </p:nvSpPr>
          <p:spPr bwMode="auto">
            <a:xfrm>
              <a:off x="4943475" y="282575"/>
              <a:ext cx="88900" cy="22225"/>
            </a:xfrm>
            <a:custGeom>
              <a:avLst/>
              <a:gdLst/>
              <a:ahLst/>
              <a:cxnLst>
                <a:cxn ang="0">
                  <a:pos x="36" y="8"/>
                </a:cxn>
                <a:cxn ang="0">
                  <a:pos x="36" y="8"/>
                </a:cxn>
                <a:cxn ang="0">
                  <a:pos x="38" y="8"/>
                </a:cxn>
                <a:cxn ang="0">
                  <a:pos x="38" y="8"/>
                </a:cxn>
                <a:cxn ang="0">
                  <a:pos x="46" y="8"/>
                </a:cxn>
                <a:cxn ang="0">
                  <a:pos x="50" y="8"/>
                </a:cxn>
                <a:cxn ang="0">
                  <a:pos x="52" y="6"/>
                </a:cxn>
                <a:cxn ang="0">
                  <a:pos x="56" y="0"/>
                </a:cxn>
                <a:cxn ang="0">
                  <a:pos x="56" y="0"/>
                </a:cxn>
                <a:cxn ang="0">
                  <a:pos x="42" y="0"/>
                </a:cxn>
                <a:cxn ang="0">
                  <a:pos x="28" y="4"/>
                </a:cxn>
                <a:cxn ang="0">
                  <a:pos x="14" y="8"/>
                </a:cxn>
                <a:cxn ang="0">
                  <a:pos x="0" y="14"/>
                </a:cxn>
                <a:cxn ang="0">
                  <a:pos x="0" y="14"/>
                </a:cxn>
                <a:cxn ang="0">
                  <a:pos x="20" y="14"/>
                </a:cxn>
                <a:cxn ang="0">
                  <a:pos x="28" y="14"/>
                </a:cxn>
                <a:cxn ang="0">
                  <a:pos x="36" y="8"/>
                </a:cxn>
                <a:cxn ang="0">
                  <a:pos x="36" y="8"/>
                </a:cxn>
              </a:cxnLst>
              <a:rect l="0" t="0" r="r" b="b"/>
              <a:pathLst>
                <a:path w="56" h="14">
                  <a:moveTo>
                    <a:pt x="36" y="8"/>
                  </a:moveTo>
                  <a:lnTo>
                    <a:pt x="36" y="8"/>
                  </a:lnTo>
                  <a:lnTo>
                    <a:pt x="38" y="8"/>
                  </a:lnTo>
                  <a:lnTo>
                    <a:pt x="38" y="8"/>
                  </a:lnTo>
                  <a:lnTo>
                    <a:pt x="46" y="8"/>
                  </a:lnTo>
                  <a:lnTo>
                    <a:pt x="50" y="8"/>
                  </a:lnTo>
                  <a:lnTo>
                    <a:pt x="52" y="6"/>
                  </a:lnTo>
                  <a:lnTo>
                    <a:pt x="56" y="0"/>
                  </a:lnTo>
                  <a:lnTo>
                    <a:pt x="56" y="0"/>
                  </a:lnTo>
                  <a:lnTo>
                    <a:pt x="42" y="0"/>
                  </a:lnTo>
                  <a:lnTo>
                    <a:pt x="28" y="4"/>
                  </a:lnTo>
                  <a:lnTo>
                    <a:pt x="14" y="8"/>
                  </a:lnTo>
                  <a:lnTo>
                    <a:pt x="0" y="14"/>
                  </a:lnTo>
                  <a:lnTo>
                    <a:pt x="0" y="14"/>
                  </a:lnTo>
                  <a:lnTo>
                    <a:pt x="20" y="14"/>
                  </a:lnTo>
                  <a:lnTo>
                    <a:pt x="28" y="14"/>
                  </a:lnTo>
                  <a:lnTo>
                    <a:pt x="36" y="8"/>
                  </a:lnTo>
                  <a:lnTo>
                    <a:pt x="36"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100"/>
            <p:cNvSpPr>
              <a:spLocks/>
            </p:cNvSpPr>
            <p:nvPr/>
          </p:nvSpPr>
          <p:spPr bwMode="auto">
            <a:xfrm>
              <a:off x="7458075" y="1400175"/>
              <a:ext cx="22225" cy="60325"/>
            </a:xfrm>
            <a:custGeom>
              <a:avLst/>
              <a:gdLst/>
              <a:ahLst/>
              <a:cxnLst>
                <a:cxn ang="0">
                  <a:pos x="4" y="0"/>
                </a:cxn>
                <a:cxn ang="0">
                  <a:pos x="4" y="0"/>
                </a:cxn>
                <a:cxn ang="0">
                  <a:pos x="0" y="10"/>
                </a:cxn>
                <a:cxn ang="0">
                  <a:pos x="0" y="18"/>
                </a:cxn>
                <a:cxn ang="0">
                  <a:pos x="0" y="34"/>
                </a:cxn>
                <a:cxn ang="0">
                  <a:pos x="0" y="34"/>
                </a:cxn>
                <a:cxn ang="0">
                  <a:pos x="2" y="36"/>
                </a:cxn>
                <a:cxn ang="0">
                  <a:pos x="4" y="38"/>
                </a:cxn>
                <a:cxn ang="0">
                  <a:pos x="6" y="38"/>
                </a:cxn>
                <a:cxn ang="0">
                  <a:pos x="10" y="36"/>
                </a:cxn>
                <a:cxn ang="0">
                  <a:pos x="10" y="36"/>
                </a:cxn>
                <a:cxn ang="0">
                  <a:pos x="12" y="34"/>
                </a:cxn>
                <a:cxn ang="0">
                  <a:pos x="14" y="30"/>
                </a:cxn>
                <a:cxn ang="0">
                  <a:pos x="14" y="26"/>
                </a:cxn>
                <a:cxn ang="0">
                  <a:pos x="14" y="22"/>
                </a:cxn>
                <a:cxn ang="0">
                  <a:pos x="14" y="22"/>
                </a:cxn>
                <a:cxn ang="0">
                  <a:pos x="4" y="0"/>
                </a:cxn>
                <a:cxn ang="0">
                  <a:pos x="4" y="0"/>
                </a:cxn>
              </a:cxnLst>
              <a:rect l="0" t="0" r="r" b="b"/>
              <a:pathLst>
                <a:path w="14" h="38">
                  <a:moveTo>
                    <a:pt x="4" y="0"/>
                  </a:moveTo>
                  <a:lnTo>
                    <a:pt x="4" y="0"/>
                  </a:lnTo>
                  <a:lnTo>
                    <a:pt x="0" y="10"/>
                  </a:lnTo>
                  <a:lnTo>
                    <a:pt x="0" y="18"/>
                  </a:lnTo>
                  <a:lnTo>
                    <a:pt x="0" y="34"/>
                  </a:lnTo>
                  <a:lnTo>
                    <a:pt x="0" y="34"/>
                  </a:lnTo>
                  <a:lnTo>
                    <a:pt x="2" y="36"/>
                  </a:lnTo>
                  <a:lnTo>
                    <a:pt x="4" y="38"/>
                  </a:lnTo>
                  <a:lnTo>
                    <a:pt x="6" y="38"/>
                  </a:lnTo>
                  <a:lnTo>
                    <a:pt x="10" y="36"/>
                  </a:lnTo>
                  <a:lnTo>
                    <a:pt x="10" y="36"/>
                  </a:lnTo>
                  <a:lnTo>
                    <a:pt x="12" y="34"/>
                  </a:lnTo>
                  <a:lnTo>
                    <a:pt x="14" y="30"/>
                  </a:lnTo>
                  <a:lnTo>
                    <a:pt x="14" y="26"/>
                  </a:lnTo>
                  <a:lnTo>
                    <a:pt x="14" y="22"/>
                  </a:lnTo>
                  <a:lnTo>
                    <a:pt x="14" y="22"/>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101"/>
            <p:cNvSpPr>
              <a:spLocks/>
            </p:cNvSpPr>
            <p:nvPr/>
          </p:nvSpPr>
          <p:spPr bwMode="auto">
            <a:xfrm>
              <a:off x="7600950" y="219075"/>
              <a:ext cx="101600" cy="38100"/>
            </a:xfrm>
            <a:custGeom>
              <a:avLst/>
              <a:gdLst/>
              <a:ahLst/>
              <a:cxnLst>
                <a:cxn ang="0">
                  <a:pos x="24" y="12"/>
                </a:cxn>
                <a:cxn ang="0">
                  <a:pos x="24" y="12"/>
                </a:cxn>
                <a:cxn ang="0">
                  <a:pos x="22" y="14"/>
                </a:cxn>
                <a:cxn ang="0">
                  <a:pos x="22" y="14"/>
                </a:cxn>
                <a:cxn ang="0">
                  <a:pos x="20" y="18"/>
                </a:cxn>
                <a:cxn ang="0">
                  <a:pos x="22" y="20"/>
                </a:cxn>
                <a:cxn ang="0">
                  <a:pos x="26" y="22"/>
                </a:cxn>
                <a:cxn ang="0">
                  <a:pos x="26" y="22"/>
                </a:cxn>
                <a:cxn ang="0">
                  <a:pos x="58" y="24"/>
                </a:cxn>
                <a:cxn ang="0">
                  <a:pos x="58" y="24"/>
                </a:cxn>
                <a:cxn ang="0">
                  <a:pos x="62" y="24"/>
                </a:cxn>
                <a:cxn ang="0">
                  <a:pos x="64" y="22"/>
                </a:cxn>
                <a:cxn ang="0">
                  <a:pos x="64" y="18"/>
                </a:cxn>
                <a:cxn ang="0">
                  <a:pos x="64" y="18"/>
                </a:cxn>
                <a:cxn ang="0">
                  <a:pos x="64" y="14"/>
                </a:cxn>
                <a:cxn ang="0">
                  <a:pos x="62" y="14"/>
                </a:cxn>
                <a:cxn ang="0">
                  <a:pos x="56" y="12"/>
                </a:cxn>
                <a:cxn ang="0">
                  <a:pos x="56" y="12"/>
                </a:cxn>
                <a:cxn ang="0">
                  <a:pos x="52" y="14"/>
                </a:cxn>
                <a:cxn ang="0">
                  <a:pos x="50" y="14"/>
                </a:cxn>
                <a:cxn ang="0">
                  <a:pos x="48" y="12"/>
                </a:cxn>
                <a:cxn ang="0">
                  <a:pos x="48" y="12"/>
                </a:cxn>
                <a:cxn ang="0">
                  <a:pos x="46" y="10"/>
                </a:cxn>
                <a:cxn ang="0">
                  <a:pos x="46" y="6"/>
                </a:cxn>
                <a:cxn ang="0">
                  <a:pos x="44" y="4"/>
                </a:cxn>
                <a:cxn ang="0">
                  <a:pos x="40" y="2"/>
                </a:cxn>
                <a:cxn ang="0">
                  <a:pos x="40" y="2"/>
                </a:cxn>
                <a:cxn ang="0">
                  <a:pos x="34" y="0"/>
                </a:cxn>
                <a:cxn ang="0">
                  <a:pos x="28" y="0"/>
                </a:cxn>
                <a:cxn ang="0">
                  <a:pos x="18" y="2"/>
                </a:cxn>
                <a:cxn ang="0">
                  <a:pos x="10" y="8"/>
                </a:cxn>
                <a:cxn ang="0">
                  <a:pos x="0" y="14"/>
                </a:cxn>
                <a:cxn ang="0">
                  <a:pos x="0" y="14"/>
                </a:cxn>
                <a:cxn ang="0">
                  <a:pos x="6" y="16"/>
                </a:cxn>
                <a:cxn ang="0">
                  <a:pos x="12" y="14"/>
                </a:cxn>
                <a:cxn ang="0">
                  <a:pos x="18" y="12"/>
                </a:cxn>
                <a:cxn ang="0">
                  <a:pos x="24" y="12"/>
                </a:cxn>
                <a:cxn ang="0">
                  <a:pos x="24" y="12"/>
                </a:cxn>
              </a:cxnLst>
              <a:rect l="0" t="0" r="r" b="b"/>
              <a:pathLst>
                <a:path w="64" h="24">
                  <a:moveTo>
                    <a:pt x="24" y="12"/>
                  </a:moveTo>
                  <a:lnTo>
                    <a:pt x="24" y="12"/>
                  </a:lnTo>
                  <a:lnTo>
                    <a:pt x="22" y="14"/>
                  </a:lnTo>
                  <a:lnTo>
                    <a:pt x="22" y="14"/>
                  </a:lnTo>
                  <a:lnTo>
                    <a:pt x="20" y="18"/>
                  </a:lnTo>
                  <a:lnTo>
                    <a:pt x="22" y="20"/>
                  </a:lnTo>
                  <a:lnTo>
                    <a:pt x="26" y="22"/>
                  </a:lnTo>
                  <a:lnTo>
                    <a:pt x="26" y="22"/>
                  </a:lnTo>
                  <a:lnTo>
                    <a:pt x="58" y="24"/>
                  </a:lnTo>
                  <a:lnTo>
                    <a:pt x="58" y="24"/>
                  </a:lnTo>
                  <a:lnTo>
                    <a:pt x="62" y="24"/>
                  </a:lnTo>
                  <a:lnTo>
                    <a:pt x="64" y="22"/>
                  </a:lnTo>
                  <a:lnTo>
                    <a:pt x="64" y="18"/>
                  </a:lnTo>
                  <a:lnTo>
                    <a:pt x="64" y="18"/>
                  </a:lnTo>
                  <a:lnTo>
                    <a:pt x="64" y="14"/>
                  </a:lnTo>
                  <a:lnTo>
                    <a:pt x="62" y="14"/>
                  </a:lnTo>
                  <a:lnTo>
                    <a:pt x="56" y="12"/>
                  </a:lnTo>
                  <a:lnTo>
                    <a:pt x="56" y="12"/>
                  </a:lnTo>
                  <a:lnTo>
                    <a:pt x="52" y="14"/>
                  </a:lnTo>
                  <a:lnTo>
                    <a:pt x="50" y="14"/>
                  </a:lnTo>
                  <a:lnTo>
                    <a:pt x="48" y="12"/>
                  </a:lnTo>
                  <a:lnTo>
                    <a:pt x="48" y="12"/>
                  </a:lnTo>
                  <a:lnTo>
                    <a:pt x="46" y="10"/>
                  </a:lnTo>
                  <a:lnTo>
                    <a:pt x="46" y="6"/>
                  </a:lnTo>
                  <a:lnTo>
                    <a:pt x="44" y="4"/>
                  </a:lnTo>
                  <a:lnTo>
                    <a:pt x="40" y="2"/>
                  </a:lnTo>
                  <a:lnTo>
                    <a:pt x="40" y="2"/>
                  </a:lnTo>
                  <a:lnTo>
                    <a:pt x="34" y="0"/>
                  </a:lnTo>
                  <a:lnTo>
                    <a:pt x="28" y="0"/>
                  </a:lnTo>
                  <a:lnTo>
                    <a:pt x="18" y="2"/>
                  </a:lnTo>
                  <a:lnTo>
                    <a:pt x="10" y="8"/>
                  </a:lnTo>
                  <a:lnTo>
                    <a:pt x="0" y="14"/>
                  </a:lnTo>
                  <a:lnTo>
                    <a:pt x="0" y="14"/>
                  </a:lnTo>
                  <a:lnTo>
                    <a:pt x="6" y="16"/>
                  </a:lnTo>
                  <a:lnTo>
                    <a:pt x="12" y="14"/>
                  </a:lnTo>
                  <a:lnTo>
                    <a:pt x="18" y="12"/>
                  </a:lnTo>
                  <a:lnTo>
                    <a:pt x="24" y="12"/>
                  </a:lnTo>
                  <a:lnTo>
                    <a:pt x="2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102"/>
            <p:cNvSpPr>
              <a:spLocks/>
            </p:cNvSpPr>
            <p:nvPr/>
          </p:nvSpPr>
          <p:spPr bwMode="auto">
            <a:xfrm>
              <a:off x="7705725" y="250825"/>
              <a:ext cx="66675" cy="19050"/>
            </a:xfrm>
            <a:custGeom>
              <a:avLst/>
              <a:gdLst/>
              <a:ahLst/>
              <a:cxnLst>
                <a:cxn ang="0">
                  <a:pos x="42" y="8"/>
                </a:cxn>
                <a:cxn ang="0">
                  <a:pos x="42" y="8"/>
                </a:cxn>
                <a:cxn ang="0">
                  <a:pos x="28" y="2"/>
                </a:cxn>
                <a:cxn ang="0">
                  <a:pos x="18" y="0"/>
                </a:cxn>
                <a:cxn ang="0">
                  <a:pos x="12" y="2"/>
                </a:cxn>
                <a:cxn ang="0">
                  <a:pos x="8" y="4"/>
                </a:cxn>
                <a:cxn ang="0">
                  <a:pos x="0" y="12"/>
                </a:cxn>
                <a:cxn ang="0">
                  <a:pos x="0" y="12"/>
                </a:cxn>
                <a:cxn ang="0">
                  <a:pos x="20" y="12"/>
                </a:cxn>
                <a:cxn ang="0">
                  <a:pos x="42" y="8"/>
                </a:cxn>
                <a:cxn ang="0">
                  <a:pos x="42" y="8"/>
                </a:cxn>
              </a:cxnLst>
              <a:rect l="0" t="0" r="r" b="b"/>
              <a:pathLst>
                <a:path w="42" h="12">
                  <a:moveTo>
                    <a:pt x="42" y="8"/>
                  </a:moveTo>
                  <a:lnTo>
                    <a:pt x="42" y="8"/>
                  </a:lnTo>
                  <a:lnTo>
                    <a:pt x="28" y="2"/>
                  </a:lnTo>
                  <a:lnTo>
                    <a:pt x="18" y="0"/>
                  </a:lnTo>
                  <a:lnTo>
                    <a:pt x="12" y="2"/>
                  </a:lnTo>
                  <a:lnTo>
                    <a:pt x="8" y="4"/>
                  </a:lnTo>
                  <a:lnTo>
                    <a:pt x="0" y="12"/>
                  </a:lnTo>
                  <a:lnTo>
                    <a:pt x="0" y="12"/>
                  </a:lnTo>
                  <a:lnTo>
                    <a:pt x="20" y="12"/>
                  </a:lnTo>
                  <a:lnTo>
                    <a:pt x="42" y="8"/>
                  </a:lnTo>
                  <a:lnTo>
                    <a:pt x="4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103"/>
            <p:cNvSpPr>
              <a:spLocks/>
            </p:cNvSpPr>
            <p:nvPr/>
          </p:nvSpPr>
          <p:spPr bwMode="auto">
            <a:xfrm>
              <a:off x="5162550" y="250825"/>
              <a:ext cx="79375" cy="22225"/>
            </a:xfrm>
            <a:custGeom>
              <a:avLst/>
              <a:gdLst/>
              <a:ahLst/>
              <a:cxnLst>
                <a:cxn ang="0">
                  <a:pos x="12" y="8"/>
                </a:cxn>
                <a:cxn ang="0">
                  <a:pos x="12" y="8"/>
                </a:cxn>
                <a:cxn ang="0">
                  <a:pos x="4" y="8"/>
                </a:cxn>
                <a:cxn ang="0">
                  <a:pos x="4" y="8"/>
                </a:cxn>
                <a:cxn ang="0">
                  <a:pos x="6" y="10"/>
                </a:cxn>
                <a:cxn ang="0">
                  <a:pos x="10" y="12"/>
                </a:cxn>
                <a:cxn ang="0">
                  <a:pos x="16" y="10"/>
                </a:cxn>
                <a:cxn ang="0">
                  <a:pos x="16" y="10"/>
                </a:cxn>
                <a:cxn ang="0">
                  <a:pos x="24" y="10"/>
                </a:cxn>
                <a:cxn ang="0">
                  <a:pos x="32" y="12"/>
                </a:cxn>
                <a:cxn ang="0">
                  <a:pos x="40" y="14"/>
                </a:cxn>
                <a:cxn ang="0">
                  <a:pos x="50" y="14"/>
                </a:cxn>
                <a:cxn ang="0">
                  <a:pos x="50" y="14"/>
                </a:cxn>
                <a:cxn ang="0">
                  <a:pos x="38" y="6"/>
                </a:cxn>
                <a:cxn ang="0">
                  <a:pos x="26" y="2"/>
                </a:cxn>
                <a:cxn ang="0">
                  <a:pos x="0" y="0"/>
                </a:cxn>
                <a:cxn ang="0">
                  <a:pos x="0" y="0"/>
                </a:cxn>
                <a:cxn ang="0">
                  <a:pos x="4" y="4"/>
                </a:cxn>
                <a:cxn ang="0">
                  <a:pos x="6" y="4"/>
                </a:cxn>
                <a:cxn ang="0">
                  <a:pos x="10" y="4"/>
                </a:cxn>
                <a:cxn ang="0">
                  <a:pos x="12" y="8"/>
                </a:cxn>
                <a:cxn ang="0">
                  <a:pos x="12" y="8"/>
                </a:cxn>
              </a:cxnLst>
              <a:rect l="0" t="0" r="r" b="b"/>
              <a:pathLst>
                <a:path w="50" h="14">
                  <a:moveTo>
                    <a:pt x="12" y="8"/>
                  </a:moveTo>
                  <a:lnTo>
                    <a:pt x="12" y="8"/>
                  </a:lnTo>
                  <a:lnTo>
                    <a:pt x="4" y="8"/>
                  </a:lnTo>
                  <a:lnTo>
                    <a:pt x="4" y="8"/>
                  </a:lnTo>
                  <a:lnTo>
                    <a:pt x="6" y="10"/>
                  </a:lnTo>
                  <a:lnTo>
                    <a:pt x="10" y="12"/>
                  </a:lnTo>
                  <a:lnTo>
                    <a:pt x="16" y="10"/>
                  </a:lnTo>
                  <a:lnTo>
                    <a:pt x="16" y="10"/>
                  </a:lnTo>
                  <a:lnTo>
                    <a:pt x="24" y="10"/>
                  </a:lnTo>
                  <a:lnTo>
                    <a:pt x="32" y="12"/>
                  </a:lnTo>
                  <a:lnTo>
                    <a:pt x="40" y="14"/>
                  </a:lnTo>
                  <a:lnTo>
                    <a:pt x="50" y="14"/>
                  </a:lnTo>
                  <a:lnTo>
                    <a:pt x="50" y="14"/>
                  </a:lnTo>
                  <a:lnTo>
                    <a:pt x="38" y="6"/>
                  </a:lnTo>
                  <a:lnTo>
                    <a:pt x="26" y="2"/>
                  </a:lnTo>
                  <a:lnTo>
                    <a:pt x="0" y="0"/>
                  </a:lnTo>
                  <a:lnTo>
                    <a:pt x="0" y="0"/>
                  </a:lnTo>
                  <a:lnTo>
                    <a:pt x="4" y="4"/>
                  </a:lnTo>
                  <a:lnTo>
                    <a:pt x="6" y="4"/>
                  </a:lnTo>
                  <a:lnTo>
                    <a:pt x="10" y="4"/>
                  </a:lnTo>
                  <a:lnTo>
                    <a:pt x="12" y="8"/>
                  </a:lnTo>
                  <a:lnTo>
                    <a:pt x="1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104"/>
            <p:cNvSpPr>
              <a:spLocks/>
            </p:cNvSpPr>
            <p:nvPr/>
          </p:nvSpPr>
          <p:spPr bwMode="auto">
            <a:xfrm>
              <a:off x="4886325" y="727075"/>
              <a:ext cx="50800" cy="31750"/>
            </a:xfrm>
            <a:custGeom>
              <a:avLst/>
              <a:gdLst/>
              <a:ahLst/>
              <a:cxnLst>
                <a:cxn ang="0">
                  <a:pos x="32" y="20"/>
                </a:cxn>
                <a:cxn ang="0">
                  <a:pos x="32" y="20"/>
                </a:cxn>
                <a:cxn ang="0">
                  <a:pos x="32" y="20"/>
                </a:cxn>
                <a:cxn ang="0">
                  <a:pos x="32" y="20"/>
                </a:cxn>
                <a:cxn ang="0">
                  <a:pos x="32" y="20"/>
                </a:cxn>
                <a:cxn ang="0">
                  <a:pos x="30" y="18"/>
                </a:cxn>
                <a:cxn ang="0">
                  <a:pos x="30" y="16"/>
                </a:cxn>
                <a:cxn ang="0">
                  <a:pos x="24" y="12"/>
                </a:cxn>
                <a:cxn ang="0">
                  <a:pos x="20" y="8"/>
                </a:cxn>
                <a:cxn ang="0">
                  <a:pos x="20" y="6"/>
                </a:cxn>
                <a:cxn ang="0">
                  <a:pos x="20" y="4"/>
                </a:cxn>
                <a:cxn ang="0">
                  <a:pos x="20" y="4"/>
                </a:cxn>
                <a:cxn ang="0">
                  <a:pos x="6" y="0"/>
                </a:cxn>
                <a:cxn ang="0">
                  <a:pos x="6" y="0"/>
                </a:cxn>
                <a:cxn ang="0">
                  <a:pos x="2" y="0"/>
                </a:cxn>
                <a:cxn ang="0">
                  <a:pos x="0" y="0"/>
                </a:cxn>
                <a:cxn ang="0">
                  <a:pos x="0" y="4"/>
                </a:cxn>
                <a:cxn ang="0">
                  <a:pos x="0" y="4"/>
                </a:cxn>
                <a:cxn ang="0">
                  <a:pos x="6" y="6"/>
                </a:cxn>
                <a:cxn ang="0">
                  <a:pos x="10" y="10"/>
                </a:cxn>
                <a:cxn ang="0">
                  <a:pos x="22" y="18"/>
                </a:cxn>
                <a:cxn ang="0">
                  <a:pos x="22" y="18"/>
                </a:cxn>
                <a:cxn ang="0">
                  <a:pos x="26" y="20"/>
                </a:cxn>
                <a:cxn ang="0">
                  <a:pos x="28" y="20"/>
                </a:cxn>
                <a:cxn ang="0">
                  <a:pos x="32" y="20"/>
                </a:cxn>
                <a:cxn ang="0">
                  <a:pos x="32" y="20"/>
                </a:cxn>
              </a:cxnLst>
              <a:rect l="0" t="0" r="r" b="b"/>
              <a:pathLst>
                <a:path w="32" h="20">
                  <a:moveTo>
                    <a:pt x="32" y="20"/>
                  </a:moveTo>
                  <a:lnTo>
                    <a:pt x="32" y="20"/>
                  </a:lnTo>
                  <a:lnTo>
                    <a:pt x="32" y="20"/>
                  </a:lnTo>
                  <a:lnTo>
                    <a:pt x="32" y="20"/>
                  </a:lnTo>
                  <a:lnTo>
                    <a:pt x="32" y="20"/>
                  </a:lnTo>
                  <a:lnTo>
                    <a:pt x="30" y="18"/>
                  </a:lnTo>
                  <a:lnTo>
                    <a:pt x="30" y="16"/>
                  </a:lnTo>
                  <a:lnTo>
                    <a:pt x="24" y="12"/>
                  </a:lnTo>
                  <a:lnTo>
                    <a:pt x="20" y="8"/>
                  </a:lnTo>
                  <a:lnTo>
                    <a:pt x="20" y="6"/>
                  </a:lnTo>
                  <a:lnTo>
                    <a:pt x="20" y="4"/>
                  </a:lnTo>
                  <a:lnTo>
                    <a:pt x="20" y="4"/>
                  </a:lnTo>
                  <a:lnTo>
                    <a:pt x="6" y="0"/>
                  </a:lnTo>
                  <a:lnTo>
                    <a:pt x="6" y="0"/>
                  </a:lnTo>
                  <a:lnTo>
                    <a:pt x="2" y="0"/>
                  </a:lnTo>
                  <a:lnTo>
                    <a:pt x="0" y="0"/>
                  </a:lnTo>
                  <a:lnTo>
                    <a:pt x="0" y="4"/>
                  </a:lnTo>
                  <a:lnTo>
                    <a:pt x="0" y="4"/>
                  </a:lnTo>
                  <a:lnTo>
                    <a:pt x="6" y="6"/>
                  </a:lnTo>
                  <a:lnTo>
                    <a:pt x="10" y="10"/>
                  </a:lnTo>
                  <a:lnTo>
                    <a:pt x="22" y="18"/>
                  </a:lnTo>
                  <a:lnTo>
                    <a:pt x="22" y="18"/>
                  </a:lnTo>
                  <a:lnTo>
                    <a:pt x="26" y="20"/>
                  </a:lnTo>
                  <a:lnTo>
                    <a:pt x="28" y="20"/>
                  </a:lnTo>
                  <a:lnTo>
                    <a:pt x="32" y="20"/>
                  </a:lnTo>
                  <a:lnTo>
                    <a:pt x="32"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105"/>
            <p:cNvSpPr>
              <a:spLocks/>
            </p:cNvSpPr>
            <p:nvPr/>
          </p:nvSpPr>
          <p:spPr bwMode="auto">
            <a:xfrm>
              <a:off x="8074025" y="1003300"/>
              <a:ext cx="25400" cy="38100"/>
            </a:xfrm>
            <a:custGeom>
              <a:avLst/>
              <a:gdLst/>
              <a:ahLst/>
              <a:cxnLst>
                <a:cxn ang="0">
                  <a:pos x="0" y="4"/>
                </a:cxn>
                <a:cxn ang="0">
                  <a:pos x="0" y="4"/>
                </a:cxn>
                <a:cxn ang="0">
                  <a:pos x="0" y="8"/>
                </a:cxn>
                <a:cxn ang="0">
                  <a:pos x="2" y="10"/>
                </a:cxn>
                <a:cxn ang="0">
                  <a:pos x="2" y="10"/>
                </a:cxn>
                <a:cxn ang="0">
                  <a:pos x="6" y="10"/>
                </a:cxn>
                <a:cxn ang="0">
                  <a:pos x="8" y="10"/>
                </a:cxn>
                <a:cxn ang="0">
                  <a:pos x="6" y="16"/>
                </a:cxn>
                <a:cxn ang="0">
                  <a:pos x="6" y="16"/>
                </a:cxn>
                <a:cxn ang="0">
                  <a:pos x="4" y="20"/>
                </a:cxn>
                <a:cxn ang="0">
                  <a:pos x="4" y="22"/>
                </a:cxn>
                <a:cxn ang="0">
                  <a:pos x="8" y="24"/>
                </a:cxn>
                <a:cxn ang="0">
                  <a:pos x="8" y="24"/>
                </a:cxn>
                <a:cxn ang="0">
                  <a:pos x="10" y="24"/>
                </a:cxn>
                <a:cxn ang="0">
                  <a:pos x="12" y="22"/>
                </a:cxn>
                <a:cxn ang="0">
                  <a:pos x="14" y="18"/>
                </a:cxn>
                <a:cxn ang="0">
                  <a:pos x="14" y="18"/>
                </a:cxn>
                <a:cxn ang="0">
                  <a:pos x="16" y="8"/>
                </a:cxn>
                <a:cxn ang="0">
                  <a:pos x="16" y="8"/>
                </a:cxn>
                <a:cxn ang="0">
                  <a:pos x="14" y="2"/>
                </a:cxn>
                <a:cxn ang="0">
                  <a:pos x="8" y="0"/>
                </a:cxn>
                <a:cxn ang="0">
                  <a:pos x="8" y="0"/>
                </a:cxn>
                <a:cxn ang="0">
                  <a:pos x="6" y="0"/>
                </a:cxn>
                <a:cxn ang="0">
                  <a:pos x="4" y="0"/>
                </a:cxn>
                <a:cxn ang="0">
                  <a:pos x="0" y="4"/>
                </a:cxn>
                <a:cxn ang="0">
                  <a:pos x="0" y="4"/>
                </a:cxn>
              </a:cxnLst>
              <a:rect l="0" t="0" r="r" b="b"/>
              <a:pathLst>
                <a:path w="16" h="24">
                  <a:moveTo>
                    <a:pt x="0" y="4"/>
                  </a:moveTo>
                  <a:lnTo>
                    <a:pt x="0" y="4"/>
                  </a:lnTo>
                  <a:lnTo>
                    <a:pt x="0" y="8"/>
                  </a:lnTo>
                  <a:lnTo>
                    <a:pt x="2" y="10"/>
                  </a:lnTo>
                  <a:lnTo>
                    <a:pt x="2" y="10"/>
                  </a:lnTo>
                  <a:lnTo>
                    <a:pt x="6" y="10"/>
                  </a:lnTo>
                  <a:lnTo>
                    <a:pt x="8" y="10"/>
                  </a:lnTo>
                  <a:lnTo>
                    <a:pt x="6" y="16"/>
                  </a:lnTo>
                  <a:lnTo>
                    <a:pt x="6" y="16"/>
                  </a:lnTo>
                  <a:lnTo>
                    <a:pt x="4" y="20"/>
                  </a:lnTo>
                  <a:lnTo>
                    <a:pt x="4" y="22"/>
                  </a:lnTo>
                  <a:lnTo>
                    <a:pt x="8" y="24"/>
                  </a:lnTo>
                  <a:lnTo>
                    <a:pt x="8" y="24"/>
                  </a:lnTo>
                  <a:lnTo>
                    <a:pt x="10" y="24"/>
                  </a:lnTo>
                  <a:lnTo>
                    <a:pt x="12" y="22"/>
                  </a:lnTo>
                  <a:lnTo>
                    <a:pt x="14" y="18"/>
                  </a:lnTo>
                  <a:lnTo>
                    <a:pt x="14" y="18"/>
                  </a:lnTo>
                  <a:lnTo>
                    <a:pt x="16" y="8"/>
                  </a:lnTo>
                  <a:lnTo>
                    <a:pt x="16" y="8"/>
                  </a:lnTo>
                  <a:lnTo>
                    <a:pt x="14" y="2"/>
                  </a:lnTo>
                  <a:lnTo>
                    <a:pt x="8" y="0"/>
                  </a:lnTo>
                  <a:lnTo>
                    <a:pt x="8" y="0"/>
                  </a:lnTo>
                  <a:lnTo>
                    <a:pt x="6" y="0"/>
                  </a:lnTo>
                  <a:lnTo>
                    <a:pt x="4" y="0"/>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106"/>
            <p:cNvSpPr>
              <a:spLocks/>
            </p:cNvSpPr>
            <p:nvPr/>
          </p:nvSpPr>
          <p:spPr bwMode="auto">
            <a:xfrm>
              <a:off x="5175250" y="292100"/>
              <a:ext cx="82550" cy="31750"/>
            </a:xfrm>
            <a:custGeom>
              <a:avLst/>
              <a:gdLst/>
              <a:ahLst/>
              <a:cxnLst>
                <a:cxn ang="0">
                  <a:pos x="38" y="4"/>
                </a:cxn>
                <a:cxn ang="0">
                  <a:pos x="38" y="4"/>
                </a:cxn>
                <a:cxn ang="0">
                  <a:pos x="30" y="0"/>
                </a:cxn>
                <a:cxn ang="0">
                  <a:pos x="26" y="2"/>
                </a:cxn>
                <a:cxn ang="0">
                  <a:pos x="24" y="6"/>
                </a:cxn>
                <a:cxn ang="0">
                  <a:pos x="24" y="6"/>
                </a:cxn>
                <a:cxn ang="0">
                  <a:pos x="22" y="6"/>
                </a:cxn>
                <a:cxn ang="0">
                  <a:pos x="22" y="6"/>
                </a:cxn>
                <a:cxn ang="0">
                  <a:pos x="12" y="8"/>
                </a:cxn>
                <a:cxn ang="0">
                  <a:pos x="12" y="8"/>
                </a:cxn>
                <a:cxn ang="0">
                  <a:pos x="10" y="6"/>
                </a:cxn>
                <a:cxn ang="0">
                  <a:pos x="6" y="4"/>
                </a:cxn>
                <a:cxn ang="0">
                  <a:pos x="6" y="4"/>
                </a:cxn>
                <a:cxn ang="0">
                  <a:pos x="2" y="2"/>
                </a:cxn>
                <a:cxn ang="0">
                  <a:pos x="0" y="0"/>
                </a:cxn>
                <a:cxn ang="0">
                  <a:pos x="0" y="2"/>
                </a:cxn>
                <a:cxn ang="0">
                  <a:pos x="0" y="2"/>
                </a:cxn>
                <a:cxn ang="0">
                  <a:pos x="0" y="6"/>
                </a:cxn>
                <a:cxn ang="0">
                  <a:pos x="0" y="8"/>
                </a:cxn>
                <a:cxn ang="0">
                  <a:pos x="2" y="8"/>
                </a:cxn>
                <a:cxn ang="0">
                  <a:pos x="2" y="8"/>
                </a:cxn>
                <a:cxn ang="0">
                  <a:pos x="10" y="8"/>
                </a:cxn>
                <a:cxn ang="0">
                  <a:pos x="10" y="8"/>
                </a:cxn>
                <a:cxn ang="0">
                  <a:pos x="12" y="12"/>
                </a:cxn>
                <a:cxn ang="0">
                  <a:pos x="14" y="12"/>
                </a:cxn>
                <a:cxn ang="0">
                  <a:pos x="20" y="10"/>
                </a:cxn>
                <a:cxn ang="0">
                  <a:pos x="20" y="10"/>
                </a:cxn>
                <a:cxn ang="0">
                  <a:pos x="20" y="10"/>
                </a:cxn>
                <a:cxn ang="0">
                  <a:pos x="20" y="10"/>
                </a:cxn>
                <a:cxn ang="0">
                  <a:pos x="22" y="12"/>
                </a:cxn>
                <a:cxn ang="0">
                  <a:pos x="26" y="14"/>
                </a:cxn>
                <a:cxn ang="0">
                  <a:pos x="30" y="14"/>
                </a:cxn>
                <a:cxn ang="0">
                  <a:pos x="32" y="16"/>
                </a:cxn>
                <a:cxn ang="0">
                  <a:pos x="32" y="16"/>
                </a:cxn>
                <a:cxn ang="0">
                  <a:pos x="36" y="18"/>
                </a:cxn>
                <a:cxn ang="0">
                  <a:pos x="40" y="20"/>
                </a:cxn>
                <a:cxn ang="0">
                  <a:pos x="46" y="18"/>
                </a:cxn>
                <a:cxn ang="0">
                  <a:pos x="50" y="16"/>
                </a:cxn>
                <a:cxn ang="0">
                  <a:pos x="50" y="16"/>
                </a:cxn>
                <a:cxn ang="0">
                  <a:pos x="52" y="12"/>
                </a:cxn>
                <a:cxn ang="0">
                  <a:pos x="52" y="6"/>
                </a:cxn>
                <a:cxn ang="0">
                  <a:pos x="52" y="6"/>
                </a:cxn>
                <a:cxn ang="0">
                  <a:pos x="48" y="4"/>
                </a:cxn>
                <a:cxn ang="0">
                  <a:pos x="44" y="2"/>
                </a:cxn>
                <a:cxn ang="0">
                  <a:pos x="42" y="4"/>
                </a:cxn>
                <a:cxn ang="0">
                  <a:pos x="38" y="4"/>
                </a:cxn>
                <a:cxn ang="0">
                  <a:pos x="38" y="4"/>
                </a:cxn>
              </a:cxnLst>
              <a:rect l="0" t="0" r="r" b="b"/>
              <a:pathLst>
                <a:path w="52" h="20">
                  <a:moveTo>
                    <a:pt x="38" y="4"/>
                  </a:moveTo>
                  <a:lnTo>
                    <a:pt x="38" y="4"/>
                  </a:lnTo>
                  <a:lnTo>
                    <a:pt x="30" y="0"/>
                  </a:lnTo>
                  <a:lnTo>
                    <a:pt x="26" y="2"/>
                  </a:lnTo>
                  <a:lnTo>
                    <a:pt x="24" y="6"/>
                  </a:lnTo>
                  <a:lnTo>
                    <a:pt x="24" y="6"/>
                  </a:lnTo>
                  <a:lnTo>
                    <a:pt x="22" y="6"/>
                  </a:lnTo>
                  <a:lnTo>
                    <a:pt x="22" y="6"/>
                  </a:lnTo>
                  <a:lnTo>
                    <a:pt x="12" y="8"/>
                  </a:lnTo>
                  <a:lnTo>
                    <a:pt x="12" y="8"/>
                  </a:lnTo>
                  <a:lnTo>
                    <a:pt x="10" y="6"/>
                  </a:lnTo>
                  <a:lnTo>
                    <a:pt x="6" y="4"/>
                  </a:lnTo>
                  <a:lnTo>
                    <a:pt x="6" y="4"/>
                  </a:lnTo>
                  <a:lnTo>
                    <a:pt x="2" y="2"/>
                  </a:lnTo>
                  <a:lnTo>
                    <a:pt x="0" y="0"/>
                  </a:lnTo>
                  <a:lnTo>
                    <a:pt x="0" y="2"/>
                  </a:lnTo>
                  <a:lnTo>
                    <a:pt x="0" y="2"/>
                  </a:lnTo>
                  <a:lnTo>
                    <a:pt x="0" y="6"/>
                  </a:lnTo>
                  <a:lnTo>
                    <a:pt x="0" y="8"/>
                  </a:lnTo>
                  <a:lnTo>
                    <a:pt x="2" y="8"/>
                  </a:lnTo>
                  <a:lnTo>
                    <a:pt x="2" y="8"/>
                  </a:lnTo>
                  <a:lnTo>
                    <a:pt x="10" y="8"/>
                  </a:lnTo>
                  <a:lnTo>
                    <a:pt x="10" y="8"/>
                  </a:lnTo>
                  <a:lnTo>
                    <a:pt x="12" y="12"/>
                  </a:lnTo>
                  <a:lnTo>
                    <a:pt x="14" y="12"/>
                  </a:lnTo>
                  <a:lnTo>
                    <a:pt x="20" y="10"/>
                  </a:lnTo>
                  <a:lnTo>
                    <a:pt x="20" y="10"/>
                  </a:lnTo>
                  <a:lnTo>
                    <a:pt x="20" y="10"/>
                  </a:lnTo>
                  <a:lnTo>
                    <a:pt x="20" y="10"/>
                  </a:lnTo>
                  <a:lnTo>
                    <a:pt x="22" y="12"/>
                  </a:lnTo>
                  <a:lnTo>
                    <a:pt x="26" y="14"/>
                  </a:lnTo>
                  <a:lnTo>
                    <a:pt x="30" y="14"/>
                  </a:lnTo>
                  <a:lnTo>
                    <a:pt x="32" y="16"/>
                  </a:lnTo>
                  <a:lnTo>
                    <a:pt x="32" y="16"/>
                  </a:lnTo>
                  <a:lnTo>
                    <a:pt x="36" y="18"/>
                  </a:lnTo>
                  <a:lnTo>
                    <a:pt x="40" y="20"/>
                  </a:lnTo>
                  <a:lnTo>
                    <a:pt x="46" y="18"/>
                  </a:lnTo>
                  <a:lnTo>
                    <a:pt x="50" y="16"/>
                  </a:lnTo>
                  <a:lnTo>
                    <a:pt x="50" y="16"/>
                  </a:lnTo>
                  <a:lnTo>
                    <a:pt x="52" y="12"/>
                  </a:lnTo>
                  <a:lnTo>
                    <a:pt x="52" y="6"/>
                  </a:lnTo>
                  <a:lnTo>
                    <a:pt x="52" y="6"/>
                  </a:lnTo>
                  <a:lnTo>
                    <a:pt x="48" y="4"/>
                  </a:lnTo>
                  <a:lnTo>
                    <a:pt x="44" y="2"/>
                  </a:lnTo>
                  <a:lnTo>
                    <a:pt x="42" y="4"/>
                  </a:lnTo>
                  <a:lnTo>
                    <a:pt x="38" y="4"/>
                  </a:lnTo>
                  <a:lnTo>
                    <a:pt x="38"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07"/>
            <p:cNvSpPr>
              <a:spLocks/>
            </p:cNvSpPr>
            <p:nvPr/>
          </p:nvSpPr>
          <p:spPr bwMode="auto">
            <a:xfrm>
              <a:off x="7956550" y="1143000"/>
              <a:ext cx="19050" cy="47625"/>
            </a:xfrm>
            <a:custGeom>
              <a:avLst/>
              <a:gdLst/>
              <a:ahLst/>
              <a:cxnLst>
                <a:cxn ang="0">
                  <a:pos x="12" y="0"/>
                </a:cxn>
                <a:cxn ang="0">
                  <a:pos x="12" y="0"/>
                </a:cxn>
                <a:cxn ang="0">
                  <a:pos x="4" y="8"/>
                </a:cxn>
                <a:cxn ang="0">
                  <a:pos x="0" y="16"/>
                </a:cxn>
                <a:cxn ang="0">
                  <a:pos x="0" y="22"/>
                </a:cxn>
                <a:cxn ang="0">
                  <a:pos x="4" y="30"/>
                </a:cxn>
                <a:cxn ang="0">
                  <a:pos x="4" y="30"/>
                </a:cxn>
                <a:cxn ang="0">
                  <a:pos x="8" y="24"/>
                </a:cxn>
                <a:cxn ang="0">
                  <a:pos x="10" y="16"/>
                </a:cxn>
                <a:cxn ang="0">
                  <a:pos x="12" y="0"/>
                </a:cxn>
                <a:cxn ang="0">
                  <a:pos x="12" y="0"/>
                </a:cxn>
              </a:cxnLst>
              <a:rect l="0" t="0" r="r" b="b"/>
              <a:pathLst>
                <a:path w="12" h="30">
                  <a:moveTo>
                    <a:pt x="12" y="0"/>
                  </a:moveTo>
                  <a:lnTo>
                    <a:pt x="12" y="0"/>
                  </a:lnTo>
                  <a:lnTo>
                    <a:pt x="4" y="8"/>
                  </a:lnTo>
                  <a:lnTo>
                    <a:pt x="0" y="16"/>
                  </a:lnTo>
                  <a:lnTo>
                    <a:pt x="0" y="22"/>
                  </a:lnTo>
                  <a:lnTo>
                    <a:pt x="4" y="30"/>
                  </a:lnTo>
                  <a:lnTo>
                    <a:pt x="4" y="30"/>
                  </a:lnTo>
                  <a:lnTo>
                    <a:pt x="8" y="24"/>
                  </a:lnTo>
                  <a:lnTo>
                    <a:pt x="10" y="1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08"/>
            <p:cNvSpPr>
              <a:spLocks/>
            </p:cNvSpPr>
            <p:nvPr/>
          </p:nvSpPr>
          <p:spPr bwMode="auto">
            <a:xfrm>
              <a:off x="7813675" y="1231900"/>
              <a:ext cx="28575" cy="25400"/>
            </a:xfrm>
            <a:custGeom>
              <a:avLst/>
              <a:gdLst/>
              <a:ahLst/>
              <a:cxnLst>
                <a:cxn ang="0">
                  <a:pos x="18" y="0"/>
                </a:cxn>
                <a:cxn ang="0">
                  <a:pos x="18" y="0"/>
                </a:cxn>
                <a:cxn ang="0">
                  <a:pos x="12" y="0"/>
                </a:cxn>
                <a:cxn ang="0">
                  <a:pos x="6" y="0"/>
                </a:cxn>
                <a:cxn ang="0">
                  <a:pos x="2" y="4"/>
                </a:cxn>
                <a:cxn ang="0">
                  <a:pos x="0" y="8"/>
                </a:cxn>
                <a:cxn ang="0">
                  <a:pos x="0" y="8"/>
                </a:cxn>
                <a:cxn ang="0">
                  <a:pos x="0" y="14"/>
                </a:cxn>
                <a:cxn ang="0">
                  <a:pos x="2" y="16"/>
                </a:cxn>
                <a:cxn ang="0">
                  <a:pos x="4" y="16"/>
                </a:cxn>
                <a:cxn ang="0">
                  <a:pos x="4" y="16"/>
                </a:cxn>
                <a:cxn ang="0">
                  <a:pos x="10" y="14"/>
                </a:cxn>
                <a:cxn ang="0">
                  <a:pos x="14" y="10"/>
                </a:cxn>
                <a:cxn ang="0">
                  <a:pos x="18" y="0"/>
                </a:cxn>
                <a:cxn ang="0">
                  <a:pos x="18" y="0"/>
                </a:cxn>
              </a:cxnLst>
              <a:rect l="0" t="0" r="r" b="b"/>
              <a:pathLst>
                <a:path w="18" h="16">
                  <a:moveTo>
                    <a:pt x="18" y="0"/>
                  </a:moveTo>
                  <a:lnTo>
                    <a:pt x="18" y="0"/>
                  </a:lnTo>
                  <a:lnTo>
                    <a:pt x="12" y="0"/>
                  </a:lnTo>
                  <a:lnTo>
                    <a:pt x="6" y="0"/>
                  </a:lnTo>
                  <a:lnTo>
                    <a:pt x="2" y="4"/>
                  </a:lnTo>
                  <a:lnTo>
                    <a:pt x="0" y="8"/>
                  </a:lnTo>
                  <a:lnTo>
                    <a:pt x="0" y="8"/>
                  </a:lnTo>
                  <a:lnTo>
                    <a:pt x="0" y="14"/>
                  </a:lnTo>
                  <a:lnTo>
                    <a:pt x="2" y="16"/>
                  </a:lnTo>
                  <a:lnTo>
                    <a:pt x="4" y="16"/>
                  </a:lnTo>
                  <a:lnTo>
                    <a:pt x="4" y="16"/>
                  </a:lnTo>
                  <a:lnTo>
                    <a:pt x="10" y="14"/>
                  </a:lnTo>
                  <a:lnTo>
                    <a:pt x="14" y="10"/>
                  </a:lnTo>
                  <a:lnTo>
                    <a:pt x="18" y="0"/>
                  </a:lnTo>
                  <a:lnTo>
                    <a:pt x="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09"/>
            <p:cNvSpPr>
              <a:spLocks/>
            </p:cNvSpPr>
            <p:nvPr/>
          </p:nvSpPr>
          <p:spPr bwMode="auto">
            <a:xfrm>
              <a:off x="6572250" y="882650"/>
              <a:ext cx="15875" cy="34925"/>
            </a:xfrm>
            <a:custGeom>
              <a:avLst/>
              <a:gdLst/>
              <a:ahLst/>
              <a:cxnLst>
                <a:cxn ang="0">
                  <a:pos x="0" y="6"/>
                </a:cxn>
                <a:cxn ang="0">
                  <a:pos x="0" y="6"/>
                </a:cxn>
                <a:cxn ang="0">
                  <a:pos x="0" y="22"/>
                </a:cxn>
                <a:cxn ang="0">
                  <a:pos x="0" y="22"/>
                </a:cxn>
                <a:cxn ang="0">
                  <a:pos x="6" y="20"/>
                </a:cxn>
                <a:cxn ang="0">
                  <a:pos x="10" y="14"/>
                </a:cxn>
                <a:cxn ang="0">
                  <a:pos x="10" y="4"/>
                </a:cxn>
                <a:cxn ang="0">
                  <a:pos x="10" y="4"/>
                </a:cxn>
                <a:cxn ang="0">
                  <a:pos x="8" y="2"/>
                </a:cxn>
                <a:cxn ang="0">
                  <a:pos x="6" y="0"/>
                </a:cxn>
                <a:cxn ang="0">
                  <a:pos x="6" y="0"/>
                </a:cxn>
                <a:cxn ang="0">
                  <a:pos x="2" y="2"/>
                </a:cxn>
                <a:cxn ang="0">
                  <a:pos x="0" y="2"/>
                </a:cxn>
                <a:cxn ang="0">
                  <a:pos x="0" y="6"/>
                </a:cxn>
                <a:cxn ang="0">
                  <a:pos x="0" y="6"/>
                </a:cxn>
              </a:cxnLst>
              <a:rect l="0" t="0" r="r" b="b"/>
              <a:pathLst>
                <a:path w="10" h="22">
                  <a:moveTo>
                    <a:pt x="0" y="6"/>
                  </a:moveTo>
                  <a:lnTo>
                    <a:pt x="0" y="6"/>
                  </a:lnTo>
                  <a:lnTo>
                    <a:pt x="0" y="22"/>
                  </a:lnTo>
                  <a:lnTo>
                    <a:pt x="0" y="22"/>
                  </a:lnTo>
                  <a:lnTo>
                    <a:pt x="6" y="20"/>
                  </a:lnTo>
                  <a:lnTo>
                    <a:pt x="10" y="14"/>
                  </a:lnTo>
                  <a:lnTo>
                    <a:pt x="10" y="4"/>
                  </a:lnTo>
                  <a:lnTo>
                    <a:pt x="10" y="4"/>
                  </a:lnTo>
                  <a:lnTo>
                    <a:pt x="8" y="2"/>
                  </a:lnTo>
                  <a:lnTo>
                    <a:pt x="6" y="0"/>
                  </a:lnTo>
                  <a:lnTo>
                    <a:pt x="6" y="0"/>
                  </a:lnTo>
                  <a:lnTo>
                    <a:pt x="2" y="2"/>
                  </a:lnTo>
                  <a:lnTo>
                    <a:pt x="0"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10"/>
            <p:cNvSpPr>
              <a:spLocks/>
            </p:cNvSpPr>
            <p:nvPr/>
          </p:nvSpPr>
          <p:spPr bwMode="auto">
            <a:xfrm>
              <a:off x="7953375" y="1543050"/>
              <a:ext cx="57150" cy="9525"/>
            </a:xfrm>
            <a:custGeom>
              <a:avLst/>
              <a:gdLst/>
              <a:ahLst/>
              <a:cxnLst>
                <a:cxn ang="0">
                  <a:pos x="0" y="6"/>
                </a:cxn>
                <a:cxn ang="0">
                  <a:pos x="0" y="6"/>
                </a:cxn>
                <a:cxn ang="0">
                  <a:pos x="28" y="6"/>
                </a:cxn>
                <a:cxn ang="0">
                  <a:pos x="32" y="6"/>
                </a:cxn>
                <a:cxn ang="0">
                  <a:pos x="36" y="2"/>
                </a:cxn>
                <a:cxn ang="0">
                  <a:pos x="36" y="2"/>
                </a:cxn>
                <a:cxn ang="0">
                  <a:pos x="32" y="2"/>
                </a:cxn>
                <a:cxn ang="0">
                  <a:pos x="28" y="2"/>
                </a:cxn>
                <a:cxn ang="0">
                  <a:pos x="18" y="0"/>
                </a:cxn>
                <a:cxn ang="0">
                  <a:pos x="10" y="0"/>
                </a:cxn>
                <a:cxn ang="0">
                  <a:pos x="6" y="2"/>
                </a:cxn>
                <a:cxn ang="0">
                  <a:pos x="0" y="6"/>
                </a:cxn>
                <a:cxn ang="0">
                  <a:pos x="0" y="6"/>
                </a:cxn>
              </a:cxnLst>
              <a:rect l="0" t="0" r="r" b="b"/>
              <a:pathLst>
                <a:path w="36" h="6">
                  <a:moveTo>
                    <a:pt x="0" y="6"/>
                  </a:moveTo>
                  <a:lnTo>
                    <a:pt x="0" y="6"/>
                  </a:lnTo>
                  <a:lnTo>
                    <a:pt x="28" y="6"/>
                  </a:lnTo>
                  <a:lnTo>
                    <a:pt x="32" y="6"/>
                  </a:lnTo>
                  <a:lnTo>
                    <a:pt x="36" y="2"/>
                  </a:lnTo>
                  <a:lnTo>
                    <a:pt x="36" y="2"/>
                  </a:lnTo>
                  <a:lnTo>
                    <a:pt x="32" y="2"/>
                  </a:lnTo>
                  <a:lnTo>
                    <a:pt x="28" y="2"/>
                  </a:lnTo>
                  <a:lnTo>
                    <a:pt x="18" y="0"/>
                  </a:lnTo>
                  <a:lnTo>
                    <a:pt x="10"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11"/>
            <p:cNvSpPr>
              <a:spLocks/>
            </p:cNvSpPr>
            <p:nvPr/>
          </p:nvSpPr>
          <p:spPr bwMode="auto">
            <a:xfrm>
              <a:off x="6619875" y="930275"/>
              <a:ext cx="38100" cy="25400"/>
            </a:xfrm>
            <a:custGeom>
              <a:avLst/>
              <a:gdLst/>
              <a:ahLst/>
              <a:cxnLst>
                <a:cxn ang="0">
                  <a:pos x="24" y="0"/>
                </a:cxn>
                <a:cxn ang="0">
                  <a:pos x="24" y="0"/>
                </a:cxn>
                <a:cxn ang="0">
                  <a:pos x="18" y="2"/>
                </a:cxn>
                <a:cxn ang="0">
                  <a:pos x="12" y="2"/>
                </a:cxn>
                <a:cxn ang="0">
                  <a:pos x="6" y="2"/>
                </a:cxn>
                <a:cxn ang="0">
                  <a:pos x="0" y="4"/>
                </a:cxn>
                <a:cxn ang="0">
                  <a:pos x="0" y="4"/>
                </a:cxn>
                <a:cxn ang="0">
                  <a:pos x="20" y="16"/>
                </a:cxn>
                <a:cxn ang="0">
                  <a:pos x="20" y="16"/>
                </a:cxn>
                <a:cxn ang="0">
                  <a:pos x="24" y="0"/>
                </a:cxn>
                <a:cxn ang="0">
                  <a:pos x="24" y="0"/>
                </a:cxn>
              </a:cxnLst>
              <a:rect l="0" t="0" r="r" b="b"/>
              <a:pathLst>
                <a:path w="24" h="16">
                  <a:moveTo>
                    <a:pt x="24" y="0"/>
                  </a:moveTo>
                  <a:lnTo>
                    <a:pt x="24" y="0"/>
                  </a:lnTo>
                  <a:lnTo>
                    <a:pt x="18" y="2"/>
                  </a:lnTo>
                  <a:lnTo>
                    <a:pt x="12" y="2"/>
                  </a:lnTo>
                  <a:lnTo>
                    <a:pt x="6" y="2"/>
                  </a:lnTo>
                  <a:lnTo>
                    <a:pt x="0" y="4"/>
                  </a:lnTo>
                  <a:lnTo>
                    <a:pt x="0" y="4"/>
                  </a:lnTo>
                  <a:lnTo>
                    <a:pt x="20" y="16"/>
                  </a:lnTo>
                  <a:lnTo>
                    <a:pt x="20" y="16"/>
                  </a:lnTo>
                  <a:lnTo>
                    <a:pt x="24" y="0"/>
                  </a:lnTo>
                  <a:lnTo>
                    <a:pt x="2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12"/>
            <p:cNvSpPr>
              <a:spLocks/>
            </p:cNvSpPr>
            <p:nvPr/>
          </p:nvSpPr>
          <p:spPr bwMode="auto">
            <a:xfrm>
              <a:off x="7997825" y="1701800"/>
              <a:ext cx="41275" cy="28575"/>
            </a:xfrm>
            <a:custGeom>
              <a:avLst/>
              <a:gdLst/>
              <a:ahLst/>
              <a:cxnLst>
                <a:cxn ang="0">
                  <a:pos x="6" y="16"/>
                </a:cxn>
                <a:cxn ang="0">
                  <a:pos x="6" y="16"/>
                </a:cxn>
                <a:cxn ang="0">
                  <a:pos x="10" y="12"/>
                </a:cxn>
                <a:cxn ang="0">
                  <a:pos x="14" y="8"/>
                </a:cxn>
                <a:cxn ang="0">
                  <a:pos x="26" y="0"/>
                </a:cxn>
                <a:cxn ang="0">
                  <a:pos x="26" y="0"/>
                </a:cxn>
                <a:cxn ang="0">
                  <a:pos x="18" y="0"/>
                </a:cxn>
                <a:cxn ang="0">
                  <a:pos x="12" y="2"/>
                </a:cxn>
                <a:cxn ang="0">
                  <a:pos x="2" y="10"/>
                </a:cxn>
                <a:cxn ang="0">
                  <a:pos x="2" y="10"/>
                </a:cxn>
                <a:cxn ang="0">
                  <a:pos x="0" y="12"/>
                </a:cxn>
                <a:cxn ang="0">
                  <a:pos x="2" y="16"/>
                </a:cxn>
                <a:cxn ang="0">
                  <a:pos x="2" y="16"/>
                </a:cxn>
                <a:cxn ang="0">
                  <a:pos x="4" y="18"/>
                </a:cxn>
                <a:cxn ang="0">
                  <a:pos x="6" y="16"/>
                </a:cxn>
                <a:cxn ang="0">
                  <a:pos x="6" y="16"/>
                </a:cxn>
              </a:cxnLst>
              <a:rect l="0" t="0" r="r" b="b"/>
              <a:pathLst>
                <a:path w="26" h="18">
                  <a:moveTo>
                    <a:pt x="6" y="16"/>
                  </a:moveTo>
                  <a:lnTo>
                    <a:pt x="6" y="16"/>
                  </a:lnTo>
                  <a:lnTo>
                    <a:pt x="10" y="12"/>
                  </a:lnTo>
                  <a:lnTo>
                    <a:pt x="14" y="8"/>
                  </a:lnTo>
                  <a:lnTo>
                    <a:pt x="26" y="0"/>
                  </a:lnTo>
                  <a:lnTo>
                    <a:pt x="26" y="0"/>
                  </a:lnTo>
                  <a:lnTo>
                    <a:pt x="18" y="0"/>
                  </a:lnTo>
                  <a:lnTo>
                    <a:pt x="12" y="2"/>
                  </a:lnTo>
                  <a:lnTo>
                    <a:pt x="2" y="10"/>
                  </a:lnTo>
                  <a:lnTo>
                    <a:pt x="2" y="10"/>
                  </a:lnTo>
                  <a:lnTo>
                    <a:pt x="0" y="12"/>
                  </a:lnTo>
                  <a:lnTo>
                    <a:pt x="2" y="16"/>
                  </a:lnTo>
                  <a:lnTo>
                    <a:pt x="2" y="16"/>
                  </a:lnTo>
                  <a:lnTo>
                    <a:pt x="4" y="18"/>
                  </a:lnTo>
                  <a:lnTo>
                    <a:pt x="6" y="16"/>
                  </a:lnTo>
                  <a:lnTo>
                    <a:pt x="6"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113"/>
            <p:cNvSpPr>
              <a:spLocks/>
            </p:cNvSpPr>
            <p:nvPr/>
          </p:nvSpPr>
          <p:spPr bwMode="auto">
            <a:xfrm>
              <a:off x="5276850" y="311150"/>
              <a:ext cx="31750" cy="19050"/>
            </a:xfrm>
            <a:custGeom>
              <a:avLst/>
              <a:gdLst/>
              <a:ahLst/>
              <a:cxnLst>
                <a:cxn ang="0">
                  <a:pos x="6" y="2"/>
                </a:cxn>
                <a:cxn ang="0">
                  <a:pos x="6" y="2"/>
                </a:cxn>
                <a:cxn ang="0">
                  <a:pos x="2" y="4"/>
                </a:cxn>
                <a:cxn ang="0">
                  <a:pos x="0" y="8"/>
                </a:cxn>
                <a:cxn ang="0">
                  <a:pos x="0" y="8"/>
                </a:cxn>
                <a:cxn ang="0">
                  <a:pos x="4" y="8"/>
                </a:cxn>
                <a:cxn ang="0">
                  <a:pos x="8" y="10"/>
                </a:cxn>
                <a:cxn ang="0">
                  <a:pos x="8" y="10"/>
                </a:cxn>
                <a:cxn ang="0">
                  <a:pos x="14" y="12"/>
                </a:cxn>
                <a:cxn ang="0">
                  <a:pos x="16" y="10"/>
                </a:cxn>
                <a:cxn ang="0">
                  <a:pos x="20" y="8"/>
                </a:cxn>
                <a:cxn ang="0">
                  <a:pos x="20" y="8"/>
                </a:cxn>
                <a:cxn ang="0">
                  <a:pos x="18" y="4"/>
                </a:cxn>
                <a:cxn ang="0">
                  <a:pos x="18" y="4"/>
                </a:cxn>
                <a:cxn ang="0">
                  <a:pos x="16" y="2"/>
                </a:cxn>
                <a:cxn ang="0">
                  <a:pos x="12" y="0"/>
                </a:cxn>
                <a:cxn ang="0">
                  <a:pos x="6" y="2"/>
                </a:cxn>
                <a:cxn ang="0">
                  <a:pos x="6" y="2"/>
                </a:cxn>
              </a:cxnLst>
              <a:rect l="0" t="0" r="r" b="b"/>
              <a:pathLst>
                <a:path w="20" h="12">
                  <a:moveTo>
                    <a:pt x="6" y="2"/>
                  </a:moveTo>
                  <a:lnTo>
                    <a:pt x="6" y="2"/>
                  </a:lnTo>
                  <a:lnTo>
                    <a:pt x="2" y="4"/>
                  </a:lnTo>
                  <a:lnTo>
                    <a:pt x="0" y="8"/>
                  </a:lnTo>
                  <a:lnTo>
                    <a:pt x="0" y="8"/>
                  </a:lnTo>
                  <a:lnTo>
                    <a:pt x="4" y="8"/>
                  </a:lnTo>
                  <a:lnTo>
                    <a:pt x="8" y="10"/>
                  </a:lnTo>
                  <a:lnTo>
                    <a:pt x="8" y="10"/>
                  </a:lnTo>
                  <a:lnTo>
                    <a:pt x="14" y="12"/>
                  </a:lnTo>
                  <a:lnTo>
                    <a:pt x="16" y="10"/>
                  </a:lnTo>
                  <a:lnTo>
                    <a:pt x="20" y="8"/>
                  </a:lnTo>
                  <a:lnTo>
                    <a:pt x="20" y="8"/>
                  </a:lnTo>
                  <a:lnTo>
                    <a:pt x="18" y="4"/>
                  </a:lnTo>
                  <a:lnTo>
                    <a:pt x="18" y="4"/>
                  </a:lnTo>
                  <a:lnTo>
                    <a:pt x="16" y="2"/>
                  </a:lnTo>
                  <a:lnTo>
                    <a:pt x="12" y="0"/>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114"/>
            <p:cNvSpPr>
              <a:spLocks/>
            </p:cNvSpPr>
            <p:nvPr/>
          </p:nvSpPr>
          <p:spPr bwMode="auto">
            <a:xfrm>
              <a:off x="5248275" y="260350"/>
              <a:ext cx="41275" cy="15875"/>
            </a:xfrm>
            <a:custGeom>
              <a:avLst/>
              <a:gdLst/>
              <a:ahLst/>
              <a:cxnLst>
                <a:cxn ang="0">
                  <a:pos x="22" y="10"/>
                </a:cxn>
                <a:cxn ang="0">
                  <a:pos x="22" y="10"/>
                </a:cxn>
                <a:cxn ang="0">
                  <a:pos x="26" y="6"/>
                </a:cxn>
                <a:cxn ang="0">
                  <a:pos x="26" y="6"/>
                </a:cxn>
                <a:cxn ang="0">
                  <a:pos x="26" y="4"/>
                </a:cxn>
                <a:cxn ang="0">
                  <a:pos x="24" y="4"/>
                </a:cxn>
                <a:cxn ang="0">
                  <a:pos x="24" y="4"/>
                </a:cxn>
                <a:cxn ang="0">
                  <a:pos x="12" y="0"/>
                </a:cxn>
                <a:cxn ang="0">
                  <a:pos x="6" y="0"/>
                </a:cxn>
                <a:cxn ang="0">
                  <a:pos x="0" y="0"/>
                </a:cxn>
                <a:cxn ang="0">
                  <a:pos x="0" y="0"/>
                </a:cxn>
                <a:cxn ang="0">
                  <a:pos x="6" y="6"/>
                </a:cxn>
                <a:cxn ang="0">
                  <a:pos x="10" y="8"/>
                </a:cxn>
                <a:cxn ang="0">
                  <a:pos x="16" y="10"/>
                </a:cxn>
                <a:cxn ang="0">
                  <a:pos x="22" y="10"/>
                </a:cxn>
                <a:cxn ang="0">
                  <a:pos x="22" y="10"/>
                </a:cxn>
              </a:cxnLst>
              <a:rect l="0" t="0" r="r" b="b"/>
              <a:pathLst>
                <a:path w="26" h="10">
                  <a:moveTo>
                    <a:pt x="22" y="10"/>
                  </a:moveTo>
                  <a:lnTo>
                    <a:pt x="22" y="10"/>
                  </a:lnTo>
                  <a:lnTo>
                    <a:pt x="26" y="6"/>
                  </a:lnTo>
                  <a:lnTo>
                    <a:pt x="26" y="6"/>
                  </a:lnTo>
                  <a:lnTo>
                    <a:pt x="26" y="4"/>
                  </a:lnTo>
                  <a:lnTo>
                    <a:pt x="24" y="4"/>
                  </a:lnTo>
                  <a:lnTo>
                    <a:pt x="24" y="4"/>
                  </a:lnTo>
                  <a:lnTo>
                    <a:pt x="12" y="0"/>
                  </a:lnTo>
                  <a:lnTo>
                    <a:pt x="6" y="0"/>
                  </a:lnTo>
                  <a:lnTo>
                    <a:pt x="0" y="0"/>
                  </a:lnTo>
                  <a:lnTo>
                    <a:pt x="0" y="0"/>
                  </a:lnTo>
                  <a:lnTo>
                    <a:pt x="6" y="6"/>
                  </a:lnTo>
                  <a:lnTo>
                    <a:pt x="10" y="8"/>
                  </a:lnTo>
                  <a:lnTo>
                    <a:pt x="16" y="10"/>
                  </a:lnTo>
                  <a:lnTo>
                    <a:pt x="22" y="10"/>
                  </a:lnTo>
                  <a:lnTo>
                    <a:pt x="22"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115"/>
            <p:cNvSpPr>
              <a:spLocks/>
            </p:cNvSpPr>
            <p:nvPr/>
          </p:nvSpPr>
          <p:spPr bwMode="auto">
            <a:xfrm>
              <a:off x="8277225" y="317500"/>
              <a:ext cx="53975" cy="6350"/>
            </a:xfrm>
            <a:custGeom>
              <a:avLst/>
              <a:gdLst/>
              <a:ahLst/>
              <a:cxnLst>
                <a:cxn ang="0">
                  <a:pos x="34" y="4"/>
                </a:cxn>
                <a:cxn ang="0">
                  <a:pos x="34" y="4"/>
                </a:cxn>
                <a:cxn ang="0">
                  <a:pos x="18" y="0"/>
                </a:cxn>
                <a:cxn ang="0">
                  <a:pos x="0" y="0"/>
                </a:cxn>
                <a:cxn ang="0">
                  <a:pos x="0" y="0"/>
                </a:cxn>
                <a:cxn ang="0">
                  <a:pos x="18" y="4"/>
                </a:cxn>
                <a:cxn ang="0">
                  <a:pos x="26" y="4"/>
                </a:cxn>
                <a:cxn ang="0">
                  <a:pos x="34" y="4"/>
                </a:cxn>
                <a:cxn ang="0">
                  <a:pos x="34" y="4"/>
                </a:cxn>
              </a:cxnLst>
              <a:rect l="0" t="0" r="r" b="b"/>
              <a:pathLst>
                <a:path w="34" h="4">
                  <a:moveTo>
                    <a:pt x="34" y="4"/>
                  </a:moveTo>
                  <a:lnTo>
                    <a:pt x="34" y="4"/>
                  </a:lnTo>
                  <a:lnTo>
                    <a:pt x="18" y="0"/>
                  </a:lnTo>
                  <a:lnTo>
                    <a:pt x="0" y="0"/>
                  </a:lnTo>
                  <a:lnTo>
                    <a:pt x="0" y="0"/>
                  </a:lnTo>
                  <a:lnTo>
                    <a:pt x="18" y="4"/>
                  </a:lnTo>
                  <a:lnTo>
                    <a:pt x="26" y="4"/>
                  </a:lnTo>
                  <a:lnTo>
                    <a:pt x="34" y="4"/>
                  </a:lnTo>
                  <a:lnTo>
                    <a:pt x="3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116"/>
            <p:cNvSpPr>
              <a:spLocks/>
            </p:cNvSpPr>
            <p:nvPr/>
          </p:nvSpPr>
          <p:spPr bwMode="auto">
            <a:xfrm>
              <a:off x="5511800" y="434975"/>
              <a:ext cx="25400" cy="15875"/>
            </a:xfrm>
            <a:custGeom>
              <a:avLst/>
              <a:gdLst/>
              <a:ahLst/>
              <a:cxnLst>
                <a:cxn ang="0">
                  <a:pos x="8" y="10"/>
                </a:cxn>
                <a:cxn ang="0">
                  <a:pos x="8" y="10"/>
                </a:cxn>
                <a:cxn ang="0">
                  <a:pos x="12" y="8"/>
                </a:cxn>
                <a:cxn ang="0">
                  <a:pos x="14" y="8"/>
                </a:cxn>
                <a:cxn ang="0">
                  <a:pos x="16" y="4"/>
                </a:cxn>
                <a:cxn ang="0">
                  <a:pos x="16" y="4"/>
                </a:cxn>
                <a:cxn ang="0">
                  <a:pos x="16" y="2"/>
                </a:cxn>
                <a:cxn ang="0">
                  <a:pos x="14" y="0"/>
                </a:cxn>
                <a:cxn ang="0">
                  <a:pos x="8" y="0"/>
                </a:cxn>
                <a:cxn ang="0">
                  <a:pos x="8" y="0"/>
                </a:cxn>
                <a:cxn ang="0">
                  <a:pos x="2" y="0"/>
                </a:cxn>
                <a:cxn ang="0">
                  <a:pos x="0" y="2"/>
                </a:cxn>
                <a:cxn ang="0">
                  <a:pos x="0" y="6"/>
                </a:cxn>
                <a:cxn ang="0">
                  <a:pos x="0" y="6"/>
                </a:cxn>
                <a:cxn ang="0">
                  <a:pos x="0" y="8"/>
                </a:cxn>
                <a:cxn ang="0">
                  <a:pos x="2" y="10"/>
                </a:cxn>
                <a:cxn ang="0">
                  <a:pos x="8" y="10"/>
                </a:cxn>
                <a:cxn ang="0">
                  <a:pos x="8" y="10"/>
                </a:cxn>
              </a:cxnLst>
              <a:rect l="0" t="0" r="r" b="b"/>
              <a:pathLst>
                <a:path w="16" h="10">
                  <a:moveTo>
                    <a:pt x="8" y="10"/>
                  </a:moveTo>
                  <a:lnTo>
                    <a:pt x="8" y="10"/>
                  </a:lnTo>
                  <a:lnTo>
                    <a:pt x="12" y="8"/>
                  </a:lnTo>
                  <a:lnTo>
                    <a:pt x="14" y="8"/>
                  </a:lnTo>
                  <a:lnTo>
                    <a:pt x="16" y="4"/>
                  </a:lnTo>
                  <a:lnTo>
                    <a:pt x="16" y="4"/>
                  </a:lnTo>
                  <a:lnTo>
                    <a:pt x="16" y="2"/>
                  </a:lnTo>
                  <a:lnTo>
                    <a:pt x="14" y="0"/>
                  </a:lnTo>
                  <a:lnTo>
                    <a:pt x="8" y="0"/>
                  </a:lnTo>
                  <a:lnTo>
                    <a:pt x="8" y="0"/>
                  </a:lnTo>
                  <a:lnTo>
                    <a:pt x="2" y="0"/>
                  </a:lnTo>
                  <a:lnTo>
                    <a:pt x="0" y="2"/>
                  </a:lnTo>
                  <a:lnTo>
                    <a:pt x="0" y="6"/>
                  </a:lnTo>
                  <a:lnTo>
                    <a:pt x="0" y="6"/>
                  </a:lnTo>
                  <a:lnTo>
                    <a:pt x="0" y="8"/>
                  </a:lnTo>
                  <a:lnTo>
                    <a:pt x="2" y="10"/>
                  </a:lnTo>
                  <a:lnTo>
                    <a:pt x="8" y="10"/>
                  </a:lnTo>
                  <a:lnTo>
                    <a:pt x="8"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117"/>
            <p:cNvSpPr>
              <a:spLocks/>
            </p:cNvSpPr>
            <p:nvPr/>
          </p:nvSpPr>
          <p:spPr bwMode="auto">
            <a:xfrm>
              <a:off x="8108950" y="996950"/>
              <a:ext cx="25400" cy="22225"/>
            </a:xfrm>
            <a:custGeom>
              <a:avLst/>
              <a:gdLst/>
              <a:ahLst/>
              <a:cxnLst>
                <a:cxn ang="0">
                  <a:pos x="14" y="6"/>
                </a:cxn>
                <a:cxn ang="0">
                  <a:pos x="14" y="6"/>
                </a:cxn>
                <a:cxn ang="0">
                  <a:pos x="16" y="4"/>
                </a:cxn>
                <a:cxn ang="0">
                  <a:pos x="16" y="2"/>
                </a:cxn>
                <a:cxn ang="0">
                  <a:pos x="16" y="2"/>
                </a:cxn>
                <a:cxn ang="0">
                  <a:pos x="14" y="0"/>
                </a:cxn>
                <a:cxn ang="0">
                  <a:pos x="14" y="0"/>
                </a:cxn>
                <a:cxn ang="0">
                  <a:pos x="8" y="0"/>
                </a:cxn>
                <a:cxn ang="0">
                  <a:pos x="2" y="2"/>
                </a:cxn>
                <a:cxn ang="0">
                  <a:pos x="2" y="2"/>
                </a:cxn>
                <a:cxn ang="0">
                  <a:pos x="0" y="4"/>
                </a:cxn>
                <a:cxn ang="0">
                  <a:pos x="0" y="8"/>
                </a:cxn>
                <a:cxn ang="0">
                  <a:pos x="0" y="10"/>
                </a:cxn>
                <a:cxn ang="0">
                  <a:pos x="2" y="14"/>
                </a:cxn>
                <a:cxn ang="0">
                  <a:pos x="2" y="14"/>
                </a:cxn>
                <a:cxn ang="0">
                  <a:pos x="6" y="8"/>
                </a:cxn>
                <a:cxn ang="0">
                  <a:pos x="10" y="6"/>
                </a:cxn>
                <a:cxn ang="0">
                  <a:pos x="14" y="6"/>
                </a:cxn>
                <a:cxn ang="0">
                  <a:pos x="14" y="6"/>
                </a:cxn>
              </a:cxnLst>
              <a:rect l="0" t="0" r="r" b="b"/>
              <a:pathLst>
                <a:path w="16" h="14">
                  <a:moveTo>
                    <a:pt x="14" y="6"/>
                  </a:moveTo>
                  <a:lnTo>
                    <a:pt x="14" y="6"/>
                  </a:lnTo>
                  <a:lnTo>
                    <a:pt x="16" y="4"/>
                  </a:lnTo>
                  <a:lnTo>
                    <a:pt x="16" y="2"/>
                  </a:lnTo>
                  <a:lnTo>
                    <a:pt x="16" y="2"/>
                  </a:lnTo>
                  <a:lnTo>
                    <a:pt x="14" y="0"/>
                  </a:lnTo>
                  <a:lnTo>
                    <a:pt x="14" y="0"/>
                  </a:lnTo>
                  <a:lnTo>
                    <a:pt x="8" y="0"/>
                  </a:lnTo>
                  <a:lnTo>
                    <a:pt x="2" y="2"/>
                  </a:lnTo>
                  <a:lnTo>
                    <a:pt x="2" y="2"/>
                  </a:lnTo>
                  <a:lnTo>
                    <a:pt x="0" y="4"/>
                  </a:lnTo>
                  <a:lnTo>
                    <a:pt x="0" y="8"/>
                  </a:lnTo>
                  <a:lnTo>
                    <a:pt x="0" y="10"/>
                  </a:lnTo>
                  <a:lnTo>
                    <a:pt x="2" y="14"/>
                  </a:lnTo>
                  <a:lnTo>
                    <a:pt x="2" y="14"/>
                  </a:lnTo>
                  <a:lnTo>
                    <a:pt x="6" y="8"/>
                  </a:lnTo>
                  <a:lnTo>
                    <a:pt x="10" y="6"/>
                  </a:lnTo>
                  <a:lnTo>
                    <a:pt x="14" y="6"/>
                  </a:lnTo>
                  <a:lnTo>
                    <a:pt x="14"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118"/>
            <p:cNvSpPr>
              <a:spLocks/>
            </p:cNvSpPr>
            <p:nvPr/>
          </p:nvSpPr>
          <p:spPr bwMode="auto">
            <a:xfrm>
              <a:off x="8229600" y="32067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119"/>
            <p:cNvSpPr>
              <a:spLocks/>
            </p:cNvSpPr>
            <p:nvPr/>
          </p:nvSpPr>
          <p:spPr bwMode="auto">
            <a:xfrm>
              <a:off x="8229600" y="307975"/>
              <a:ext cx="31750" cy="15875"/>
            </a:xfrm>
            <a:custGeom>
              <a:avLst/>
              <a:gdLst/>
              <a:ahLst/>
              <a:cxnLst>
                <a:cxn ang="0">
                  <a:pos x="18" y="8"/>
                </a:cxn>
                <a:cxn ang="0">
                  <a:pos x="18" y="8"/>
                </a:cxn>
                <a:cxn ang="0">
                  <a:pos x="20" y="4"/>
                </a:cxn>
                <a:cxn ang="0">
                  <a:pos x="20" y="4"/>
                </a:cxn>
                <a:cxn ang="0">
                  <a:pos x="18" y="2"/>
                </a:cxn>
                <a:cxn ang="0">
                  <a:pos x="16" y="2"/>
                </a:cxn>
                <a:cxn ang="0">
                  <a:pos x="16" y="2"/>
                </a:cxn>
                <a:cxn ang="0">
                  <a:pos x="12" y="0"/>
                </a:cxn>
                <a:cxn ang="0">
                  <a:pos x="8" y="2"/>
                </a:cxn>
                <a:cxn ang="0">
                  <a:pos x="0" y="8"/>
                </a:cxn>
                <a:cxn ang="0">
                  <a:pos x="0" y="8"/>
                </a:cxn>
                <a:cxn ang="0">
                  <a:pos x="4" y="10"/>
                </a:cxn>
                <a:cxn ang="0">
                  <a:pos x="8" y="10"/>
                </a:cxn>
                <a:cxn ang="0">
                  <a:pos x="14" y="8"/>
                </a:cxn>
                <a:cxn ang="0">
                  <a:pos x="18" y="8"/>
                </a:cxn>
                <a:cxn ang="0">
                  <a:pos x="18" y="8"/>
                </a:cxn>
              </a:cxnLst>
              <a:rect l="0" t="0" r="r" b="b"/>
              <a:pathLst>
                <a:path w="20" h="10">
                  <a:moveTo>
                    <a:pt x="18" y="8"/>
                  </a:moveTo>
                  <a:lnTo>
                    <a:pt x="18" y="8"/>
                  </a:lnTo>
                  <a:lnTo>
                    <a:pt x="20" y="4"/>
                  </a:lnTo>
                  <a:lnTo>
                    <a:pt x="20" y="4"/>
                  </a:lnTo>
                  <a:lnTo>
                    <a:pt x="18" y="2"/>
                  </a:lnTo>
                  <a:lnTo>
                    <a:pt x="16" y="2"/>
                  </a:lnTo>
                  <a:lnTo>
                    <a:pt x="16" y="2"/>
                  </a:lnTo>
                  <a:lnTo>
                    <a:pt x="12" y="0"/>
                  </a:lnTo>
                  <a:lnTo>
                    <a:pt x="8" y="2"/>
                  </a:lnTo>
                  <a:lnTo>
                    <a:pt x="0" y="8"/>
                  </a:lnTo>
                  <a:lnTo>
                    <a:pt x="0" y="8"/>
                  </a:lnTo>
                  <a:lnTo>
                    <a:pt x="4" y="10"/>
                  </a:lnTo>
                  <a:lnTo>
                    <a:pt x="8" y="10"/>
                  </a:lnTo>
                  <a:lnTo>
                    <a:pt x="14" y="8"/>
                  </a:lnTo>
                  <a:lnTo>
                    <a:pt x="18" y="8"/>
                  </a:lnTo>
                  <a:lnTo>
                    <a:pt x="1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120"/>
            <p:cNvSpPr>
              <a:spLocks/>
            </p:cNvSpPr>
            <p:nvPr/>
          </p:nvSpPr>
          <p:spPr bwMode="auto">
            <a:xfrm>
              <a:off x="4552950" y="600075"/>
              <a:ext cx="25400" cy="19050"/>
            </a:xfrm>
            <a:custGeom>
              <a:avLst/>
              <a:gdLst/>
              <a:ahLst/>
              <a:cxnLst>
                <a:cxn ang="0">
                  <a:pos x="0" y="12"/>
                </a:cxn>
                <a:cxn ang="0">
                  <a:pos x="0" y="12"/>
                </a:cxn>
                <a:cxn ang="0">
                  <a:pos x="6" y="12"/>
                </a:cxn>
                <a:cxn ang="0">
                  <a:pos x="10" y="12"/>
                </a:cxn>
                <a:cxn ang="0">
                  <a:pos x="16" y="6"/>
                </a:cxn>
                <a:cxn ang="0">
                  <a:pos x="16" y="6"/>
                </a:cxn>
                <a:cxn ang="0">
                  <a:pos x="14" y="0"/>
                </a:cxn>
                <a:cxn ang="0">
                  <a:pos x="14" y="0"/>
                </a:cxn>
                <a:cxn ang="0">
                  <a:pos x="10" y="4"/>
                </a:cxn>
                <a:cxn ang="0">
                  <a:pos x="6" y="4"/>
                </a:cxn>
                <a:cxn ang="0">
                  <a:pos x="2" y="8"/>
                </a:cxn>
                <a:cxn ang="0">
                  <a:pos x="0" y="12"/>
                </a:cxn>
                <a:cxn ang="0">
                  <a:pos x="0" y="12"/>
                </a:cxn>
              </a:cxnLst>
              <a:rect l="0" t="0" r="r" b="b"/>
              <a:pathLst>
                <a:path w="16" h="12">
                  <a:moveTo>
                    <a:pt x="0" y="12"/>
                  </a:moveTo>
                  <a:lnTo>
                    <a:pt x="0" y="12"/>
                  </a:lnTo>
                  <a:lnTo>
                    <a:pt x="6" y="12"/>
                  </a:lnTo>
                  <a:lnTo>
                    <a:pt x="10" y="12"/>
                  </a:lnTo>
                  <a:lnTo>
                    <a:pt x="16" y="6"/>
                  </a:lnTo>
                  <a:lnTo>
                    <a:pt x="16" y="6"/>
                  </a:lnTo>
                  <a:lnTo>
                    <a:pt x="14" y="0"/>
                  </a:lnTo>
                  <a:lnTo>
                    <a:pt x="14" y="0"/>
                  </a:lnTo>
                  <a:lnTo>
                    <a:pt x="10" y="4"/>
                  </a:lnTo>
                  <a:lnTo>
                    <a:pt x="6" y="4"/>
                  </a:lnTo>
                  <a:lnTo>
                    <a:pt x="2" y="8"/>
                  </a:lnTo>
                  <a:lnTo>
                    <a:pt x="0" y="12"/>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21"/>
            <p:cNvSpPr>
              <a:spLocks/>
            </p:cNvSpPr>
            <p:nvPr/>
          </p:nvSpPr>
          <p:spPr bwMode="auto">
            <a:xfrm>
              <a:off x="8054975" y="1606550"/>
              <a:ext cx="28575" cy="9525"/>
            </a:xfrm>
            <a:custGeom>
              <a:avLst/>
              <a:gdLst/>
              <a:ahLst/>
              <a:cxnLst>
                <a:cxn ang="0">
                  <a:pos x="0" y="6"/>
                </a:cxn>
                <a:cxn ang="0">
                  <a:pos x="0" y="6"/>
                </a:cxn>
                <a:cxn ang="0">
                  <a:pos x="10" y="6"/>
                </a:cxn>
                <a:cxn ang="0">
                  <a:pos x="18" y="6"/>
                </a:cxn>
                <a:cxn ang="0">
                  <a:pos x="18" y="6"/>
                </a:cxn>
                <a:cxn ang="0">
                  <a:pos x="12" y="2"/>
                </a:cxn>
                <a:cxn ang="0">
                  <a:pos x="8" y="0"/>
                </a:cxn>
                <a:cxn ang="0">
                  <a:pos x="4" y="2"/>
                </a:cxn>
                <a:cxn ang="0">
                  <a:pos x="0" y="6"/>
                </a:cxn>
                <a:cxn ang="0">
                  <a:pos x="0" y="6"/>
                </a:cxn>
              </a:cxnLst>
              <a:rect l="0" t="0" r="r" b="b"/>
              <a:pathLst>
                <a:path w="18" h="6">
                  <a:moveTo>
                    <a:pt x="0" y="6"/>
                  </a:moveTo>
                  <a:lnTo>
                    <a:pt x="0" y="6"/>
                  </a:lnTo>
                  <a:lnTo>
                    <a:pt x="10" y="6"/>
                  </a:lnTo>
                  <a:lnTo>
                    <a:pt x="18" y="6"/>
                  </a:lnTo>
                  <a:lnTo>
                    <a:pt x="18" y="6"/>
                  </a:lnTo>
                  <a:lnTo>
                    <a:pt x="12" y="2"/>
                  </a:lnTo>
                  <a:lnTo>
                    <a:pt x="8" y="0"/>
                  </a:lnTo>
                  <a:lnTo>
                    <a:pt x="4"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22"/>
            <p:cNvSpPr>
              <a:spLocks/>
            </p:cNvSpPr>
            <p:nvPr/>
          </p:nvSpPr>
          <p:spPr bwMode="auto">
            <a:xfrm>
              <a:off x="8207375" y="339725"/>
              <a:ext cx="34925" cy="12700"/>
            </a:xfrm>
            <a:custGeom>
              <a:avLst/>
              <a:gdLst/>
              <a:ahLst/>
              <a:cxnLst>
                <a:cxn ang="0">
                  <a:pos x="0" y="6"/>
                </a:cxn>
                <a:cxn ang="0">
                  <a:pos x="0" y="6"/>
                </a:cxn>
                <a:cxn ang="0">
                  <a:pos x="22" y="8"/>
                </a:cxn>
                <a:cxn ang="0">
                  <a:pos x="22" y="8"/>
                </a:cxn>
                <a:cxn ang="0">
                  <a:pos x="18" y="4"/>
                </a:cxn>
                <a:cxn ang="0">
                  <a:pos x="12" y="0"/>
                </a:cxn>
                <a:cxn ang="0">
                  <a:pos x="6" y="2"/>
                </a:cxn>
                <a:cxn ang="0">
                  <a:pos x="0" y="6"/>
                </a:cxn>
                <a:cxn ang="0">
                  <a:pos x="0" y="6"/>
                </a:cxn>
              </a:cxnLst>
              <a:rect l="0" t="0" r="r" b="b"/>
              <a:pathLst>
                <a:path w="22" h="8">
                  <a:moveTo>
                    <a:pt x="0" y="6"/>
                  </a:moveTo>
                  <a:lnTo>
                    <a:pt x="0" y="6"/>
                  </a:lnTo>
                  <a:lnTo>
                    <a:pt x="22" y="8"/>
                  </a:lnTo>
                  <a:lnTo>
                    <a:pt x="22" y="8"/>
                  </a:lnTo>
                  <a:lnTo>
                    <a:pt x="18" y="4"/>
                  </a:lnTo>
                  <a:lnTo>
                    <a:pt x="12" y="0"/>
                  </a:lnTo>
                  <a:lnTo>
                    <a:pt x="6" y="2"/>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123"/>
            <p:cNvSpPr>
              <a:spLocks/>
            </p:cNvSpPr>
            <p:nvPr/>
          </p:nvSpPr>
          <p:spPr bwMode="auto">
            <a:xfrm>
              <a:off x="5067300" y="260350"/>
              <a:ext cx="44450" cy="22225"/>
            </a:xfrm>
            <a:custGeom>
              <a:avLst/>
              <a:gdLst/>
              <a:ahLst/>
              <a:cxnLst>
                <a:cxn ang="0">
                  <a:pos x="20" y="10"/>
                </a:cxn>
                <a:cxn ang="0">
                  <a:pos x="20" y="10"/>
                </a:cxn>
                <a:cxn ang="0">
                  <a:pos x="22" y="8"/>
                </a:cxn>
                <a:cxn ang="0">
                  <a:pos x="24" y="8"/>
                </a:cxn>
                <a:cxn ang="0">
                  <a:pos x="24" y="6"/>
                </a:cxn>
                <a:cxn ang="0">
                  <a:pos x="24" y="6"/>
                </a:cxn>
                <a:cxn ang="0">
                  <a:pos x="22" y="6"/>
                </a:cxn>
                <a:cxn ang="0">
                  <a:pos x="18" y="6"/>
                </a:cxn>
                <a:cxn ang="0">
                  <a:pos x="14" y="6"/>
                </a:cxn>
                <a:cxn ang="0">
                  <a:pos x="12" y="4"/>
                </a:cxn>
                <a:cxn ang="0">
                  <a:pos x="12" y="4"/>
                </a:cxn>
                <a:cxn ang="0">
                  <a:pos x="20" y="4"/>
                </a:cxn>
                <a:cxn ang="0">
                  <a:pos x="24" y="4"/>
                </a:cxn>
                <a:cxn ang="0">
                  <a:pos x="28" y="2"/>
                </a:cxn>
                <a:cxn ang="0">
                  <a:pos x="28" y="2"/>
                </a:cxn>
                <a:cxn ang="0">
                  <a:pos x="20" y="0"/>
                </a:cxn>
                <a:cxn ang="0">
                  <a:pos x="12" y="2"/>
                </a:cxn>
                <a:cxn ang="0">
                  <a:pos x="12" y="2"/>
                </a:cxn>
                <a:cxn ang="0">
                  <a:pos x="8" y="2"/>
                </a:cxn>
                <a:cxn ang="0">
                  <a:pos x="8" y="4"/>
                </a:cxn>
                <a:cxn ang="0">
                  <a:pos x="8" y="6"/>
                </a:cxn>
                <a:cxn ang="0">
                  <a:pos x="8" y="8"/>
                </a:cxn>
                <a:cxn ang="0">
                  <a:pos x="8" y="8"/>
                </a:cxn>
                <a:cxn ang="0">
                  <a:pos x="2" y="8"/>
                </a:cxn>
                <a:cxn ang="0">
                  <a:pos x="0" y="8"/>
                </a:cxn>
                <a:cxn ang="0">
                  <a:pos x="0" y="12"/>
                </a:cxn>
                <a:cxn ang="0">
                  <a:pos x="0" y="12"/>
                </a:cxn>
                <a:cxn ang="0">
                  <a:pos x="2" y="14"/>
                </a:cxn>
                <a:cxn ang="0">
                  <a:pos x="8" y="14"/>
                </a:cxn>
                <a:cxn ang="0">
                  <a:pos x="16" y="14"/>
                </a:cxn>
                <a:cxn ang="0">
                  <a:pos x="20" y="10"/>
                </a:cxn>
                <a:cxn ang="0">
                  <a:pos x="20" y="10"/>
                </a:cxn>
              </a:cxnLst>
              <a:rect l="0" t="0" r="r" b="b"/>
              <a:pathLst>
                <a:path w="28" h="14">
                  <a:moveTo>
                    <a:pt x="20" y="10"/>
                  </a:moveTo>
                  <a:lnTo>
                    <a:pt x="20" y="10"/>
                  </a:lnTo>
                  <a:lnTo>
                    <a:pt x="22" y="8"/>
                  </a:lnTo>
                  <a:lnTo>
                    <a:pt x="24" y="8"/>
                  </a:lnTo>
                  <a:lnTo>
                    <a:pt x="24" y="6"/>
                  </a:lnTo>
                  <a:lnTo>
                    <a:pt x="24" y="6"/>
                  </a:lnTo>
                  <a:lnTo>
                    <a:pt x="22" y="6"/>
                  </a:lnTo>
                  <a:lnTo>
                    <a:pt x="18" y="6"/>
                  </a:lnTo>
                  <a:lnTo>
                    <a:pt x="14" y="6"/>
                  </a:lnTo>
                  <a:lnTo>
                    <a:pt x="12" y="4"/>
                  </a:lnTo>
                  <a:lnTo>
                    <a:pt x="12" y="4"/>
                  </a:lnTo>
                  <a:lnTo>
                    <a:pt x="20" y="4"/>
                  </a:lnTo>
                  <a:lnTo>
                    <a:pt x="24" y="4"/>
                  </a:lnTo>
                  <a:lnTo>
                    <a:pt x="28" y="2"/>
                  </a:lnTo>
                  <a:lnTo>
                    <a:pt x="28" y="2"/>
                  </a:lnTo>
                  <a:lnTo>
                    <a:pt x="20" y="0"/>
                  </a:lnTo>
                  <a:lnTo>
                    <a:pt x="12" y="2"/>
                  </a:lnTo>
                  <a:lnTo>
                    <a:pt x="12" y="2"/>
                  </a:lnTo>
                  <a:lnTo>
                    <a:pt x="8" y="2"/>
                  </a:lnTo>
                  <a:lnTo>
                    <a:pt x="8" y="4"/>
                  </a:lnTo>
                  <a:lnTo>
                    <a:pt x="8" y="6"/>
                  </a:lnTo>
                  <a:lnTo>
                    <a:pt x="8" y="8"/>
                  </a:lnTo>
                  <a:lnTo>
                    <a:pt x="8" y="8"/>
                  </a:lnTo>
                  <a:lnTo>
                    <a:pt x="2" y="8"/>
                  </a:lnTo>
                  <a:lnTo>
                    <a:pt x="0" y="8"/>
                  </a:lnTo>
                  <a:lnTo>
                    <a:pt x="0" y="12"/>
                  </a:lnTo>
                  <a:lnTo>
                    <a:pt x="0" y="12"/>
                  </a:lnTo>
                  <a:lnTo>
                    <a:pt x="2" y="14"/>
                  </a:lnTo>
                  <a:lnTo>
                    <a:pt x="8" y="14"/>
                  </a:lnTo>
                  <a:lnTo>
                    <a:pt x="16" y="14"/>
                  </a:lnTo>
                  <a:lnTo>
                    <a:pt x="20" y="10"/>
                  </a:lnTo>
                  <a:lnTo>
                    <a:pt x="20"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124"/>
            <p:cNvSpPr>
              <a:spLocks/>
            </p:cNvSpPr>
            <p:nvPr/>
          </p:nvSpPr>
          <p:spPr bwMode="auto">
            <a:xfrm>
              <a:off x="8007350" y="1352550"/>
              <a:ext cx="15875" cy="38100"/>
            </a:xfrm>
            <a:custGeom>
              <a:avLst/>
              <a:gdLst/>
              <a:ahLst/>
              <a:cxnLst>
                <a:cxn ang="0">
                  <a:pos x="6" y="24"/>
                </a:cxn>
                <a:cxn ang="0">
                  <a:pos x="6" y="24"/>
                </a:cxn>
                <a:cxn ang="0">
                  <a:pos x="6" y="14"/>
                </a:cxn>
                <a:cxn ang="0">
                  <a:pos x="6" y="14"/>
                </a:cxn>
                <a:cxn ang="0">
                  <a:pos x="10" y="12"/>
                </a:cxn>
                <a:cxn ang="0">
                  <a:pos x="10" y="8"/>
                </a:cxn>
                <a:cxn ang="0">
                  <a:pos x="6" y="2"/>
                </a:cxn>
                <a:cxn ang="0">
                  <a:pos x="6" y="2"/>
                </a:cxn>
                <a:cxn ang="0">
                  <a:pos x="4" y="0"/>
                </a:cxn>
                <a:cxn ang="0">
                  <a:pos x="2" y="2"/>
                </a:cxn>
                <a:cxn ang="0">
                  <a:pos x="2" y="2"/>
                </a:cxn>
                <a:cxn ang="0">
                  <a:pos x="2" y="4"/>
                </a:cxn>
                <a:cxn ang="0">
                  <a:pos x="2" y="6"/>
                </a:cxn>
                <a:cxn ang="0">
                  <a:pos x="4" y="10"/>
                </a:cxn>
                <a:cxn ang="0">
                  <a:pos x="4" y="10"/>
                </a:cxn>
                <a:cxn ang="0">
                  <a:pos x="4" y="12"/>
                </a:cxn>
                <a:cxn ang="0">
                  <a:pos x="4" y="12"/>
                </a:cxn>
                <a:cxn ang="0">
                  <a:pos x="0" y="16"/>
                </a:cxn>
                <a:cxn ang="0">
                  <a:pos x="2" y="18"/>
                </a:cxn>
                <a:cxn ang="0">
                  <a:pos x="4" y="20"/>
                </a:cxn>
                <a:cxn ang="0">
                  <a:pos x="6" y="24"/>
                </a:cxn>
                <a:cxn ang="0">
                  <a:pos x="6" y="24"/>
                </a:cxn>
              </a:cxnLst>
              <a:rect l="0" t="0" r="r" b="b"/>
              <a:pathLst>
                <a:path w="10" h="24">
                  <a:moveTo>
                    <a:pt x="6" y="24"/>
                  </a:moveTo>
                  <a:lnTo>
                    <a:pt x="6" y="24"/>
                  </a:lnTo>
                  <a:lnTo>
                    <a:pt x="6" y="14"/>
                  </a:lnTo>
                  <a:lnTo>
                    <a:pt x="6" y="14"/>
                  </a:lnTo>
                  <a:lnTo>
                    <a:pt x="10" y="12"/>
                  </a:lnTo>
                  <a:lnTo>
                    <a:pt x="10" y="8"/>
                  </a:lnTo>
                  <a:lnTo>
                    <a:pt x="6" y="2"/>
                  </a:lnTo>
                  <a:lnTo>
                    <a:pt x="6" y="2"/>
                  </a:lnTo>
                  <a:lnTo>
                    <a:pt x="4" y="0"/>
                  </a:lnTo>
                  <a:lnTo>
                    <a:pt x="2" y="2"/>
                  </a:lnTo>
                  <a:lnTo>
                    <a:pt x="2" y="2"/>
                  </a:lnTo>
                  <a:lnTo>
                    <a:pt x="2" y="4"/>
                  </a:lnTo>
                  <a:lnTo>
                    <a:pt x="2" y="6"/>
                  </a:lnTo>
                  <a:lnTo>
                    <a:pt x="4" y="10"/>
                  </a:lnTo>
                  <a:lnTo>
                    <a:pt x="4" y="10"/>
                  </a:lnTo>
                  <a:lnTo>
                    <a:pt x="4" y="12"/>
                  </a:lnTo>
                  <a:lnTo>
                    <a:pt x="4" y="12"/>
                  </a:lnTo>
                  <a:lnTo>
                    <a:pt x="0" y="16"/>
                  </a:lnTo>
                  <a:lnTo>
                    <a:pt x="2" y="18"/>
                  </a:lnTo>
                  <a:lnTo>
                    <a:pt x="4" y="20"/>
                  </a:lnTo>
                  <a:lnTo>
                    <a:pt x="6" y="24"/>
                  </a:lnTo>
                  <a:lnTo>
                    <a:pt x="6"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125"/>
            <p:cNvSpPr>
              <a:spLocks/>
            </p:cNvSpPr>
            <p:nvPr/>
          </p:nvSpPr>
          <p:spPr bwMode="auto">
            <a:xfrm>
              <a:off x="5016500" y="292100"/>
              <a:ext cx="142875" cy="41275"/>
            </a:xfrm>
            <a:custGeom>
              <a:avLst/>
              <a:gdLst/>
              <a:ahLst/>
              <a:cxnLst>
                <a:cxn ang="0">
                  <a:pos x="4" y="10"/>
                </a:cxn>
                <a:cxn ang="0">
                  <a:pos x="4" y="10"/>
                </a:cxn>
                <a:cxn ang="0">
                  <a:pos x="0" y="12"/>
                </a:cxn>
                <a:cxn ang="0">
                  <a:pos x="0" y="14"/>
                </a:cxn>
                <a:cxn ang="0">
                  <a:pos x="0" y="16"/>
                </a:cxn>
                <a:cxn ang="0">
                  <a:pos x="0" y="16"/>
                </a:cxn>
                <a:cxn ang="0">
                  <a:pos x="0" y="18"/>
                </a:cxn>
                <a:cxn ang="0">
                  <a:pos x="2" y="18"/>
                </a:cxn>
                <a:cxn ang="0">
                  <a:pos x="6" y="18"/>
                </a:cxn>
                <a:cxn ang="0">
                  <a:pos x="6" y="18"/>
                </a:cxn>
                <a:cxn ang="0">
                  <a:pos x="16" y="18"/>
                </a:cxn>
                <a:cxn ang="0">
                  <a:pos x="16" y="18"/>
                </a:cxn>
                <a:cxn ang="0">
                  <a:pos x="20" y="16"/>
                </a:cxn>
                <a:cxn ang="0">
                  <a:pos x="24" y="16"/>
                </a:cxn>
                <a:cxn ang="0">
                  <a:pos x="30" y="18"/>
                </a:cxn>
                <a:cxn ang="0">
                  <a:pos x="30" y="18"/>
                </a:cxn>
                <a:cxn ang="0">
                  <a:pos x="30" y="20"/>
                </a:cxn>
                <a:cxn ang="0">
                  <a:pos x="30" y="20"/>
                </a:cxn>
                <a:cxn ang="0">
                  <a:pos x="28" y="20"/>
                </a:cxn>
                <a:cxn ang="0">
                  <a:pos x="24" y="22"/>
                </a:cxn>
                <a:cxn ang="0">
                  <a:pos x="24" y="22"/>
                </a:cxn>
                <a:cxn ang="0">
                  <a:pos x="28" y="24"/>
                </a:cxn>
                <a:cxn ang="0">
                  <a:pos x="34" y="26"/>
                </a:cxn>
                <a:cxn ang="0">
                  <a:pos x="44" y="24"/>
                </a:cxn>
                <a:cxn ang="0">
                  <a:pos x="44" y="24"/>
                </a:cxn>
                <a:cxn ang="0">
                  <a:pos x="62" y="20"/>
                </a:cxn>
                <a:cxn ang="0">
                  <a:pos x="70" y="18"/>
                </a:cxn>
                <a:cxn ang="0">
                  <a:pos x="80" y="18"/>
                </a:cxn>
                <a:cxn ang="0">
                  <a:pos x="80" y="18"/>
                </a:cxn>
                <a:cxn ang="0">
                  <a:pos x="86" y="18"/>
                </a:cxn>
                <a:cxn ang="0">
                  <a:pos x="90" y="14"/>
                </a:cxn>
                <a:cxn ang="0">
                  <a:pos x="90" y="14"/>
                </a:cxn>
                <a:cxn ang="0">
                  <a:pos x="90" y="10"/>
                </a:cxn>
                <a:cxn ang="0">
                  <a:pos x="88" y="10"/>
                </a:cxn>
                <a:cxn ang="0">
                  <a:pos x="88" y="10"/>
                </a:cxn>
                <a:cxn ang="0">
                  <a:pos x="80" y="10"/>
                </a:cxn>
                <a:cxn ang="0">
                  <a:pos x="74" y="10"/>
                </a:cxn>
                <a:cxn ang="0">
                  <a:pos x="68" y="6"/>
                </a:cxn>
                <a:cxn ang="0">
                  <a:pos x="62" y="0"/>
                </a:cxn>
                <a:cxn ang="0">
                  <a:pos x="62" y="0"/>
                </a:cxn>
                <a:cxn ang="0">
                  <a:pos x="60" y="2"/>
                </a:cxn>
                <a:cxn ang="0">
                  <a:pos x="60" y="2"/>
                </a:cxn>
                <a:cxn ang="0">
                  <a:pos x="58" y="2"/>
                </a:cxn>
                <a:cxn ang="0">
                  <a:pos x="56" y="4"/>
                </a:cxn>
                <a:cxn ang="0">
                  <a:pos x="58" y="8"/>
                </a:cxn>
                <a:cxn ang="0">
                  <a:pos x="62" y="10"/>
                </a:cxn>
                <a:cxn ang="0">
                  <a:pos x="62" y="12"/>
                </a:cxn>
                <a:cxn ang="0">
                  <a:pos x="62" y="14"/>
                </a:cxn>
                <a:cxn ang="0">
                  <a:pos x="62" y="14"/>
                </a:cxn>
                <a:cxn ang="0">
                  <a:pos x="48" y="12"/>
                </a:cxn>
                <a:cxn ang="0">
                  <a:pos x="36" y="8"/>
                </a:cxn>
                <a:cxn ang="0">
                  <a:pos x="36" y="8"/>
                </a:cxn>
                <a:cxn ang="0">
                  <a:pos x="34" y="6"/>
                </a:cxn>
                <a:cxn ang="0">
                  <a:pos x="30" y="6"/>
                </a:cxn>
                <a:cxn ang="0">
                  <a:pos x="24" y="6"/>
                </a:cxn>
                <a:cxn ang="0">
                  <a:pos x="24" y="6"/>
                </a:cxn>
                <a:cxn ang="0">
                  <a:pos x="20" y="4"/>
                </a:cxn>
                <a:cxn ang="0">
                  <a:pos x="14" y="4"/>
                </a:cxn>
                <a:cxn ang="0">
                  <a:pos x="14" y="4"/>
                </a:cxn>
                <a:cxn ang="0">
                  <a:pos x="8" y="6"/>
                </a:cxn>
                <a:cxn ang="0">
                  <a:pos x="6" y="8"/>
                </a:cxn>
                <a:cxn ang="0">
                  <a:pos x="4" y="10"/>
                </a:cxn>
                <a:cxn ang="0">
                  <a:pos x="4" y="10"/>
                </a:cxn>
              </a:cxnLst>
              <a:rect l="0" t="0" r="r" b="b"/>
              <a:pathLst>
                <a:path w="90" h="26">
                  <a:moveTo>
                    <a:pt x="4" y="10"/>
                  </a:moveTo>
                  <a:lnTo>
                    <a:pt x="4" y="10"/>
                  </a:lnTo>
                  <a:lnTo>
                    <a:pt x="0" y="12"/>
                  </a:lnTo>
                  <a:lnTo>
                    <a:pt x="0" y="14"/>
                  </a:lnTo>
                  <a:lnTo>
                    <a:pt x="0" y="16"/>
                  </a:lnTo>
                  <a:lnTo>
                    <a:pt x="0" y="16"/>
                  </a:lnTo>
                  <a:lnTo>
                    <a:pt x="0" y="18"/>
                  </a:lnTo>
                  <a:lnTo>
                    <a:pt x="2" y="18"/>
                  </a:lnTo>
                  <a:lnTo>
                    <a:pt x="6" y="18"/>
                  </a:lnTo>
                  <a:lnTo>
                    <a:pt x="6" y="18"/>
                  </a:lnTo>
                  <a:lnTo>
                    <a:pt x="16" y="18"/>
                  </a:lnTo>
                  <a:lnTo>
                    <a:pt x="16" y="18"/>
                  </a:lnTo>
                  <a:lnTo>
                    <a:pt x="20" y="16"/>
                  </a:lnTo>
                  <a:lnTo>
                    <a:pt x="24" y="16"/>
                  </a:lnTo>
                  <a:lnTo>
                    <a:pt x="30" y="18"/>
                  </a:lnTo>
                  <a:lnTo>
                    <a:pt x="30" y="18"/>
                  </a:lnTo>
                  <a:lnTo>
                    <a:pt x="30" y="20"/>
                  </a:lnTo>
                  <a:lnTo>
                    <a:pt x="30" y="20"/>
                  </a:lnTo>
                  <a:lnTo>
                    <a:pt x="28" y="20"/>
                  </a:lnTo>
                  <a:lnTo>
                    <a:pt x="24" y="22"/>
                  </a:lnTo>
                  <a:lnTo>
                    <a:pt x="24" y="22"/>
                  </a:lnTo>
                  <a:lnTo>
                    <a:pt x="28" y="24"/>
                  </a:lnTo>
                  <a:lnTo>
                    <a:pt x="34" y="26"/>
                  </a:lnTo>
                  <a:lnTo>
                    <a:pt x="44" y="24"/>
                  </a:lnTo>
                  <a:lnTo>
                    <a:pt x="44" y="24"/>
                  </a:lnTo>
                  <a:lnTo>
                    <a:pt x="62" y="20"/>
                  </a:lnTo>
                  <a:lnTo>
                    <a:pt x="70" y="18"/>
                  </a:lnTo>
                  <a:lnTo>
                    <a:pt x="80" y="18"/>
                  </a:lnTo>
                  <a:lnTo>
                    <a:pt x="80" y="18"/>
                  </a:lnTo>
                  <a:lnTo>
                    <a:pt x="86" y="18"/>
                  </a:lnTo>
                  <a:lnTo>
                    <a:pt x="90" y="14"/>
                  </a:lnTo>
                  <a:lnTo>
                    <a:pt x="90" y="14"/>
                  </a:lnTo>
                  <a:lnTo>
                    <a:pt x="90" y="10"/>
                  </a:lnTo>
                  <a:lnTo>
                    <a:pt x="88" y="10"/>
                  </a:lnTo>
                  <a:lnTo>
                    <a:pt x="88" y="10"/>
                  </a:lnTo>
                  <a:lnTo>
                    <a:pt x="80" y="10"/>
                  </a:lnTo>
                  <a:lnTo>
                    <a:pt x="74" y="10"/>
                  </a:lnTo>
                  <a:lnTo>
                    <a:pt x="68" y="6"/>
                  </a:lnTo>
                  <a:lnTo>
                    <a:pt x="62" y="0"/>
                  </a:lnTo>
                  <a:lnTo>
                    <a:pt x="62" y="0"/>
                  </a:lnTo>
                  <a:lnTo>
                    <a:pt x="60" y="2"/>
                  </a:lnTo>
                  <a:lnTo>
                    <a:pt x="60" y="2"/>
                  </a:lnTo>
                  <a:lnTo>
                    <a:pt x="58" y="2"/>
                  </a:lnTo>
                  <a:lnTo>
                    <a:pt x="56" y="4"/>
                  </a:lnTo>
                  <a:lnTo>
                    <a:pt x="58" y="8"/>
                  </a:lnTo>
                  <a:lnTo>
                    <a:pt x="62" y="10"/>
                  </a:lnTo>
                  <a:lnTo>
                    <a:pt x="62" y="12"/>
                  </a:lnTo>
                  <a:lnTo>
                    <a:pt x="62" y="14"/>
                  </a:lnTo>
                  <a:lnTo>
                    <a:pt x="62" y="14"/>
                  </a:lnTo>
                  <a:lnTo>
                    <a:pt x="48" y="12"/>
                  </a:lnTo>
                  <a:lnTo>
                    <a:pt x="36" y="8"/>
                  </a:lnTo>
                  <a:lnTo>
                    <a:pt x="36" y="8"/>
                  </a:lnTo>
                  <a:lnTo>
                    <a:pt x="34" y="6"/>
                  </a:lnTo>
                  <a:lnTo>
                    <a:pt x="30" y="6"/>
                  </a:lnTo>
                  <a:lnTo>
                    <a:pt x="24" y="6"/>
                  </a:lnTo>
                  <a:lnTo>
                    <a:pt x="24" y="6"/>
                  </a:lnTo>
                  <a:lnTo>
                    <a:pt x="20" y="4"/>
                  </a:lnTo>
                  <a:lnTo>
                    <a:pt x="14" y="4"/>
                  </a:lnTo>
                  <a:lnTo>
                    <a:pt x="14" y="4"/>
                  </a:lnTo>
                  <a:lnTo>
                    <a:pt x="8" y="6"/>
                  </a:lnTo>
                  <a:lnTo>
                    <a:pt x="6" y="8"/>
                  </a:lnTo>
                  <a:lnTo>
                    <a:pt x="4" y="10"/>
                  </a:lnTo>
                  <a:lnTo>
                    <a:pt x="4"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126"/>
            <p:cNvSpPr>
              <a:spLocks/>
            </p:cNvSpPr>
            <p:nvPr/>
          </p:nvSpPr>
          <p:spPr bwMode="auto">
            <a:xfrm>
              <a:off x="7064375" y="412750"/>
              <a:ext cx="25400" cy="12700"/>
            </a:xfrm>
            <a:custGeom>
              <a:avLst/>
              <a:gdLst/>
              <a:ahLst/>
              <a:cxnLst>
                <a:cxn ang="0">
                  <a:pos x="2" y="6"/>
                </a:cxn>
                <a:cxn ang="0">
                  <a:pos x="2" y="6"/>
                </a:cxn>
                <a:cxn ang="0">
                  <a:pos x="6" y="8"/>
                </a:cxn>
                <a:cxn ang="0">
                  <a:pos x="8" y="8"/>
                </a:cxn>
                <a:cxn ang="0">
                  <a:pos x="16" y="4"/>
                </a:cxn>
                <a:cxn ang="0">
                  <a:pos x="16" y="4"/>
                </a:cxn>
                <a:cxn ang="0">
                  <a:pos x="8" y="0"/>
                </a:cxn>
                <a:cxn ang="0">
                  <a:pos x="4" y="2"/>
                </a:cxn>
                <a:cxn ang="0">
                  <a:pos x="2" y="2"/>
                </a:cxn>
                <a:cxn ang="0">
                  <a:pos x="2" y="2"/>
                </a:cxn>
                <a:cxn ang="0">
                  <a:pos x="0" y="4"/>
                </a:cxn>
                <a:cxn ang="0">
                  <a:pos x="2" y="6"/>
                </a:cxn>
                <a:cxn ang="0">
                  <a:pos x="2" y="6"/>
                </a:cxn>
              </a:cxnLst>
              <a:rect l="0" t="0" r="r" b="b"/>
              <a:pathLst>
                <a:path w="16" h="8">
                  <a:moveTo>
                    <a:pt x="2" y="6"/>
                  </a:moveTo>
                  <a:lnTo>
                    <a:pt x="2" y="6"/>
                  </a:lnTo>
                  <a:lnTo>
                    <a:pt x="6" y="8"/>
                  </a:lnTo>
                  <a:lnTo>
                    <a:pt x="8" y="8"/>
                  </a:lnTo>
                  <a:lnTo>
                    <a:pt x="16" y="4"/>
                  </a:lnTo>
                  <a:lnTo>
                    <a:pt x="16" y="4"/>
                  </a:lnTo>
                  <a:lnTo>
                    <a:pt x="8" y="0"/>
                  </a:lnTo>
                  <a:lnTo>
                    <a:pt x="4" y="2"/>
                  </a:lnTo>
                  <a:lnTo>
                    <a:pt x="2" y="2"/>
                  </a:lnTo>
                  <a:lnTo>
                    <a:pt x="2" y="2"/>
                  </a:lnTo>
                  <a:lnTo>
                    <a:pt x="0" y="4"/>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127"/>
            <p:cNvSpPr>
              <a:spLocks/>
            </p:cNvSpPr>
            <p:nvPr/>
          </p:nvSpPr>
          <p:spPr bwMode="auto">
            <a:xfrm>
              <a:off x="8045450" y="1530350"/>
              <a:ext cx="9525" cy="38100"/>
            </a:xfrm>
            <a:custGeom>
              <a:avLst/>
              <a:gdLst/>
              <a:ahLst/>
              <a:cxnLst>
                <a:cxn ang="0">
                  <a:pos x="2" y="14"/>
                </a:cxn>
                <a:cxn ang="0">
                  <a:pos x="2" y="14"/>
                </a:cxn>
                <a:cxn ang="0">
                  <a:pos x="2" y="18"/>
                </a:cxn>
                <a:cxn ang="0">
                  <a:pos x="2" y="22"/>
                </a:cxn>
                <a:cxn ang="0">
                  <a:pos x="4" y="24"/>
                </a:cxn>
                <a:cxn ang="0">
                  <a:pos x="4" y="24"/>
                </a:cxn>
                <a:cxn ang="0">
                  <a:pos x="6" y="12"/>
                </a:cxn>
                <a:cxn ang="0">
                  <a:pos x="6" y="12"/>
                </a:cxn>
                <a:cxn ang="0">
                  <a:pos x="6" y="8"/>
                </a:cxn>
                <a:cxn ang="0">
                  <a:pos x="6" y="6"/>
                </a:cxn>
                <a:cxn ang="0">
                  <a:pos x="4" y="0"/>
                </a:cxn>
                <a:cxn ang="0">
                  <a:pos x="4" y="0"/>
                </a:cxn>
                <a:cxn ang="0">
                  <a:pos x="0" y="4"/>
                </a:cxn>
                <a:cxn ang="0">
                  <a:pos x="0" y="6"/>
                </a:cxn>
                <a:cxn ang="0">
                  <a:pos x="0" y="10"/>
                </a:cxn>
                <a:cxn ang="0">
                  <a:pos x="2" y="14"/>
                </a:cxn>
                <a:cxn ang="0">
                  <a:pos x="2" y="14"/>
                </a:cxn>
              </a:cxnLst>
              <a:rect l="0" t="0" r="r" b="b"/>
              <a:pathLst>
                <a:path w="6" h="24">
                  <a:moveTo>
                    <a:pt x="2" y="14"/>
                  </a:moveTo>
                  <a:lnTo>
                    <a:pt x="2" y="14"/>
                  </a:lnTo>
                  <a:lnTo>
                    <a:pt x="2" y="18"/>
                  </a:lnTo>
                  <a:lnTo>
                    <a:pt x="2" y="22"/>
                  </a:lnTo>
                  <a:lnTo>
                    <a:pt x="4" y="24"/>
                  </a:lnTo>
                  <a:lnTo>
                    <a:pt x="4" y="24"/>
                  </a:lnTo>
                  <a:lnTo>
                    <a:pt x="6" y="12"/>
                  </a:lnTo>
                  <a:lnTo>
                    <a:pt x="6" y="12"/>
                  </a:lnTo>
                  <a:lnTo>
                    <a:pt x="6" y="8"/>
                  </a:lnTo>
                  <a:lnTo>
                    <a:pt x="6" y="6"/>
                  </a:lnTo>
                  <a:lnTo>
                    <a:pt x="4" y="0"/>
                  </a:lnTo>
                  <a:lnTo>
                    <a:pt x="4" y="0"/>
                  </a:lnTo>
                  <a:lnTo>
                    <a:pt x="0" y="4"/>
                  </a:lnTo>
                  <a:lnTo>
                    <a:pt x="0" y="6"/>
                  </a:lnTo>
                  <a:lnTo>
                    <a:pt x="0" y="10"/>
                  </a:lnTo>
                  <a:lnTo>
                    <a:pt x="2" y="14"/>
                  </a:lnTo>
                  <a:lnTo>
                    <a:pt x="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128"/>
            <p:cNvSpPr>
              <a:spLocks/>
            </p:cNvSpPr>
            <p:nvPr/>
          </p:nvSpPr>
          <p:spPr bwMode="auto">
            <a:xfrm>
              <a:off x="5429250" y="520700"/>
              <a:ext cx="19050" cy="12700"/>
            </a:xfrm>
            <a:custGeom>
              <a:avLst/>
              <a:gdLst/>
              <a:ahLst/>
              <a:cxnLst>
                <a:cxn ang="0">
                  <a:pos x="8" y="0"/>
                </a:cxn>
                <a:cxn ang="0">
                  <a:pos x="8" y="0"/>
                </a:cxn>
                <a:cxn ang="0">
                  <a:pos x="4" y="2"/>
                </a:cxn>
                <a:cxn ang="0">
                  <a:pos x="2" y="4"/>
                </a:cxn>
                <a:cxn ang="0">
                  <a:pos x="0" y="6"/>
                </a:cxn>
                <a:cxn ang="0">
                  <a:pos x="0" y="6"/>
                </a:cxn>
                <a:cxn ang="0">
                  <a:pos x="2" y="8"/>
                </a:cxn>
                <a:cxn ang="0">
                  <a:pos x="4" y="8"/>
                </a:cxn>
                <a:cxn ang="0">
                  <a:pos x="4" y="8"/>
                </a:cxn>
                <a:cxn ang="0">
                  <a:pos x="8" y="6"/>
                </a:cxn>
                <a:cxn ang="0">
                  <a:pos x="12" y="2"/>
                </a:cxn>
                <a:cxn ang="0">
                  <a:pos x="12" y="2"/>
                </a:cxn>
                <a:cxn ang="0">
                  <a:pos x="10" y="2"/>
                </a:cxn>
                <a:cxn ang="0">
                  <a:pos x="8" y="0"/>
                </a:cxn>
                <a:cxn ang="0">
                  <a:pos x="8" y="0"/>
                </a:cxn>
              </a:cxnLst>
              <a:rect l="0" t="0" r="r" b="b"/>
              <a:pathLst>
                <a:path w="12" h="8">
                  <a:moveTo>
                    <a:pt x="8" y="0"/>
                  </a:moveTo>
                  <a:lnTo>
                    <a:pt x="8" y="0"/>
                  </a:lnTo>
                  <a:lnTo>
                    <a:pt x="4" y="2"/>
                  </a:lnTo>
                  <a:lnTo>
                    <a:pt x="2" y="4"/>
                  </a:lnTo>
                  <a:lnTo>
                    <a:pt x="0" y="6"/>
                  </a:lnTo>
                  <a:lnTo>
                    <a:pt x="0" y="6"/>
                  </a:lnTo>
                  <a:lnTo>
                    <a:pt x="2" y="8"/>
                  </a:lnTo>
                  <a:lnTo>
                    <a:pt x="4" y="8"/>
                  </a:lnTo>
                  <a:lnTo>
                    <a:pt x="4" y="8"/>
                  </a:lnTo>
                  <a:lnTo>
                    <a:pt x="8" y="6"/>
                  </a:lnTo>
                  <a:lnTo>
                    <a:pt x="12" y="2"/>
                  </a:lnTo>
                  <a:lnTo>
                    <a:pt x="12" y="2"/>
                  </a:lnTo>
                  <a:lnTo>
                    <a:pt x="10" y="2"/>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129"/>
            <p:cNvSpPr>
              <a:spLocks/>
            </p:cNvSpPr>
            <p:nvPr/>
          </p:nvSpPr>
          <p:spPr bwMode="auto">
            <a:xfrm>
              <a:off x="6870700" y="977900"/>
              <a:ext cx="19050" cy="9525"/>
            </a:xfrm>
            <a:custGeom>
              <a:avLst/>
              <a:gdLst/>
              <a:ahLst/>
              <a:cxnLst>
                <a:cxn ang="0">
                  <a:pos x="12" y="0"/>
                </a:cxn>
                <a:cxn ang="0">
                  <a:pos x="12" y="0"/>
                </a:cxn>
                <a:cxn ang="0">
                  <a:pos x="4" y="0"/>
                </a:cxn>
                <a:cxn ang="0">
                  <a:pos x="0" y="4"/>
                </a:cxn>
                <a:cxn ang="0">
                  <a:pos x="0" y="4"/>
                </a:cxn>
                <a:cxn ang="0">
                  <a:pos x="0" y="6"/>
                </a:cxn>
                <a:cxn ang="0">
                  <a:pos x="0" y="6"/>
                </a:cxn>
                <a:cxn ang="0">
                  <a:pos x="4" y="6"/>
                </a:cxn>
                <a:cxn ang="0">
                  <a:pos x="6" y="6"/>
                </a:cxn>
                <a:cxn ang="0">
                  <a:pos x="12" y="0"/>
                </a:cxn>
                <a:cxn ang="0">
                  <a:pos x="12" y="0"/>
                </a:cxn>
              </a:cxnLst>
              <a:rect l="0" t="0" r="r" b="b"/>
              <a:pathLst>
                <a:path w="12" h="6">
                  <a:moveTo>
                    <a:pt x="12" y="0"/>
                  </a:moveTo>
                  <a:lnTo>
                    <a:pt x="12" y="0"/>
                  </a:lnTo>
                  <a:lnTo>
                    <a:pt x="4" y="0"/>
                  </a:lnTo>
                  <a:lnTo>
                    <a:pt x="0" y="4"/>
                  </a:lnTo>
                  <a:lnTo>
                    <a:pt x="0" y="4"/>
                  </a:lnTo>
                  <a:lnTo>
                    <a:pt x="0" y="6"/>
                  </a:lnTo>
                  <a:lnTo>
                    <a:pt x="0" y="6"/>
                  </a:lnTo>
                  <a:lnTo>
                    <a:pt x="4" y="6"/>
                  </a:lnTo>
                  <a:lnTo>
                    <a:pt x="6" y="6"/>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130"/>
            <p:cNvSpPr>
              <a:spLocks/>
            </p:cNvSpPr>
            <p:nvPr/>
          </p:nvSpPr>
          <p:spPr bwMode="auto">
            <a:xfrm>
              <a:off x="5499100" y="1254125"/>
              <a:ext cx="22225" cy="12700"/>
            </a:xfrm>
            <a:custGeom>
              <a:avLst/>
              <a:gdLst/>
              <a:ahLst/>
              <a:cxnLst>
                <a:cxn ang="0">
                  <a:pos x="2" y="0"/>
                </a:cxn>
                <a:cxn ang="0">
                  <a:pos x="2" y="0"/>
                </a:cxn>
                <a:cxn ang="0">
                  <a:pos x="0" y="2"/>
                </a:cxn>
                <a:cxn ang="0">
                  <a:pos x="2" y="4"/>
                </a:cxn>
                <a:cxn ang="0">
                  <a:pos x="2" y="4"/>
                </a:cxn>
                <a:cxn ang="0">
                  <a:pos x="4" y="6"/>
                </a:cxn>
                <a:cxn ang="0">
                  <a:pos x="8" y="8"/>
                </a:cxn>
                <a:cxn ang="0">
                  <a:pos x="14" y="6"/>
                </a:cxn>
                <a:cxn ang="0">
                  <a:pos x="14" y="6"/>
                </a:cxn>
                <a:cxn ang="0">
                  <a:pos x="8" y="2"/>
                </a:cxn>
                <a:cxn ang="0">
                  <a:pos x="2" y="0"/>
                </a:cxn>
                <a:cxn ang="0">
                  <a:pos x="2" y="0"/>
                </a:cxn>
              </a:cxnLst>
              <a:rect l="0" t="0" r="r" b="b"/>
              <a:pathLst>
                <a:path w="14" h="8">
                  <a:moveTo>
                    <a:pt x="2" y="0"/>
                  </a:moveTo>
                  <a:lnTo>
                    <a:pt x="2" y="0"/>
                  </a:lnTo>
                  <a:lnTo>
                    <a:pt x="0" y="2"/>
                  </a:lnTo>
                  <a:lnTo>
                    <a:pt x="2" y="4"/>
                  </a:lnTo>
                  <a:lnTo>
                    <a:pt x="2" y="4"/>
                  </a:lnTo>
                  <a:lnTo>
                    <a:pt x="4" y="6"/>
                  </a:lnTo>
                  <a:lnTo>
                    <a:pt x="8" y="8"/>
                  </a:lnTo>
                  <a:lnTo>
                    <a:pt x="14" y="6"/>
                  </a:lnTo>
                  <a:lnTo>
                    <a:pt x="14" y="6"/>
                  </a:lnTo>
                  <a:lnTo>
                    <a:pt x="8"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131"/>
            <p:cNvSpPr>
              <a:spLocks/>
            </p:cNvSpPr>
            <p:nvPr/>
          </p:nvSpPr>
          <p:spPr bwMode="auto">
            <a:xfrm>
              <a:off x="5711825" y="781050"/>
              <a:ext cx="9525" cy="22225"/>
            </a:xfrm>
            <a:custGeom>
              <a:avLst/>
              <a:gdLst/>
              <a:ahLst/>
              <a:cxnLst>
                <a:cxn ang="0">
                  <a:pos x="4" y="14"/>
                </a:cxn>
                <a:cxn ang="0">
                  <a:pos x="4" y="14"/>
                </a:cxn>
                <a:cxn ang="0">
                  <a:pos x="6" y="10"/>
                </a:cxn>
                <a:cxn ang="0">
                  <a:pos x="6" y="8"/>
                </a:cxn>
                <a:cxn ang="0">
                  <a:pos x="6" y="4"/>
                </a:cxn>
                <a:cxn ang="0">
                  <a:pos x="6" y="0"/>
                </a:cxn>
                <a:cxn ang="0">
                  <a:pos x="6" y="0"/>
                </a:cxn>
                <a:cxn ang="0">
                  <a:pos x="0" y="8"/>
                </a:cxn>
                <a:cxn ang="0">
                  <a:pos x="0" y="10"/>
                </a:cxn>
                <a:cxn ang="0">
                  <a:pos x="0" y="12"/>
                </a:cxn>
                <a:cxn ang="0">
                  <a:pos x="0" y="12"/>
                </a:cxn>
                <a:cxn ang="0">
                  <a:pos x="4" y="14"/>
                </a:cxn>
                <a:cxn ang="0">
                  <a:pos x="4" y="14"/>
                </a:cxn>
              </a:cxnLst>
              <a:rect l="0" t="0" r="r" b="b"/>
              <a:pathLst>
                <a:path w="6" h="14">
                  <a:moveTo>
                    <a:pt x="4" y="14"/>
                  </a:moveTo>
                  <a:lnTo>
                    <a:pt x="4" y="14"/>
                  </a:lnTo>
                  <a:lnTo>
                    <a:pt x="6" y="10"/>
                  </a:lnTo>
                  <a:lnTo>
                    <a:pt x="6" y="8"/>
                  </a:lnTo>
                  <a:lnTo>
                    <a:pt x="6" y="4"/>
                  </a:lnTo>
                  <a:lnTo>
                    <a:pt x="6" y="0"/>
                  </a:lnTo>
                  <a:lnTo>
                    <a:pt x="6" y="0"/>
                  </a:lnTo>
                  <a:lnTo>
                    <a:pt x="0" y="8"/>
                  </a:lnTo>
                  <a:lnTo>
                    <a:pt x="0" y="10"/>
                  </a:lnTo>
                  <a:lnTo>
                    <a:pt x="0" y="12"/>
                  </a:lnTo>
                  <a:lnTo>
                    <a:pt x="0" y="12"/>
                  </a:lnTo>
                  <a:lnTo>
                    <a:pt x="4" y="14"/>
                  </a:lnTo>
                  <a:lnTo>
                    <a:pt x="4"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32"/>
            <p:cNvSpPr>
              <a:spLocks/>
            </p:cNvSpPr>
            <p:nvPr/>
          </p:nvSpPr>
          <p:spPr bwMode="auto">
            <a:xfrm>
              <a:off x="5797550" y="774700"/>
              <a:ext cx="15875" cy="12700"/>
            </a:xfrm>
            <a:custGeom>
              <a:avLst/>
              <a:gdLst/>
              <a:ahLst/>
              <a:cxnLst>
                <a:cxn ang="0">
                  <a:pos x="8" y="8"/>
                </a:cxn>
                <a:cxn ang="0">
                  <a:pos x="8" y="8"/>
                </a:cxn>
                <a:cxn ang="0">
                  <a:pos x="8" y="6"/>
                </a:cxn>
                <a:cxn ang="0">
                  <a:pos x="10" y="2"/>
                </a:cxn>
                <a:cxn ang="0">
                  <a:pos x="10" y="2"/>
                </a:cxn>
                <a:cxn ang="0">
                  <a:pos x="10" y="0"/>
                </a:cxn>
                <a:cxn ang="0">
                  <a:pos x="8" y="0"/>
                </a:cxn>
                <a:cxn ang="0">
                  <a:pos x="4" y="0"/>
                </a:cxn>
                <a:cxn ang="0">
                  <a:pos x="4" y="0"/>
                </a:cxn>
                <a:cxn ang="0">
                  <a:pos x="4" y="0"/>
                </a:cxn>
                <a:cxn ang="0">
                  <a:pos x="2" y="0"/>
                </a:cxn>
                <a:cxn ang="0">
                  <a:pos x="0" y="4"/>
                </a:cxn>
                <a:cxn ang="0">
                  <a:pos x="0" y="4"/>
                </a:cxn>
                <a:cxn ang="0">
                  <a:pos x="4" y="8"/>
                </a:cxn>
                <a:cxn ang="0">
                  <a:pos x="8" y="8"/>
                </a:cxn>
                <a:cxn ang="0">
                  <a:pos x="8" y="8"/>
                </a:cxn>
              </a:cxnLst>
              <a:rect l="0" t="0" r="r" b="b"/>
              <a:pathLst>
                <a:path w="10" h="8">
                  <a:moveTo>
                    <a:pt x="8" y="8"/>
                  </a:moveTo>
                  <a:lnTo>
                    <a:pt x="8" y="8"/>
                  </a:lnTo>
                  <a:lnTo>
                    <a:pt x="8" y="6"/>
                  </a:lnTo>
                  <a:lnTo>
                    <a:pt x="10" y="2"/>
                  </a:lnTo>
                  <a:lnTo>
                    <a:pt x="10" y="2"/>
                  </a:lnTo>
                  <a:lnTo>
                    <a:pt x="10" y="0"/>
                  </a:lnTo>
                  <a:lnTo>
                    <a:pt x="8" y="0"/>
                  </a:lnTo>
                  <a:lnTo>
                    <a:pt x="4" y="0"/>
                  </a:lnTo>
                  <a:lnTo>
                    <a:pt x="4" y="0"/>
                  </a:lnTo>
                  <a:lnTo>
                    <a:pt x="4" y="0"/>
                  </a:lnTo>
                  <a:lnTo>
                    <a:pt x="2" y="0"/>
                  </a:lnTo>
                  <a:lnTo>
                    <a:pt x="0" y="4"/>
                  </a:lnTo>
                  <a:lnTo>
                    <a:pt x="0" y="4"/>
                  </a:lnTo>
                  <a:lnTo>
                    <a:pt x="4" y="8"/>
                  </a:lnTo>
                  <a:lnTo>
                    <a:pt x="8" y="8"/>
                  </a:lnTo>
                  <a:lnTo>
                    <a:pt x="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33"/>
            <p:cNvSpPr>
              <a:spLocks/>
            </p:cNvSpPr>
            <p:nvPr/>
          </p:nvSpPr>
          <p:spPr bwMode="auto">
            <a:xfrm>
              <a:off x="5556250" y="2251075"/>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34"/>
            <p:cNvSpPr>
              <a:spLocks/>
            </p:cNvSpPr>
            <p:nvPr/>
          </p:nvSpPr>
          <p:spPr bwMode="auto">
            <a:xfrm>
              <a:off x="5549900" y="2251075"/>
              <a:ext cx="6350" cy="22225"/>
            </a:xfrm>
            <a:custGeom>
              <a:avLst/>
              <a:gdLst/>
              <a:ahLst/>
              <a:cxnLst>
                <a:cxn ang="0">
                  <a:pos x="0" y="14"/>
                </a:cxn>
                <a:cxn ang="0">
                  <a:pos x="0" y="14"/>
                </a:cxn>
                <a:cxn ang="0">
                  <a:pos x="2" y="10"/>
                </a:cxn>
                <a:cxn ang="0">
                  <a:pos x="4" y="8"/>
                </a:cxn>
                <a:cxn ang="0">
                  <a:pos x="4" y="0"/>
                </a:cxn>
                <a:cxn ang="0">
                  <a:pos x="4" y="0"/>
                </a:cxn>
                <a:cxn ang="0">
                  <a:pos x="0" y="2"/>
                </a:cxn>
                <a:cxn ang="0">
                  <a:pos x="0" y="6"/>
                </a:cxn>
                <a:cxn ang="0">
                  <a:pos x="0" y="14"/>
                </a:cxn>
                <a:cxn ang="0">
                  <a:pos x="0" y="14"/>
                </a:cxn>
              </a:cxnLst>
              <a:rect l="0" t="0" r="r" b="b"/>
              <a:pathLst>
                <a:path w="4" h="14">
                  <a:moveTo>
                    <a:pt x="0" y="14"/>
                  </a:moveTo>
                  <a:lnTo>
                    <a:pt x="0" y="14"/>
                  </a:lnTo>
                  <a:lnTo>
                    <a:pt x="2" y="10"/>
                  </a:lnTo>
                  <a:lnTo>
                    <a:pt x="4" y="8"/>
                  </a:lnTo>
                  <a:lnTo>
                    <a:pt x="4" y="0"/>
                  </a:lnTo>
                  <a:lnTo>
                    <a:pt x="4" y="0"/>
                  </a:lnTo>
                  <a:lnTo>
                    <a:pt x="0" y="2"/>
                  </a:lnTo>
                  <a:lnTo>
                    <a:pt x="0" y="6"/>
                  </a:lnTo>
                  <a:lnTo>
                    <a:pt x="0" y="14"/>
                  </a:lnTo>
                  <a:lnTo>
                    <a:pt x="0"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35"/>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36"/>
            <p:cNvSpPr>
              <a:spLocks/>
            </p:cNvSpPr>
            <p:nvPr/>
          </p:nvSpPr>
          <p:spPr bwMode="auto">
            <a:xfrm>
              <a:off x="7978775" y="1368425"/>
              <a:ext cx="12700" cy="15875"/>
            </a:xfrm>
            <a:custGeom>
              <a:avLst/>
              <a:gdLst/>
              <a:ahLst/>
              <a:cxnLst>
                <a:cxn ang="0">
                  <a:pos x="2" y="0"/>
                </a:cxn>
                <a:cxn ang="0">
                  <a:pos x="2" y="0"/>
                </a:cxn>
                <a:cxn ang="0">
                  <a:pos x="0" y="4"/>
                </a:cxn>
                <a:cxn ang="0">
                  <a:pos x="0" y="8"/>
                </a:cxn>
                <a:cxn ang="0">
                  <a:pos x="0" y="8"/>
                </a:cxn>
                <a:cxn ang="0">
                  <a:pos x="2" y="10"/>
                </a:cxn>
                <a:cxn ang="0">
                  <a:pos x="4" y="8"/>
                </a:cxn>
                <a:cxn ang="0">
                  <a:pos x="8" y="6"/>
                </a:cxn>
                <a:cxn ang="0">
                  <a:pos x="8" y="6"/>
                </a:cxn>
                <a:cxn ang="0">
                  <a:pos x="6" y="2"/>
                </a:cxn>
                <a:cxn ang="0">
                  <a:pos x="4" y="0"/>
                </a:cxn>
                <a:cxn ang="0">
                  <a:pos x="2" y="0"/>
                </a:cxn>
                <a:cxn ang="0">
                  <a:pos x="2" y="0"/>
                </a:cxn>
              </a:cxnLst>
              <a:rect l="0" t="0" r="r" b="b"/>
              <a:pathLst>
                <a:path w="8" h="10">
                  <a:moveTo>
                    <a:pt x="2" y="0"/>
                  </a:moveTo>
                  <a:lnTo>
                    <a:pt x="2" y="0"/>
                  </a:lnTo>
                  <a:lnTo>
                    <a:pt x="0" y="4"/>
                  </a:lnTo>
                  <a:lnTo>
                    <a:pt x="0" y="8"/>
                  </a:lnTo>
                  <a:lnTo>
                    <a:pt x="0" y="8"/>
                  </a:lnTo>
                  <a:lnTo>
                    <a:pt x="2" y="10"/>
                  </a:lnTo>
                  <a:lnTo>
                    <a:pt x="4" y="8"/>
                  </a:lnTo>
                  <a:lnTo>
                    <a:pt x="8" y="6"/>
                  </a:lnTo>
                  <a:lnTo>
                    <a:pt x="8" y="6"/>
                  </a:lnTo>
                  <a:lnTo>
                    <a:pt x="6" y="2"/>
                  </a:lnTo>
                  <a:lnTo>
                    <a:pt x="4" y="0"/>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37"/>
            <p:cNvSpPr>
              <a:spLocks/>
            </p:cNvSpPr>
            <p:nvPr/>
          </p:nvSpPr>
          <p:spPr bwMode="auto">
            <a:xfrm>
              <a:off x="6607175" y="638175"/>
              <a:ext cx="15875" cy="12700"/>
            </a:xfrm>
            <a:custGeom>
              <a:avLst/>
              <a:gdLst/>
              <a:ahLst/>
              <a:cxnLst>
                <a:cxn ang="0">
                  <a:pos x="10" y="0"/>
                </a:cxn>
                <a:cxn ang="0">
                  <a:pos x="10" y="0"/>
                </a:cxn>
                <a:cxn ang="0">
                  <a:pos x="0" y="0"/>
                </a:cxn>
                <a:cxn ang="0">
                  <a:pos x="0" y="0"/>
                </a:cxn>
                <a:cxn ang="0">
                  <a:pos x="0" y="6"/>
                </a:cxn>
                <a:cxn ang="0">
                  <a:pos x="0" y="8"/>
                </a:cxn>
                <a:cxn ang="0">
                  <a:pos x="4" y="8"/>
                </a:cxn>
                <a:cxn ang="0">
                  <a:pos x="4" y="8"/>
                </a:cxn>
                <a:cxn ang="0">
                  <a:pos x="6" y="8"/>
                </a:cxn>
                <a:cxn ang="0">
                  <a:pos x="8" y="6"/>
                </a:cxn>
                <a:cxn ang="0">
                  <a:pos x="10" y="0"/>
                </a:cxn>
                <a:cxn ang="0">
                  <a:pos x="10" y="0"/>
                </a:cxn>
              </a:cxnLst>
              <a:rect l="0" t="0" r="r" b="b"/>
              <a:pathLst>
                <a:path w="10" h="8">
                  <a:moveTo>
                    <a:pt x="10" y="0"/>
                  </a:moveTo>
                  <a:lnTo>
                    <a:pt x="10" y="0"/>
                  </a:lnTo>
                  <a:lnTo>
                    <a:pt x="0" y="0"/>
                  </a:lnTo>
                  <a:lnTo>
                    <a:pt x="0" y="0"/>
                  </a:lnTo>
                  <a:lnTo>
                    <a:pt x="0" y="6"/>
                  </a:lnTo>
                  <a:lnTo>
                    <a:pt x="0" y="8"/>
                  </a:lnTo>
                  <a:lnTo>
                    <a:pt x="4" y="8"/>
                  </a:lnTo>
                  <a:lnTo>
                    <a:pt x="4" y="8"/>
                  </a:lnTo>
                  <a:lnTo>
                    <a:pt x="6" y="8"/>
                  </a:lnTo>
                  <a:lnTo>
                    <a:pt x="8" y="6"/>
                  </a:lnTo>
                  <a:lnTo>
                    <a:pt x="10" y="0"/>
                  </a:ln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38"/>
            <p:cNvSpPr>
              <a:spLocks/>
            </p:cNvSpPr>
            <p:nvPr/>
          </p:nvSpPr>
          <p:spPr bwMode="auto">
            <a:xfrm>
              <a:off x="7194550" y="400050"/>
              <a:ext cx="19050" cy="12700"/>
            </a:xfrm>
            <a:custGeom>
              <a:avLst/>
              <a:gdLst/>
              <a:ahLst/>
              <a:cxnLst>
                <a:cxn ang="0">
                  <a:pos x="0" y="0"/>
                </a:cxn>
                <a:cxn ang="0">
                  <a:pos x="0" y="0"/>
                </a:cxn>
                <a:cxn ang="0">
                  <a:pos x="2" y="4"/>
                </a:cxn>
                <a:cxn ang="0">
                  <a:pos x="6" y="4"/>
                </a:cxn>
                <a:cxn ang="0">
                  <a:pos x="10" y="6"/>
                </a:cxn>
                <a:cxn ang="0">
                  <a:pos x="12" y="8"/>
                </a:cxn>
                <a:cxn ang="0">
                  <a:pos x="12" y="8"/>
                </a:cxn>
                <a:cxn ang="0">
                  <a:pos x="10" y="2"/>
                </a:cxn>
                <a:cxn ang="0">
                  <a:pos x="8" y="2"/>
                </a:cxn>
                <a:cxn ang="0">
                  <a:pos x="4" y="0"/>
                </a:cxn>
                <a:cxn ang="0">
                  <a:pos x="0" y="0"/>
                </a:cxn>
                <a:cxn ang="0">
                  <a:pos x="0" y="0"/>
                </a:cxn>
              </a:cxnLst>
              <a:rect l="0" t="0" r="r" b="b"/>
              <a:pathLst>
                <a:path w="12" h="8">
                  <a:moveTo>
                    <a:pt x="0" y="0"/>
                  </a:moveTo>
                  <a:lnTo>
                    <a:pt x="0" y="0"/>
                  </a:lnTo>
                  <a:lnTo>
                    <a:pt x="2" y="4"/>
                  </a:lnTo>
                  <a:lnTo>
                    <a:pt x="6" y="4"/>
                  </a:lnTo>
                  <a:lnTo>
                    <a:pt x="10" y="6"/>
                  </a:lnTo>
                  <a:lnTo>
                    <a:pt x="12" y="8"/>
                  </a:lnTo>
                  <a:lnTo>
                    <a:pt x="12" y="8"/>
                  </a:lnTo>
                  <a:lnTo>
                    <a:pt x="10" y="2"/>
                  </a:lnTo>
                  <a:lnTo>
                    <a:pt x="8" y="2"/>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39"/>
            <p:cNvSpPr>
              <a:spLocks/>
            </p:cNvSpPr>
            <p:nvPr/>
          </p:nvSpPr>
          <p:spPr bwMode="auto">
            <a:xfrm>
              <a:off x="7213600" y="4127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40"/>
            <p:cNvSpPr>
              <a:spLocks/>
            </p:cNvSpPr>
            <p:nvPr/>
          </p:nvSpPr>
          <p:spPr bwMode="auto">
            <a:xfrm>
              <a:off x="4816475" y="669925"/>
              <a:ext cx="15875" cy="12700"/>
            </a:xfrm>
            <a:custGeom>
              <a:avLst/>
              <a:gdLst/>
              <a:ahLst/>
              <a:cxnLst>
                <a:cxn ang="0">
                  <a:pos x="0" y="0"/>
                </a:cxn>
                <a:cxn ang="0">
                  <a:pos x="0" y="0"/>
                </a:cxn>
                <a:cxn ang="0">
                  <a:pos x="4" y="4"/>
                </a:cxn>
                <a:cxn ang="0">
                  <a:pos x="8" y="8"/>
                </a:cxn>
                <a:cxn ang="0">
                  <a:pos x="8" y="8"/>
                </a:cxn>
                <a:cxn ang="0">
                  <a:pos x="10" y="4"/>
                </a:cxn>
                <a:cxn ang="0">
                  <a:pos x="10" y="0"/>
                </a:cxn>
                <a:cxn ang="0">
                  <a:pos x="6" y="0"/>
                </a:cxn>
                <a:cxn ang="0">
                  <a:pos x="0" y="0"/>
                </a:cxn>
                <a:cxn ang="0">
                  <a:pos x="0" y="0"/>
                </a:cxn>
              </a:cxnLst>
              <a:rect l="0" t="0" r="r" b="b"/>
              <a:pathLst>
                <a:path w="10" h="8">
                  <a:moveTo>
                    <a:pt x="0" y="0"/>
                  </a:moveTo>
                  <a:lnTo>
                    <a:pt x="0" y="0"/>
                  </a:lnTo>
                  <a:lnTo>
                    <a:pt x="4" y="4"/>
                  </a:lnTo>
                  <a:lnTo>
                    <a:pt x="8" y="8"/>
                  </a:lnTo>
                  <a:lnTo>
                    <a:pt x="8" y="8"/>
                  </a:lnTo>
                  <a:lnTo>
                    <a:pt x="10" y="4"/>
                  </a:lnTo>
                  <a:lnTo>
                    <a:pt x="10" y="0"/>
                  </a:lnTo>
                  <a:lnTo>
                    <a:pt x="6"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41"/>
            <p:cNvSpPr>
              <a:spLocks/>
            </p:cNvSpPr>
            <p:nvPr/>
          </p:nvSpPr>
          <p:spPr bwMode="auto">
            <a:xfrm>
              <a:off x="8308975" y="1641475"/>
              <a:ext cx="41275" cy="22225"/>
            </a:xfrm>
            <a:custGeom>
              <a:avLst/>
              <a:gdLst/>
              <a:ahLst/>
              <a:cxnLst>
                <a:cxn ang="0">
                  <a:pos x="14" y="12"/>
                </a:cxn>
                <a:cxn ang="0">
                  <a:pos x="14" y="12"/>
                </a:cxn>
                <a:cxn ang="0">
                  <a:pos x="18" y="12"/>
                </a:cxn>
                <a:cxn ang="0">
                  <a:pos x="20" y="10"/>
                </a:cxn>
                <a:cxn ang="0">
                  <a:pos x="20" y="10"/>
                </a:cxn>
                <a:cxn ang="0">
                  <a:pos x="24" y="6"/>
                </a:cxn>
                <a:cxn ang="0">
                  <a:pos x="26" y="4"/>
                </a:cxn>
                <a:cxn ang="0">
                  <a:pos x="24" y="2"/>
                </a:cxn>
                <a:cxn ang="0">
                  <a:pos x="24" y="2"/>
                </a:cxn>
                <a:cxn ang="0">
                  <a:pos x="22" y="0"/>
                </a:cxn>
                <a:cxn ang="0">
                  <a:pos x="20" y="0"/>
                </a:cxn>
                <a:cxn ang="0">
                  <a:pos x="20" y="4"/>
                </a:cxn>
                <a:cxn ang="0">
                  <a:pos x="20" y="4"/>
                </a:cxn>
                <a:cxn ang="0">
                  <a:pos x="16" y="6"/>
                </a:cxn>
                <a:cxn ang="0">
                  <a:pos x="14" y="6"/>
                </a:cxn>
                <a:cxn ang="0">
                  <a:pos x="12" y="6"/>
                </a:cxn>
                <a:cxn ang="0">
                  <a:pos x="8" y="8"/>
                </a:cxn>
                <a:cxn ang="0">
                  <a:pos x="8" y="8"/>
                </a:cxn>
                <a:cxn ang="0">
                  <a:pos x="4" y="8"/>
                </a:cxn>
                <a:cxn ang="0">
                  <a:pos x="2" y="8"/>
                </a:cxn>
                <a:cxn ang="0">
                  <a:pos x="0" y="10"/>
                </a:cxn>
                <a:cxn ang="0">
                  <a:pos x="0" y="10"/>
                </a:cxn>
                <a:cxn ang="0">
                  <a:pos x="4" y="12"/>
                </a:cxn>
                <a:cxn ang="0">
                  <a:pos x="6" y="14"/>
                </a:cxn>
                <a:cxn ang="0">
                  <a:pos x="14" y="12"/>
                </a:cxn>
                <a:cxn ang="0">
                  <a:pos x="14" y="12"/>
                </a:cxn>
              </a:cxnLst>
              <a:rect l="0" t="0" r="r" b="b"/>
              <a:pathLst>
                <a:path w="26" h="14">
                  <a:moveTo>
                    <a:pt x="14" y="12"/>
                  </a:moveTo>
                  <a:lnTo>
                    <a:pt x="14" y="12"/>
                  </a:lnTo>
                  <a:lnTo>
                    <a:pt x="18" y="12"/>
                  </a:lnTo>
                  <a:lnTo>
                    <a:pt x="20" y="10"/>
                  </a:lnTo>
                  <a:lnTo>
                    <a:pt x="20" y="10"/>
                  </a:lnTo>
                  <a:lnTo>
                    <a:pt x="24" y="6"/>
                  </a:lnTo>
                  <a:lnTo>
                    <a:pt x="26" y="4"/>
                  </a:lnTo>
                  <a:lnTo>
                    <a:pt x="24" y="2"/>
                  </a:lnTo>
                  <a:lnTo>
                    <a:pt x="24" y="2"/>
                  </a:lnTo>
                  <a:lnTo>
                    <a:pt x="22" y="0"/>
                  </a:lnTo>
                  <a:lnTo>
                    <a:pt x="20" y="0"/>
                  </a:lnTo>
                  <a:lnTo>
                    <a:pt x="20" y="4"/>
                  </a:lnTo>
                  <a:lnTo>
                    <a:pt x="20" y="4"/>
                  </a:lnTo>
                  <a:lnTo>
                    <a:pt x="16" y="6"/>
                  </a:lnTo>
                  <a:lnTo>
                    <a:pt x="14" y="6"/>
                  </a:lnTo>
                  <a:lnTo>
                    <a:pt x="12" y="6"/>
                  </a:lnTo>
                  <a:lnTo>
                    <a:pt x="8" y="8"/>
                  </a:lnTo>
                  <a:lnTo>
                    <a:pt x="8" y="8"/>
                  </a:lnTo>
                  <a:lnTo>
                    <a:pt x="4" y="8"/>
                  </a:lnTo>
                  <a:lnTo>
                    <a:pt x="2" y="8"/>
                  </a:lnTo>
                  <a:lnTo>
                    <a:pt x="0" y="10"/>
                  </a:lnTo>
                  <a:lnTo>
                    <a:pt x="0" y="10"/>
                  </a:lnTo>
                  <a:lnTo>
                    <a:pt x="4" y="12"/>
                  </a:lnTo>
                  <a:lnTo>
                    <a:pt x="6" y="14"/>
                  </a:lnTo>
                  <a:lnTo>
                    <a:pt x="14" y="12"/>
                  </a:lnTo>
                  <a:lnTo>
                    <a:pt x="1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42"/>
            <p:cNvSpPr>
              <a:spLocks/>
            </p:cNvSpPr>
            <p:nvPr/>
          </p:nvSpPr>
          <p:spPr bwMode="auto">
            <a:xfrm>
              <a:off x="4791075" y="609600"/>
              <a:ext cx="12700" cy="19050"/>
            </a:xfrm>
            <a:custGeom>
              <a:avLst/>
              <a:gdLst/>
              <a:ahLst/>
              <a:cxnLst>
                <a:cxn ang="0">
                  <a:pos x="6" y="4"/>
                </a:cxn>
                <a:cxn ang="0">
                  <a:pos x="6" y="4"/>
                </a:cxn>
                <a:cxn ang="0">
                  <a:pos x="0" y="0"/>
                </a:cxn>
                <a:cxn ang="0">
                  <a:pos x="0" y="0"/>
                </a:cxn>
                <a:cxn ang="0">
                  <a:pos x="0" y="0"/>
                </a:cxn>
                <a:cxn ang="0">
                  <a:pos x="0" y="2"/>
                </a:cxn>
                <a:cxn ang="0">
                  <a:pos x="0" y="2"/>
                </a:cxn>
                <a:cxn ang="0">
                  <a:pos x="0" y="8"/>
                </a:cxn>
                <a:cxn ang="0">
                  <a:pos x="2" y="12"/>
                </a:cxn>
                <a:cxn ang="0">
                  <a:pos x="6" y="12"/>
                </a:cxn>
                <a:cxn ang="0">
                  <a:pos x="6" y="12"/>
                </a:cxn>
                <a:cxn ang="0">
                  <a:pos x="6" y="10"/>
                </a:cxn>
                <a:cxn ang="0">
                  <a:pos x="6" y="10"/>
                </a:cxn>
                <a:cxn ang="0">
                  <a:pos x="8" y="6"/>
                </a:cxn>
                <a:cxn ang="0">
                  <a:pos x="8" y="6"/>
                </a:cxn>
                <a:cxn ang="0">
                  <a:pos x="6" y="4"/>
                </a:cxn>
                <a:cxn ang="0">
                  <a:pos x="6" y="4"/>
                </a:cxn>
              </a:cxnLst>
              <a:rect l="0" t="0" r="r" b="b"/>
              <a:pathLst>
                <a:path w="8" h="12">
                  <a:moveTo>
                    <a:pt x="6" y="4"/>
                  </a:moveTo>
                  <a:lnTo>
                    <a:pt x="6" y="4"/>
                  </a:lnTo>
                  <a:lnTo>
                    <a:pt x="0" y="0"/>
                  </a:lnTo>
                  <a:lnTo>
                    <a:pt x="0" y="0"/>
                  </a:lnTo>
                  <a:lnTo>
                    <a:pt x="0" y="0"/>
                  </a:lnTo>
                  <a:lnTo>
                    <a:pt x="0" y="2"/>
                  </a:lnTo>
                  <a:lnTo>
                    <a:pt x="0" y="2"/>
                  </a:lnTo>
                  <a:lnTo>
                    <a:pt x="0" y="8"/>
                  </a:lnTo>
                  <a:lnTo>
                    <a:pt x="2" y="12"/>
                  </a:lnTo>
                  <a:lnTo>
                    <a:pt x="6" y="12"/>
                  </a:lnTo>
                  <a:lnTo>
                    <a:pt x="6" y="12"/>
                  </a:lnTo>
                  <a:lnTo>
                    <a:pt x="6" y="10"/>
                  </a:lnTo>
                  <a:lnTo>
                    <a:pt x="6" y="10"/>
                  </a:lnTo>
                  <a:lnTo>
                    <a:pt x="8" y="6"/>
                  </a:lnTo>
                  <a:lnTo>
                    <a:pt x="8" y="6"/>
                  </a:lnTo>
                  <a:lnTo>
                    <a:pt x="6" y="4"/>
                  </a:lnTo>
                  <a:lnTo>
                    <a:pt x="6"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43"/>
            <p:cNvSpPr>
              <a:spLocks/>
            </p:cNvSpPr>
            <p:nvPr/>
          </p:nvSpPr>
          <p:spPr bwMode="auto">
            <a:xfrm>
              <a:off x="6394450" y="593725"/>
              <a:ext cx="92075" cy="136525"/>
            </a:xfrm>
            <a:custGeom>
              <a:avLst/>
              <a:gdLst/>
              <a:ahLst/>
              <a:cxnLst>
                <a:cxn ang="0">
                  <a:pos x="2" y="32"/>
                </a:cxn>
                <a:cxn ang="0">
                  <a:pos x="6" y="30"/>
                </a:cxn>
                <a:cxn ang="0">
                  <a:pos x="6" y="26"/>
                </a:cxn>
                <a:cxn ang="0">
                  <a:pos x="8" y="28"/>
                </a:cxn>
                <a:cxn ang="0">
                  <a:pos x="12" y="38"/>
                </a:cxn>
                <a:cxn ang="0">
                  <a:pos x="18" y="38"/>
                </a:cxn>
                <a:cxn ang="0">
                  <a:pos x="22" y="50"/>
                </a:cxn>
                <a:cxn ang="0">
                  <a:pos x="22" y="54"/>
                </a:cxn>
                <a:cxn ang="0">
                  <a:pos x="16" y="56"/>
                </a:cxn>
                <a:cxn ang="0">
                  <a:pos x="12" y="56"/>
                </a:cxn>
                <a:cxn ang="0">
                  <a:pos x="12" y="58"/>
                </a:cxn>
                <a:cxn ang="0">
                  <a:pos x="14" y="66"/>
                </a:cxn>
                <a:cxn ang="0">
                  <a:pos x="8" y="70"/>
                </a:cxn>
                <a:cxn ang="0">
                  <a:pos x="16" y="72"/>
                </a:cxn>
                <a:cxn ang="0">
                  <a:pos x="26" y="74"/>
                </a:cxn>
                <a:cxn ang="0">
                  <a:pos x="14" y="78"/>
                </a:cxn>
                <a:cxn ang="0">
                  <a:pos x="8" y="86"/>
                </a:cxn>
                <a:cxn ang="0">
                  <a:pos x="30" y="82"/>
                </a:cxn>
                <a:cxn ang="0">
                  <a:pos x="50" y="78"/>
                </a:cxn>
                <a:cxn ang="0">
                  <a:pos x="56" y="72"/>
                </a:cxn>
                <a:cxn ang="0">
                  <a:pos x="58" y="62"/>
                </a:cxn>
                <a:cxn ang="0">
                  <a:pos x="54" y="58"/>
                </a:cxn>
                <a:cxn ang="0">
                  <a:pos x="50" y="60"/>
                </a:cxn>
                <a:cxn ang="0">
                  <a:pos x="46" y="52"/>
                </a:cxn>
                <a:cxn ang="0">
                  <a:pos x="38" y="40"/>
                </a:cxn>
                <a:cxn ang="0">
                  <a:pos x="28" y="28"/>
                </a:cxn>
                <a:cxn ang="0">
                  <a:pos x="24" y="20"/>
                </a:cxn>
                <a:cxn ang="0">
                  <a:pos x="28" y="16"/>
                </a:cxn>
                <a:cxn ang="0">
                  <a:pos x="30" y="12"/>
                </a:cxn>
                <a:cxn ang="0">
                  <a:pos x="28" y="10"/>
                </a:cxn>
                <a:cxn ang="0">
                  <a:pos x="22" y="10"/>
                </a:cxn>
                <a:cxn ang="0">
                  <a:pos x="16" y="10"/>
                </a:cxn>
                <a:cxn ang="0">
                  <a:pos x="16" y="6"/>
                </a:cxn>
                <a:cxn ang="0">
                  <a:pos x="20" y="2"/>
                </a:cxn>
                <a:cxn ang="0">
                  <a:pos x="10" y="2"/>
                </a:cxn>
                <a:cxn ang="0">
                  <a:pos x="4" y="4"/>
                </a:cxn>
                <a:cxn ang="0">
                  <a:pos x="0" y="18"/>
                </a:cxn>
                <a:cxn ang="0">
                  <a:pos x="0" y="28"/>
                </a:cxn>
                <a:cxn ang="0">
                  <a:pos x="0" y="30"/>
                </a:cxn>
                <a:cxn ang="0">
                  <a:pos x="2" y="32"/>
                </a:cxn>
              </a:cxnLst>
              <a:rect l="0" t="0" r="r" b="b"/>
              <a:pathLst>
                <a:path w="58" h="86">
                  <a:moveTo>
                    <a:pt x="2" y="32"/>
                  </a:moveTo>
                  <a:lnTo>
                    <a:pt x="2" y="32"/>
                  </a:lnTo>
                  <a:lnTo>
                    <a:pt x="4" y="32"/>
                  </a:lnTo>
                  <a:lnTo>
                    <a:pt x="6" y="30"/>
                  </a:lnTo>
                  <a:lnTo>
                    <a:pt x="6" y="26"/>
                  </a:lnTo>
                  <a:lnTo>
                    <a:pt x="6" y="26"/>
                  </a:lnTo>
                  <a:lnTo>
                    <a:pt x="8" y="28"/>
                  </a:lnTo>
                  <a:lnTo>
                    <a:pt x="8" y="28"/>
                  </a:lnTo>
                  <a:lnTo>
                    <a:pt x="8" y="36"/>
                  </a:lnTo>
                  <a:lnTo>
                    <a:pt x="12" y="38"/>
                  </a:lnTo>
                  <a:lnTo>
                    <a:pt x="18" y="38"/>
                  </a:lnTo>
                  <a:lnTo>
                    <a:pt x="18" y="38"/>
                  </a:lnTo>
                  <a:lnTo>
                    <a:pt x="20" y="42"/>
                  </a:lnTo>
                  <a:lnTo>
                    <a:pt x="22" y="50"/>
                  </a:lnTo>
                  <a:lnTo>
                    <a:pt x="22" y="50"/>
                  </a:lnTo>
                  <a:lnTo>
                    <a:pt x="22" y="54"/>
                  </a:lnTo>
                  <a:lnTo>
                    <a:pt x="16" y="56"/>
                  </a:lnTo>
                  <a:lnTo>
                    <a:pt x="16" y="56"/>
                  </a:lnTo>
                  <a:lnTo>
                    <a:pt x="12" y="56"/>
                  </a:lnTo>
                  <a:lnTo>
                    <a:pt x="12" y="56"/>
                  </a:lnTo>
                  <a:lnTo>
                    <a:pt x="12" y="58"/>
                  </a:lnTo>
                  <a:lnTo>
                    <a:pt x="12" y="58"/>
                  </a:lnTo>
                  <a:lnTo>
                    <a:pt x="14" y="62"/>
                  </a:lnTo>
                  <a:lnTo>
                    <a:pt x="14" y="66"/>
                  </a:lnTo>
                  <a:lnTo>
                    <a:pt x="10" y="68"/>
                  </a:lnTo>
                  <a:lnTo>
                    <a:pt x="8" y="70"/>
                  </a:lnTo>
                  <a:lnTo>
                    <a:pt x="8" y="70"/>
                  </a:lnTo>
                  <a:lnTo>
                    <a:pt x="16" y="72"/>
                  </a:lnTo>
                  <a:lnTo>
                    <a:pt x="26" y="74"/>
                  </a:lnTo>
                  <a:lnTo>
                    <a:pt x="26" y="74"/>
                  </a:lnTo>
                  <a:lnTo>
                    <a:pt x="20" y="76"/>
                  </a:lnTo>
                  <a:lnTo>
                    <a:pt x="14" y="78"/>
                  </a:lnTo>
                  <a:lnTo>
                    <a:pt x="10" y="80"/>
                  </a:lnTo>
                  <a:lnTo>
                    <a:pt x="8" y="86"/>
                  </a:lnTo>
                  <a:lnTo>
                    <a:pt x="8" y="86"/>
                  </a:lnTo>
                  <a:lnTo>
                    <a:pt x="30" y="82"/>
                  </a:lnTo>
                  <a:lnTo>
                    <a:pt x="50" y="78"/>
                  </a:lnTo>
                  <a:lnTo>
                    <a:pt x="50" y="78"/>
                  </a:lnTo>
                  <a:lnTo>
                    <a:pt x="54" y="76"/>
                  </a:lnTo>
                  <a:lnTo>
                    <a:pt x="56" y="72"/>
                  </a:lnTo>
                  <a:lnTo>
                    <a:pt x="58" y="62"/>
                  </a:lnTo>
                  <a:lnTo>
                    <a:pt x="58" y="62"/>
                  </a:lnTo>
                  <a:lnTo>
                    <a:pt x="56" y="60"/>
                  </a:lnTo>
                  <a:lnTo>
                    <a:pt x="54" y="58"/>
                  </a:lnTo>
                  <a:lnTo>
                    <a:pt x="54" y="58"/>
                  </a:lnTo>
                  <a:lnTo>
                    <a:pt x="50" y="60"/>
                  </a:lnTo>
                  <a:lnTo>
                    <a:pt x="48" y="58"/>
                  </a:lnTo>
                  <a:lnTo>
                    <a:pt x="46" y="52"/>
                  </a:lnTo>
                  <a:lnTo>
                    <a:pt x="46" y="52"/>
                  </a:lnTo>
                  <a:lnTo>
                    <a:pt x="38" y="40"/>
                  </a:lnTo>
                  <a:lnTo>
                    <a:pt x="28" y="28"/>
                  </a:lnTo>
                  <a:lnTo>
                    <a:pt x="28" y="28"/>
                  </a:lnTo>
                  <a:lnTo>
                    <a:pt x="26" y="24"/>
                  </a:lnTo>
                  <a:lnTo>
                    <a:pt x="24" y="20"/>
                  </a:lnTo>
                  <a:lnTo>
                    <a:pt x="24" y="20"/>
                  </a:lnTo>
                  <a:lnTo>
                    <a:pt x="28" y="16"/>
                  </a:lnTo>
                  <a:lnTo>
                    <a:pt x="30" y="14"/>
                  </a:lnTo>
                  <a:lnTo>
                    <a:pt x="30" y="12"/>
                  </a:lnTo>
                  <a:lnTo>
                    <a:pt x="30" y="12"/>
                  </a:lnTo>
                  <a:lnTo>
                    <a:pt x="28" y="10"/>
                  </a:lnTo>
                  <a:lnTo>
                    <a:pt x="26" y="8"/>
                  </a:lnTo>
                  <a:lnTo>
                    <a:pt x="22" y="10"/>
                  </a:lnTo>
                  <a:lnTo>
                    <a:pt x="22" y="10"/>
                  </a:lnTo>
                  <a:lnTo>
                    <a:pt x="16" y="10"/>
                  </a:lnTo>
                  <a:lnTo>
                    <a:pt x="16" y="8"/>
                  </a:lnTo>
                  <a:lnTo>
                    <a:pt x="16" y="6"/>
                  </a:lnTo>
                  <a:lnTo>
                    <a:pt x="20" y="2"/>
                  </a:lnTo>
                  <a:lnTo>
                    <a:pt x="20" y="2"/>
                  </a:lnTo>
                  <a:lnTo>
                    <a:pt x="14" y="0"/>
                  </a:lnTo>
                  <a:lnTo>
                    <a:pt x="10" y="2"/>
                  </a:lnTo>
                  <a:lnTo>
                    <a:pt x="8" y="2"/>
                  </a:lnTo>
                  <a:lnTo>
                    <a:pt x="4" y="4"/>
                  </a:lnTo>
                  <a:lnTo>
                    <a:pt x="2" y="10"/>
                  </a:lnTo>
                  <a:lnTo>
                    <a:pt x="0" y="18"/>
                  </a:lnTo>
                  <a:lnTo>
                    <a:pt x="0" y="18"/>
                  </a:lnTo>
                  <a:lnTo>
                    <a:pt x="0" y="28"/>
                  </a:lnTo>
                  <a:lnTo>
                    <a:pt x="0" y="28"/>
                  </a:lnTo>
                  <a:lnTo>
                    <a:pt x="0" y="30"/>
                  </a:lnTo>
                  <a:lnTo>
                    <a:pt x="2" y="32"/>
                  </a:lnTo>
                  <a:lnTo>
                    <a:pt x="2"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44"/>
            <p:cNvSpPr>
              <a:spLocks/>
            </p:cNvSpPr>
            <p:nvPr/>
          </p:nvSpPr>
          <p:spPr bwMode="auto">
            <a:xfrm>
              <a:off x="7950200" y="1698625"/>
              <a:ext cx="22225" cy="6350"/>
            </a:xfrm>
            <a:custGeom>
              <a:avLst/>
              <a:gdLst/>
              <a:ahLst/>
              <a:cxnLst>
                <a:cxn ang="0">
                  <a:pos x="14" y="4"/>
                </a:cxn>
                <a:cxn ang="0">
                  <a:pos x="14" y="4"/>
                </a:cxn>
                <a:cxn ang="0">
                  <a:pos x="8" y="0"/>
                </a:cxn>
                <a:cxn ang="0">
                  <a:pos x="4" y="0"/>
                </a:cxn>
                <a:cxn ang="0">
                  <a:pos x="0" y="4"/>
                </a:cxn>
                <a:cxn ang="0">
                  <a:pos x="0" y="4"/>
                </a:cxn>
                <a:cxn ang="0">
                  <a:pos x="8" y="4"/>
                </a:cxn>
                <a:cxn ang="0">
                  <a:pos x="10" y="4"/>
                </a:cxn>
                <a:cxn ang="0">
                  <a:pos x="14" y="4"/>
                </a:cxn>
                <a:cxn ang="0">
                  <a:pos x="14" y="4"/>
                </a:cxn>
              </a:cxnLst>
              <a:rect l="0" t="0" r="r" b="b"/>
              <a:pathLst>
                <a:path w="14" h="4">
                  <a:moveTo>
                    <a:pt x="14" y="4"/>
                  </a:moveTo>
                  <a:lnTo>
                    <a:pt x="14" y="4"/>
                  </a:lnTo>
                  <a:lnTo>
                    <a:pt x="8" y="0"/>
                  </a:lnTo>
                  <a:lnTo>
                    <a:pt x="4" y="0"/>
                  </a:lnTo>
                  <a:lnTo>
                    <a:pt x="0" y="4"/>
                  </a:lnTo>
                  <a:lnTo>
                    <a:pt x="0" y="4"/>
                  </a:lnTo>
                  <a:lnTo>
                    <a:pt x="8" y="4"/>
                  </a:lnTo>
                  <a:lnTo>
                    <a:pt x="10" y="4"/>
                  </a:lnTo>
                  <a:lnTo>
                    <a:pt x="14" y="4"/>
                  </a:lnTo>
                  <a:lnTo>
                    <a:pt x="1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145"/>
            <p:cNvSpPr>
              <a:spLocks/>
            </p:cNvSpPr>
            <p:nvPr/>
          </p:nvSpPr>
          <p:spPr bwMode="auto">
            <a:xfrm>
              <a:off x="5391150" y="473075"/>
              <a:ext cx="79375" cy="44450"/>
            </a:xfrm>
            <a:custGeom>
              <a:avLst/>
              <a:gdLst/>
              <a:ahLst/>
              <a:cxnLst>
                <a:cxn ang="0">
                  <a:pos x="50" y="20"/>
                </a:cxn>
                <a:cxn ang="0">
                  <a:pos x="50" y="20"/>
                </a:cxn>
                <a:cxn ang="0">
                  <a:pos x="40" y="18"/>
                </a:cxn>
                <a:cxn ang="0">
                  <a:pos x="40" y="18"/>
                </a:cxn>
                <a:cxn ang="0">
                  <a:pos x="38" y="14"/>
                </a:cxn>
                <a:cxn ang="0">
                  <a:pos x="38" y="14"/>
                </a:cxn>
                <a:cxn ang="0">
                  <a:pos x="32" y="10"/>
                </a:cxn>
                <a:cxn ang="0">
                  <a:pos x="24" y="8"/>
                </a:cxn>
                <a:cxn ang="0">
                  <a:pos x="16" y="6"/>
                </a:cxn>
                <a:cxn ang="0">
                  <a:pos x="10" y="0"/>
                </a:cxn>
                <a:cxn ang="0">
                  <a:pos x="10" y="0"/>
                </a:cxn>
                <a:cxn ang="0">
                  <a:pos x="8" y="2"/>
                </a:cxn>
                <a:cxn ang="0">
                  <a:pos x="8" y="2"/>
                </a:cxn>
                <a:cxn ang="0">
                  <a:pos x="6" y="6"/>
                </a:cxn>
                <a:cxn ang="0">
                  <a:pos x="6" y="12"/>
                </a:cxn>
                <a:cxn ang="0">
                  <a:pos x="4" y="18"/>
                </a:cxn>
                <a:cxn ang="0">
                  <a:pos x="0" y="22"/>
                </a:cxn>
                <a:cxn ang="0">
                  <a:pos x="0" y="22"/>
                </a:cxn>
                <a:cxn ang="0">
                  <a:pos x="2" y="22"/>
                </a:cxn>
                <a:cxn ang="0">
                  <a:pos x="6" y="22"/>
                </a:cxn>
                <a:cxn ang="0">
                  <a:pos x="8" y="22"/>
                </a:cxn>
                <a:cxn ang="0">
                  <a:pos x="10" y="24"/>
                </a:cxn>
                <a:cxn ang="0">
                  <a:pos x="10" y="24"/>
                </a:cxn>
                <a:cxn ang="0">
                  <a:pos x="14" y="28"/>
                </a:cxn>
                <a:cxn ang="0">
                  <a:pos x="16" y="28"/>
                </a:cxn>
                <a:cxn ang="0">
                  <a:pos x="22" y="22"/>
                </a:cxn>
                <a:cxn ang="0">
                  <a:pos x="22" y="22"/>
                </a:cxn>
                <a:cxn ang="0">
                  <a:pos x="28" y="18"/>
                </a:cxn>
                <a:cxn ang="0">
                  <a:pos x="32" y="18"/>
                </a:cxn>
                <a:cxn ang="0">
                  <a:pos x="34" y="20"/>
                </a:cxn>
                <a:cxn ang="0">
                  <a:pos x="34" y="20"/>
                </a:cxn>
                <a:cxn ang="0">
                  <a:pos x="42" y="24"/>
                </a:cxn>
                <a:cxn ang="0">
                  <a:pos x="46" y="24"/>
                </a:cxn>
                <a:cxn ang="0">
                  <a:pos x="50" y="20"/>
                </a:cxn>
                <a:cxn ang="0">
                  <a:pos x="50" y="20"/>
                </a:cxn>
              </a:cxnLst>
              <a:rect l="0" t="0" r="r" b="b"/>
              <a:pathLst>
                <a:path w="50" h="28">
                  <a:moveTo>
                    <a:pt x="50" y="20"/>
                  </a:moveTo>
                  <a:lnTo>
                    <a:pt x="50" y="20"/>
                  </a:lnTo>
                  <a:lnTo>
                    <a:pt x="40" y="18"/>
                  </a:lnTo>
                  <a:lnTo>
                    <a:pt x="40" y="18"/>
                  </a:lnTo>
                  <a:lnTo>
                    <a:pt x="38" y="14"/>
                  </a:lnTo>
                  <a:lnTo>
                    <a:pt x="38" y="14"/>
                  </a:lnTo>
                  <a:lnTo>
                    <a:pt x="32" y="10"/>
                  </a:lnTo>
                  <a:lnTo>
                    <a:pt x="24" y="8"/>
                  </a:lnTo>
                  <a:lnTo>
                    <a:pt x="16" y="6"/>
                  </a:lnTo>
                  <a:lnTo>
                    <a:pt x="10" y="0"/>
                  </a:lnTo>
                  <a:lnTo>
                    <a:pt x="10" y="0"/>
                  </a:lnTo>
                  <a:lnTo>
                    <a:pt x="8" y="2"/>
                  </a:lnTo>
                  <a:lnTo>
                    <a:pt x="8" y="2"/>
                  </a:lnTo>
                  <a:lnTo>
                    <a:pt x="6" y="6"/>
                  </a:lnTo>
                  <a:lnTo>
                    <a:pt x="6" y="12"/>
                  </a:lnTo>
                  <a:lnTo>
                    <a:pt x="4" y="18"/>
                  </a:lnTo>
                  <a:lnTo>
                    <a:pt x="0" y="22"/>
                  </a:lnTo>
                  <a:lnTo>
                    <a:pt x="0" y="22"/>
                  </a:lnTo>
                  <a:lnTo>
                    <a:pt x="2" y="22"/>
                  </a:lnTo>
                  <a:lnTo>
                    <a:pt x="6" y="22"/>
                  </a:lnTo>
                  <a:lnTo>
                    <a:pt x="8" y="22"/>
                  </a:lnTo>
                  <a:lnTo>
                    <a:pt x="10" y="24"/>
                  </a:lnTo>
                  <a:lnTo>
                    <a:pt x="10" y="24"/>
                  </a:lnTo>
                  <a:lnTo>
                    <a:pt x="14" y="28"/>
                  </a:lnTo>
                  <a:lnTo>
                    <a:pt x="16" y="28"/>
                  </a:lnTo>
                  <a:lnTo>
                    <a:pt x="22" y="22"/>
                  </a:lnTo>
                  <a:lnTo>
                    <a:pt x="22" y="22"/>
                  </a:lnTo>
                  <a:lnTo>
                    <a:pt x="28" y="18"/>
                  </a:lnTo>
                  <a:lnTo>
                    <a:pt x="32" y="18"/>
                  </a:lnTo>
                  <a:lnTo>
                    <a:pt x="34" y="20"/>
                  </a:lnTo>
                  <a:lnTo>
                    <a:pt x="34" y="20"/>
                  </a:lnTo>
                  <a:lnTo>
                    <a:pt x="42" y="24"/>
                  </a:lnTo>
                  <a:lnTo>
                    <a:pt x="46" y="24"/>
                  </a:lnTo>
                  <a:lnTo>
                    <a:pt x="50" y="20"/>
                  </a:lnTo>
                  <a:lnTo>
                    <a:pt x="50"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46"/>
            <p:cNvSpPr>
              <a:spLocks/>
            </p:cNvSpPr>
            <p:nvPr/>
          </p:nvSpPr>
          <p:spPr bwMode="auto">
            <a:xfrm>
              <a:off x="8613775" y="2139950"/>
              <a:ext cx="19050" cy="28575"/>
            </a:xfrm>
            <a:custGeom>
              <a:avLst/>
              <a:gdLst/>
              <a:ahLst/>
              <a:cxnLst>
                <a:cxn ang="0">
                  <a:pos x="12" y="18"/>
                </a:cxn>
                <a:cxn ang="0">
                  <a:pos x="12" y="18"/>
                </a:cxn>
                <a:cxn ang="0">
                  <a:pos x="10" y="10"/>
                </a:cxn>
                <a:cxn ang="0">
                  <a:pos x="8" y="2"/>
                </a:cxn>
                <a:cxn ang="0">
                  <a:pos x="8" y="2"/>
                </a:cxn>
                <a:cxn ang="0">
                  <a:pos x="4" y="0"/>
                </a:cxn>
                <a:cxn ang="0">
                  <a:pos x="2" y="0"/>
                </a:cxn>
                <a:cxn ang="0">
                  <a:pos x="0" y="0"/>
                </a:cxn>
                <a:cxn ang="0">
                  <a:pos x="0" y="0"/>
                </a:cxn>
                <a:cxn ang="0">
                  <a:pos x="0" y="2"/>
                </a:cxn>
                <a:cxn ang="0">
                  <a:pos x="0" y="2"/>
                </a:cxn>
                <a:cxn ang="0">
                  <a:pos x="2" y="6"/>
                </a:cxn>
                <a:cxn ang="0">
                  <a:pos x="2" y="6"/>
                </a:cxn>
                <a:cxn ang="0">
                  <a:pos x="6" y="10"/>
                </a:cxn>
                <a:cxn ang="0">
                  <a:pos x="6" y="10"/>
                </a:cxn>
                <a:cxn ang="0">
                  <a:pos x="8" y="14"/>
                </a:cxn>
                <a:cxn ang="0">
                  <a:pos x="8" y="16"/>
                </a:cxn>
                <a:cxn ang="0">
                  <a:pos x="12" y="18"/>
                </a:cxn>
                <a:cxn ang="0">
                  <a:pos x="12" y="18"/>
                </a:cxn>
              </a:cxnLst>
              <a:rect l="0" t="0" r="r" b="b"/>
              <a:pathLst>
                <a:path w="12" h="18">
                  <a:moveTo>
                    <a:pt x="12" y="18"/>
                  </a:moveTo>
                  <a:lnTo>
                    <a:pt x="12" y="18"/>
                  </a:lnTo>
                  <a:lnTo>
                    <a:pt x="10" y="10"/>
                  </a:lnTo>
                  <a:lnTo>
                    <a:pt x="8" y="2"/>
                  </a:lnTo>
                  <a:lnTo>
                    <a:pt x="8" y="2"/>
                  </a:lnTo>
                  <a:lnTo>
                    <a:pt x="4" y="0"/>
                  </a:lnTo>
                  <a:lnTo>
                    <a:pt x="2" y="0"/>
                  </a:lnTo>
                  <a:lnTo>
                    <a:pt x="0" y="0"/>
                  </a:lnTo>
                  <a:lnTo>
                    <a:pt x="0" y="0"/>
                  </a:lnTo>
                  <a:lnTo>
                    <a:pt x="0" y="2"/>
                  </a:lnTo>
                  <a:lnTo>
                    <a:pt x="0" y="2"/>
                  </a:lnTo>
                  <a:lnTo>
                    <a:pt x="2" y="6"/>
                  </a:lnTo>
                  <a:lnTo>
                    <a:pt x="2" y="6"/>
                  </a:lnTo>
                  <a:lnTo>
                    <a:pt x="6" y="10"/>
                  </a:lnTo>
                  <a:lnTo>
                    <a:pt x="6" y="10"/>
                  </a:lnTo>
                  <a:lnTo>
                    <a:pt x="8" y="14"/>
                  </a:lnTo>
                  <a:lnTo>
                    <a:pt x="8" y="16"/>
                  </a:lnTo>
                  <a:lnTo>
                    <a:pt x="12" y="18"/>
                  </a:lnTo>
                  <a:lnTo>
                    <a:pt x="12"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147"/>
            <p:cNvSpPr>
              <a:spLocks/>
            </p:cNvSpPr>
            <p:nvPr/>
          </p:nvSpPr>
          <p:spPr bwMode="auto">
            <a:xfrm>
              <a:off x="5635625" y="1254125"/>
              <a:ext cx="19050" cy="9525"/>
            </a:xfrm>
            <a:custGeom>
              <a:avLst/>
              <a:gdLst/>
              <a:ahLst/>
              <a:cxnLst>
                <a:cxn ang="0">
                  <a:pos x="0" y="4"/>
                </a:cxn>
                <a:cxn ang="0">
                  <a:pos x="0" y="4"/>
                </a:cxn>
                <a:cxn ang="0">
                  <a:pos x="4" y="6"/>
                </a:cxn>
                <a:cxn ang="0">
                  <a:pos x="12" y="4"/>
                </a:cxn>
                <a:cxn ang="0">
                  <a:pos x="12" y="4"/>
                </a:cxn>
                <a:cxn ang="0">
                  <a:pos x="4" y="0"/>
                </a:cxn>
                <a:cxn ang="0">
                  <a:pos x="2" y="2"/>
                </a:cxn>
                <a:cxn ang="0">
                  <a:pos x="0" y="4"/>
                </a:cxn>
                <a:cxn ang="0">
                  <a:pos x="0" y="4"/>
                </a:cxn>
              </a:cxnLst>
              <a:rect l="0" t="0" r="r" b="b"/>
              <a:pathLst>
                <a:path w="12" h="6">
                  <a:moveTo>
                    <a:pt x="0" y="4"/>
                  </a:moveTo>
                  <a:lnTo>
                    <a:pt x="0" y="4"/>
                  </a:lnTo>
                  <a:lnTo>
                    <a:pt x="4" y="6"/>
                  </a:lnTo>
                  <a:lnTo>
                    <a:pt x="12" y="4"/>
                  </a:lnTo>
                  <a:lnTo>
                    <a:pt x="12" y="4"/>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148"/>
            <p:cNvSpPr>
              <a:spLocks/>
            </p:cNvSpPr>
            <p:nvPr/>
          </p:nvSpPr>
          <p:spPr bwMode="auto">
            <a:xfrm>
              <a:off x="6575425" y="854075"/>
              <a:ext cx="9525" cy="22225"/>
            </a:xfrm>
            <a:custGeom>
              <a:avLst/>
              <a:gdLst/>
              <a:ahLst/>
              <a:cxnLst>
                <a:cxn ang="0">
                  <a:pos x="4" y="0"/>
                </a:cxn>
                <a:cxn ang="0">
                  <a:pos x="4" y="0"/>
                </a:cxn>
                <a:cxn ang="0">
                  <a:pos x="0" y="4"/>
                </a:cxn>
                <a:cxn ang="0">
                  <a:pos x="0" y="6"/>
                </a:cxn>
                <a:cxn ang="0">
                  <a:pos x="4" y="14"/>
                </a:cxn>
                <a:cxn ang="0">
                  <a:pos x="4" y="14"/>
                </a:cxn>
                <a:cxn ang="0">
                  <a:pos x="6" y="6"/>
                </a:cxn>
                <a:cxn ang="0">
                  <a:pos x="4" y="0"/>
                </a:cxn>
                <a:cxn ang="0">
                  <a:pos x="4" y="0"/>
                </a:cxn>
              </a:cxnLst>
              <a:rect l="0" t="0" r="r" b="b"/>
              <a:pathLst>
                <a:path w="6" h="14">
                  <a:moveTo>
                    <a:pt x="4" y="0"/>
                  </a:moveTo>
                  <a:lnTo>
                    <a:pt x="4" y="0"/>
                  </a:lnTo>
                  <a:lnTo>
                    <a:pt x="0" y="4"/>
                  </a:lnTo>
                  <a:lnTo>
                    <a:pt x="0" y="6"/>
                  </a:lnTo>
                  <a:lnTo>
                    <a:pt x="4" y="14"/>
                  </a:lnTo>
                  <a:lnTo>
                    <a:pt x="4" y="14"/>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149"/>
            <p:cNvSpPr>
              <a:spLocks/>
            </p:cNvSpPr>
            <p:nvPr/>
          </p:nvSpPr>
          <p:spPr bwMode="auto">
            <a:xfrm>
              <a:off x="5546725" y="1231900"/>
              <a:ext cx="73025" cy="31750"/>
            </a:xfrm>
            <a:custGeom>
              <a:avLst/>
              <a:gdLst/>
              <a:ahLst/>
              <a:cxnLst>
                <a:cxn ang="0">
                  <a:pos x="0" y="16"/>
                </a:cxn>
                <a:cxn ang="0">
                  <a:pos x="0" y="16"/>
                </a:cxn>
                <a:cxn ang="0">
                  <a:pos x="2" y="18"/>
                </a:cxn>
                <a:cxn ang="0">
                  <a:pos x="6" y="18"/>
                </a:cxn>
                <a:cxn ang="0">
                  <a:pos x="14" y="16"/>
                </a:cxn>
                <a:cxn ang="0">
                  <a:pos x="14" y="16"/>
                </a:cxn>
                <a:cxn ang="0">
                  <a:pos x="18" y="18"/>
                </a:cxn>
                <a:cxn ang="0">
                  <a:pos x="22" y="20"/>
                </a:cxn>
                <a:cxn ang="0">
                  <a:pos x="30" y="18"/>
                </a:cxn>
                <a:cxn ang="0">
                  <a:pos x="38" y="14"/>
                </a:cxn>
                <a:cxn ang="0">
                  <a:pos x="42" y="14"/>
                </a:cxn>
                <a:cxn ang="0">
                  <a:pos x="46" y="14"/>
                </a:cxn>
                <a:cxn ang="0">
                  <a:pos x="46" y="14"/>
                </a:cxn>
                <a:cxn ang="0">
                  <a:pos x="38" y="8"/>
                </a:cxn>
                <a:cxn ang="0">
                  <a:pos x="30" y="2"/>
                </a:cxn>
                <a:cxn ang="0">
                  <a:pos x="20" y="0"/>
                </a:cxn>
                <a:cxn ang="0">
                  <a:pos x="10" y="2"/>
                </a:cxn>
                <a:cxn ang="0">
                  <a:pos x="10" y="2"/>
                </a:cxn>
                <a:cxn ang="0">
                  <a:pos x="14" y="8"/>
                </a:cxn>
                <a:cxn ang="0">
                  <a:pos x="14" y="12"/>
                </a:cxn>
                <a:cxn ang="0">
                  <a:pos x="14" y="14"/>
                </a:cxn>
                <a:cxn ang="0">
                  <a:pos x="14" y="14"/>
                </a:cxn>
                <a:cxn ang="0">
                  <a:pos x="6" y="14"/>
                </a:cxn>
                <a:cxn ang="0">
                  <a:pos x="2" y="14"/>
                </a:cxn>
                <a:cxn ang="0">
                  <a:pos x="0" y="16"/>
                </a:cxn>
                <a:cxn ang="0">
                  <a:pos x="0" y="16"/>
                </a:cxn>
              </a:cxnLst>
              <a:rect l="0" t="0" r="r" b="b"/>
              <a:pathLst>
                <a:path w="46" h="20">
                  <a:moveTo>
                    <a:pt x="0" y="16"/>
                  </a:moveTo>
                  <a:lnTo>
                    <a:pt x="0" y="16"/>
                  </a:lnTo>
                  <a:lnTo>
                    <a:pt x="2" y="18"/>
                  </a:lnTo>
                  <a:lnTo>
                    <a:pt x="6" y="18"/>
                  </a:lnTo>
                  <a:lnTo>
                    <a:pt x="14" y="16"/>
                  </a:lnTo>
                  <a:lnTo>
                    <a:pt x="14" y="16"/>
                  </a:lnTo>
                  <a:lnTo>
                    <a:pt x="18" y="18"/>
                  </a:lnTo>
                  <a:lnTo>
                    <a:pt x="22" y="20"/>
                  </a:lnTo>
                  <a:lnTo>
                    <a:pt x="30" y="18"/>
                  </a:lnTo>
                  <a:lnTo>
                    <a:pt x="38" y="14"/>
                  </a:lnTo>
                  <a:lnTo>
                    <a:pt x="42" y="14"/>
                  </a:lnTo>
                  <a:lnTo>
                    <a:pt x="46" y="14"/>
                  </a:lnTo>
                  <a:lnTo>
                    <a:pt x="46" y="14"/>
                  </a:lnTo>
                  <a:lnTo>
                    <a:pt x="38" y="8"/>
                  </a:lnTo>
                  <a:lnTo>
                    <a:pt x="30" y="2"/>
                  </a:lnTo>
                  <a:lnTo>
                    <a:pt x="20" y="0"/>
                  </a:lnTo>
                  <a:lnTo>
                    <a:pt x="10" y="2"/>
                  </a:lnTo>
                  <a:lnTo>
                    <a:pt x="10" y="2"/>
                  </a:lnTo>
                  <a:lnTo>
                    <a:pt x="14" y="8"/>
                  </a:lnTo>
                  <a:lnTo>
                    <a:pt x="14" y="12"/>
                  </a:lnTo>
                  <a:lnTo>
                    <a:pt x="14" y="14"/>
                  </a:lnTo>
                  <a:lnTo>
                    <a:pt x="14" y="14"/>
                  </a:lnTo>
                  <a:lnTo>
                    <a:pt x="6" y="14"/>
                  </a:lnTo>
                  <a:lnTo>
                    <a:pt x="2" y="14"/>
                  </a:lnTo>
                  <a:lnTo>
                    <a:pt x="0" y="16"/>
                  </a:lnTo>
                  <a:lnTo>
                    <a:pt x="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150"/>
            <p:cNvSpPr>
              <a:spLocks/>
            </p:cNvSpPr>
            <p:nvPr/>
          </p:nvSpPr>
          <p:spPr bwMode="auto">
            <a:xfrm>
              <a:off x="8029575" y="1609725"/>
              <a:ext cx="12700" cy="12700"/>
            </a:xfrm>
            <a:custGeom>
              <a:avLst/>
              <a:gdLst/>
              <a:ahLst/>
              <a:cxnLst>
                <a:cxn ang="0">
                  <a:pos x="8" y="6"/>
                </a:cxn>
                <a:cxn ang="0">
                  <a:pos x="8" y="6"/>
                </a:cxn>
                <a:cxn ang="0">
                  <a:pos x="6" y="2"/>
                </a:cxn>
                <a:cxn ang="0">
                  <a:pos x="4" y="0"/>
                </a:cxn>
                <a:cxn ang="0">
                  <a:pos x="4" y="0"/>
                </a:cxn>
                <a:cxn ang="0">
                  <a:pos x="0" y="2"/>
                </a:cxn>
                <a:cxn ang="0">
                  <a:pos x="0" y="4"/>
                </a:cxn>
                <a:cxn ang="0">
                  <a:pos x="0" y="4"/>
                </a:cxn>
                <a:cxn ang="0">
                  <a:pos x="2" y="6"/>
                </a:cxn>
                <a:cxn ang="0">
                  <a:pos x="4" y="8"/>
                </a:cxn>
                <a:cxn ang="0">
                  <a:pos x="4" y="8"/>
                </a:cxn>
                <a:cxn ang="0">
                  <a:pos x="8" y="8"/>
                </a:cxn>
                <a:cxn ang="0">
                  <a:pos x="8" y="6"/>
                </a:cxn>
                <a:cxn ang="0">
                  <a:pos x="8" y="6"/>
                </a:cxn>
              </a:cxnLst>
              <a:rect l="0" t="0" r="r" b="b"/>
              <a:pathLst>
                <a:path w="8" h="8">
                  <a:moveTo>
                    <a:pt x="8" y="6"/>
                  </a:moveTo>
                  <a:lnTo>
                    <a:pt x="8" y="6"/>
                  </a:lnTo>
                  <a:lnTo>
                    <a:pt x="6" y="2"/>
                  </a:lnTo>
                  <a:lnTo>
                    <a:pt x="4" y="0"/>
                  </a:lnTo>
                  <a:lnTo>
                    <a:pt x="4" y="0"/>
                  </a:lnTo>
                  <a:lnTo>
                    <a:pt x="0" y="2"/>
                  </a:lnTo>
                  <a:lnTo>
                    <a:pt x="0" y="4"/>
                  </a:lnTo>
                  <a:lnTo>
                    <a:pt x="0" y="4"/>
                  </a:lnTo>
                  <a:lnTo>
                    <a:pt x="2" y="6"/>
                  </a:lnTo>
                  <a:lnTo>
                    <a:pt x="4" y="8"/>
                  </a:lnTo>
                  <a:lnTo>
                    <a:pt x="4" y="8"/>
                  </a:lnTo>
                  <a:lnTo>
                    <a:pt x="8" y="8"/>
                  </a:lnTo>
                  <a:lnTo>
                    <a:pt x="8" y="6"/>
                  </a:lnTo>
                  <a:lnTo>
                    <a:pt x="8"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51"/>
            <p:cNvSpPr>
              <a:spLocks/>
            </p:cNvSpPr>
            <p:nvPr/>
          </p:nvSpPr>
          <p:spPr bwMode="auto">
            <a:xfrm>
              <a:off x="7981950" y="1635125"/>
              <a:ext cx="9525" cy="12700"/>
            </a:xfrm>
            <a:custGeom>
              <a:avLst/>
              <a:gdLst/>
              <a:ahLst/>
              <a:cxnLst>
                <a:cxn ang="0">
                  <a:pos x="2" y="8"/>
                </a:cxn>
                <a:cxn ang="0">
                  <a:pos x="2" y="8"/>
                </a:cxn>
                <a:cxn ang="0">
                  <a:pos x="6" y="8"/>
                </a:cxn>
                <a:cxn ang="0">
                  <a:pos x="6" y="8"/>
                </a:cxn>
                <a:cxn ang="0">
                  <a:pos x="6" y="2"/>
                </a:cxn>
                <a:cxn ang="0">
                  <a:pos x="6" y="0"/>
                </a:cxn>
                <a:cxn ang="0">
                  <a:pos x="2" y="0"/>
                </a:cxn>
                <a:cxn ang="0">
                  <a:pos x="2" y="0"/>
                </a:cxn>
                <a:cxn ang="0">
                  <a:pos x="0" y="4"/>
                </a:cxn>
                <a:cxn ang="0">
                  <a:pos x="0" y="6"/>
                </a:cxn>
                <a:cxn ang="0">
                  <a:pos x="2" y="8"/>
                </a:cxn>
                <a:cxn ang="0">
                  <a:pos x="2" y="8"/>
                </a:cxn>
              </a:cxnLst>
              <a:rect l="0" t="0" r="r" b="b"/>
              <a:pathLst>
                <a:path w="6" h="8">
                  <a:moveTo>
                    <a:pt x="2" y="8"/>
                  </a:moveTo>
                  <a:lnTo>
                    <a:pt x="2" y="8"/>
                  </a:lnTo>
                  <a:lnTo>
                    <a:pt x="6" y="8"/>
                  </a:lnTo>
                  <a:lnTo>
                    <a:pt x="6" y="8"/>
                  </a:lnTo>
                  <a:lnTo>
                    <a:pt x="6" y="2"/>
                  </a:lnTo>
                  <a:lnTo>
                    <a:pt x="6" y="0"/>
                  </a:lnTo>
                  <a:lnTo>
                    <a:pt x="2" y="0"/>
                  </a:lnTo>
                  <a:lnTo>
                    <a:pt x="2" y="0"/>
                  </a:lnTo>
                  <a:lnTo>
                    <a:pt x="0" y="4"/>
                  </a:lnTo>
                  <a:lnTo>
                    <a:pt x="0" y="6"/>
                  </a:lnTo>
                  <a:lnTo>
                    <a:pt x="2" y="8"/>
                  </a:lnTo>
                  <a:lnTo>
                    <a:pt x="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152"/>
            <p:cNvSpPr>
              <a:spLocks/>
            </p:cNvSpPr>
            <p:nvPr/>
          </p:nvSpPr>
          <p:spPr bwMode="auto">
            <a:xfrm>
              <a:off x="7985125" y="1635125"/>
              <a:ext cx="1588" cy="1588"/>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53"/>
            <p:cNvSpPr>
              <a:spLocks/>
            </p:cNvSpPr>
            <p:nvPr/>
          </p:nvSpPr>
          <p:spPr bwMode="auto">
            <a:xfrm>
              <a:off x="7778750" y="1606550"/>
              <a:ext cx="1588" cy="3175"/>
            </a:xfrm>
            <a:custGeom>
              <a:avLst/>
              <a:gdLst/>
              <a:ahLst/>
              <a:cxnLst>
                <a:cxn ang="0">
                  <a:pos x="0" y="0"/>
                </a:cxn>
                <a:cxn ang="0">
                  <a:pos x="0" y="0"/>
                </a:cxn>
                <a:cxn ang="0">
                  <a:pos x="0" y="2"/>
                </a:cxn>
                <a:cxn ang="0">
                  <a:pos x="0" y="2"/>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54"/>
            <p:cNvSpPr>
              <a:spLocks/>
            </p:cNvSpPr>
            <p:nvPr/>
          </p:nvSpPr>
          <p:spPr bwMode="auto">
            <a:xfrm>
              <a:off x="7772400" y="1587500"/>
              <a:ext cx="9525" cy="19050"/>
            </a:xfrm>
            <a:custGeom>
              <a:avLst/>
              <a:gdLst/>
              <a:ahLst/>
              <a:cxnLst>
                <a:cxn ang="0">
                  <a:pos x="4" y="0"/>
                </a:cxn>
                <a:cxn ang="0">
                  <a:pos x="4" y="0"/>
                </a:cxn>
                <a:cxn ang="0">
                  <a:pos x="0" y="2"/>
                </a:cxn>
                <a:cxn ang="0">
                  <a:pos x="0" y="2"/>
                </a:cxn>
                <a:cxn ang="0">
                  <a:pos x="0" y="4"/>
                </a:cxn>
                <a:cxn ang="0">
                  <a:pos x="2" y="6"/>
                </a:cxn>
                <a:cxn ang="0">
                  <a:pos x="4" y="6"/>
                </a:cxn>
                <a:cxn ang="0">
                  <a:pos x="4" y="10"/>
                </a:cxn>
                <a:cxn ang="0">
                  <a:pos x="4" y="10"/>
                </a:cxn>
                <a:cxn ang="0">
                  <a:pos x="4" y="12"/>
                </a:cxn>
                <a:cxn ang="0">
                  <a:pos x="4" y="12"/>
                </a:cxn>
                <a:cxn ang="0">
                  <a:pos x="6" y="10"/>
                </a:cxn>
                <a:cxn ang="0">
                  <a:pos x="6" y="6"/>
                </a:cxn>
                <a:cxn ang="0">
                  <a:pos x="4" y="0"/>
                </a:cxn>
                <a:cxn ang="0">
                  <a:pos x="4" y="0"/>
                </a:cxn>
              </a:cxnLst>
              <a:rect l="0" t="0" r="r" b="b"/>
              <a:pathLst>
                <a:path w="6" h="12">
                  <a:moveTo>
                    <a:pt x="4" y="0"/>
                  </a:moveTo>
                  <a:lnTo>
                    <a:pt x="4" y="0"/>
                  </a:lnTo>
                  <a:lnTo>
                    <a:pt x="0" y="2"/>
                  </a:lnTo>
                  <a:lnTo>
                    <a:pt x="0" y="2"/>
                  </a:lnTo>
                  <a:lnTo>
                    <a:pt x="0" y="4"/>
                  </a:lnTo>
                  <a:lnTo>
                    <a:pt x="2" y="6"/>
                  </a:lnTo>
                  <a:lnTo>
                    <a:pt x="4" y="6"/>
                  </a:lnTo>
                  <a:lnTo>
                    <a:pt x="4" y="10"/>
                  </a:lnTo>
                  <a:lnTo>
                    <a:pt x="4" y="10"/>
                  </a:lnTo>
                  <a:lnTo>
                    <a:pt x="4" y="12"/>
                  </a:lnTo>
                  <a:lnTo>
                    <a:pt x="4" y="12"/>
                  </a:lnTo>
                  <a:lnTo>
                    <a:pt x="6" y="10"/>
                  </a:lnTo>
                  <a:lnTo>
                    <a:pt x="6" y="6"/>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55"/>
            <p:cNvSpPr>
              <a:spLocks/>
            </p:cNvSpPr>
            <p:nvPr/>
          </p:nvSpPr>
          <p:spPr bwMode="auto">
            <a:xfrm>
              <a:off x="5280025" y="215900"/>
              <a:ext cx="130175" cy="53975"/>
            </a:xfrm>
            <a:custGeom>
              <a:avLst/>
              <a:gdLst/>
              <a:ahLst/>
              <a:cxnLst>
                <a:cxn ang="0">
                  <a:pos x="6" y="22"/>
                </a:cxn>
                <a:cxn ang="0">
                  <a:pos x="6" y="22"/>
                </a:cxn>
                <a:cxn ang="0">
                  <a:pos x="16" y="22"/>
                </a:cxn>
                <a:cxn ang="0">
                  <a:pos x="20" y="22"/>
                </a:cxn>
                <a:cxn ang="0">
                  <a:pos x="26" y="24"/>
                </a:cxn>
                <a:cxn ang="0">
                  <a:pos x="26" y="24"/>
                </a:cxn>
                <a:cxn ang="0">
                  <a:pos x="16" y="26"/>
                </a:cxn>
                <a:cxn ang="0">
                  <a:pos x="16" y="26"/>
                </a:cxn>
                <a:cxn ang="0">
                  <a:pos x="28" y="32"/>
                </a:cxn>
                <a:cxn ang="0">
                  <a:pos x="40" y="34"/>
                </a:cxn>
                <a:cxn ang="0">
                  <a:pos x="54" y="30"/>
                </a:cxn>
                <a:cxn ang="0">
                  <a:pos x="70" y="24"/>
                </a:cxn>
                <a:cxn ang="0">
                  <a:pos x="70" y="24"/>
                </a:cxn>
                <a:cxn ang="0">
                  <a:pos x="82" y="22"/>
                </a:cxn>
                <a:cxn ang="0">
                  <a:pos x="82" y="22"/>
                </a:cxn>
                <a:cxn ang="0">
                  <a:pos x="80" y="20"/>
                </a:cxn>
                <a:cxn ang="0">
                  <a:pos x="78" y="20"/>
                </a:cxn>
                <a:cxn ang="0">
                  <a:pos x="72" y="18"/>
                </a:cxn>
                <a:cxn ang="0">
                  <a:pos x="72" y="18"/>
                </a:cxn>
                <a:cxn ang="0">
                  <a:pos x="64" y="14"/>
                </a:cxn>
                <a:cxn ang="0">
                  <a:pos x="58" y="12"/>
                </a:cxn>
                <a:cxn ang="0">
                  <a:pos x="52" y="12"/>
                </a:cxn>
                <a:cxn ang="0">
                  <a:pos x="52" y="12"/>
                </a:cxn>
                <a:cxn ang="0">
                  <a:pos x="24" y="2"/>
                </a:cxn>
                <a:cxn ang="0">
                  <a:pos x="24" y="2"/>
                </a:cxn>
                <a:cxn ang="0">
                  <a:pos x="18" y="0"/>
                </a:cxn>
                <a:cxn ang="0">
                  <a:pos x="14" y="0"/>
                </a:cxn>
                <a:cxn ang="0">
                  <a:pos x="14" y="4"/>
                </a:cxn>
                <a:cxn ang="0">
                  <a:pos x="14" y="4"/>
                </a:cxn>
                <a:cxn ang="0">
                  <a:pos x="10" y="4"/>
                </a:cxn>
                <a:cxn ang="0">
                  <a:pos x="8" y="4"/>
                </a:cxn>
                <a:cxn ang="0">
                  <a:pos x="6" y="6"/>
                </a:cxn>
                <a:cxn ang="0">
                  <a:pos x="6" y="6"/>
                </a:cxn>
                <a:cxn ang="0">
                  <a:pos x="10" y="8"/>
                </a:cxn>
                <a:cxn ang="0">
                  <a:pos x="10" y="8"/>
                </a:cxn>
                <a:cxn ang="0">
                  <a:pos x="2" y="10"/>
                </a:cxn>
                <a:cxn ang="0">
                  <a:pos x="0" y="12"/>
                </a:cxn>
                <a:cxn ang="0">
                  <a:pos x="0" y="16"/>
                </a:cxn>
                <a:cxn ang="0">
                  <a:pos x="0" y="16"/>
                </a:cxn>
                <a:cxn ang="0">
                  <a:pos x="2" y="20"/>
                </a:cxn>
                <a:cxn ang="0">
                  <a:pos x="6" y="22"/>
                </a:cxn>
                <a:cxn ang="0">
                  <a:pos x="6" y="22"/>
                </a:cxn>
              </a:cxnLst>
              <a:rect l="0" t="0" r="r" b="b"/>
              <a:pathLst>
                <a:path w="82" h="34">
                  <a:moveTo>
                    <a:pt x="6" y="22"/>
                  </a:moveTo>
                  <a:lnTo>
                    <a:pt x="6" y="22"/>
                  </a:lnTo>
                  <a:lnTo>
                    <a:pt x="16" y="22"/>
                  </a:lnTo>
                  <a:lnTo>
                    <a:pt x="20" y="22"/>
                  </a:lnTo>
                  <a:lnTo>
                    <a:pt x="26" y="24"/>
                  </a:lnTo>
                  <a:lnTo>
                    <a:pt x="26" y="24"/>
                  </a:lnTo>
                  <a:lnTo>
                    <a:pt x="16" y="26"/>
                  </a:lnTo>
                  <a:lnTo>
                    <a:pt x="16" y="26"/>
                  </a:lnTo>
                  <a:lnTo>
                    <a:pt x="28" y="32"/>
                  </a:lnTo>
                  <a:lnTo>
                    <a:pt x="40" y="34"/>
                  </a:lnTo>
                  <a:lnTo>
                    <a:pt x="54" y="30"/>
                  </a:lnTo>
                  <a:lnTo>
                    <a:pt x="70" y="24"/>
                  </a:lnTo>
                  <a:lnTo>
                    <a:pt x="70" y="24"/>
                  </a:lnTo>
                  <a:lnTo>
                    <a:pt x="82" y="22"/>
                  </a:lnTo>
                  <a:lnTo>
                    <a:pt x="82" y="22"/>
                  </a:lnTo>
                  <a:lnTo>
                    <a:pt x="80" y="20"/>
                  </a:lnTo>
                  <a:lnTo>
                    <a:pt x="78" y="20"/>
                  </a:lnTo>
                  <a:lnTo>
                    <a:pt x="72" y="18"/>
                  </a:lnTo>
                  <a:lnTo>
                    <a:pt x="72" y="18"/>
                  </a:lnTo>
                  <a:lnTo>
                    <a:pt x="64" y="14"/>
                  </a:lnTo>
                  <a:lnTo>
                    <a:pt x="58" y="12"/>
                  </a:lnTo>
                  <a:lnTo>
                    <a:pt x="52" y="12"/>
                  </a:lnTo>
                  <a:lnTo>
                    <a:pt x="52" y="12"/>
                  </a:lnTo>
                  <a:lnTo>
                    <a:pt x="24" y="2"/>
                  </a:lnTo>
                  <a:lnTo>
                    <a:pt x="24" y="2"/>
                  </a:lnTo>
                  <a:lnTo>
                    <a:pt x="18" y="0"/>
                  </a:lnTo>
                  <a:lnTo>
                    <a:pt x="14" y="0"/>
                  </a:lnTo>
                  <a:lnTo>
                    <a:pt x="14" y="4"/>
                  </a:lnTo>
                  <a:lnTo>
                    <a:pt x="14" y="4"/>
                  </a:lnTo>
                  <a:lnTo>
                    <a:pt x="10" y="4"/>
                  </a:lnTo>
                  <a:lnTo>
                    <a:pt x="8" y="4"/>
                  </a:lnTo>
                  <a:lnTo>
                    <a:pt x="6" y="6"/>
                  </a:lnTo>
                  <a:lnTo>
                    <a:pt x="6" y="6"/>
                  </a:lnTo>
                  <a:lnTo>
                    <a:pt x="10" y="8"/>
                  </a:lnTo>
                  <a:lnTo>
                    <a:pt x="10" y="8"/>
                  </a:lnTo>
                  <a:lnTo>
                    <a:pt x="2" y="10"/>
                  </a:lnTo>
                  <a:lnTo>
                    <a:pt x="0" y="12"/>
                  </a:lnTo>
                  <a:lnTo>
                    <a:pt x="0" y="16"/>
                  </a:lnTo>
                  <a:lnTo>
                    <a:pt x="0" y="16"/>
                  </a:lnTo>
                  <a:lnTo>
                    <a:pt x="2" y="20"/>
                  </a:lnTo>
                  <a:lnTo>
                    <a:pt x="6" y="22"/>
                  </a:lnTo>
                  <a:lnTo>
                    <a:pt x="6"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3" name="Freeform 156"/>
            <p:cNvSpPr>
              <a:spLocks/>
            </p:cNvSpPr>
            <p:nvPr/>
          </p:nvSpPr>
          <p:spPr bwMode="auto">
            <a:xfrm>
              <a:off x="5346700" y="190500"/>
              <a:ext cx="361950" cy="107950"/>
            </a:xfrm>
            <a:custGeom>
              <a:avLst/>
              <a:gdLst/>
              <a:ahLst/>
              <a:cxnLst>
                <a:cxn ang="0">
                  <a:pos x="10" y="16"/>
                </a:cxn>
                <a:cxn ang="0">
                  <a:pos x="14" y="16"/>
                </a:cxn>
                <a:cxn ang="0">
                  <a:pos x="18" y="18"/>
                </a:cxn>
                <a:cxn ang="0">
                  <a:pos x="40" y="18"/>
                </a:cxn>
                <a:cxn ang="0">
                  <a:pos x="36" y="22"/>
                </a:cxn>
                <a:cxn ang="0">
                  <a:pos x="42" y="26"/>
                </a:cxn>
                <a:cxn ang="0">
                  <a:pos x="54" y="24"/>
                </a:cxn>
                <a:cxn ang="0">
                  <a:pos x="60" y="26"/>
                </a:cxn>
                <a:cxn ang="0">
                  <a:pos x="70" y="24"/>
                </a:cxn>
                <a:cxn ang="0">
                  <a:pos x="78" y="24"/>
                </a:cxn>
                <a:cxn ang="0">
                  <a:pos x="90" y="24"/>
                </a:cxn>
                <a:cxn ang="0">
                  <a:pos x="84" y="26"/>
                </a:cxn>
                <a:cxn ang="0">
                  <a:pos x="74" y="28"/>
                </a:cxn>
                <a:cxn ang="0">
                  <a:pos x="62" y="28"/>
                </a:cxn>
                <a:cxn ang="0">
                  <a:pos x="68" y="30"/>
                </a:cxn>
                <a:cxn ang="0">
                  <a:pos x="70" y="34"/>
                </a:cxn>
                <a:cxn ang="0">
                  <a:pos x="60" y="30"/>
                </a:cxn>
                <a:cxn ang="0">
                  <a:pos x="38" y="28"/>
                </a:cxn>
                <a:cxn ang="0">
                  <a:pos x="34" y="32"/>
                </a:cxn>
                <a:cxn ang="0">
                  <a:pos x="40" y="34"/>
                </a:cxn>
                <a:cxn ang="0">
                  <a:pos x="48" y="38"/>
                </a:cxn>
                <a:cxn ang="0">
                  <a:pos x="64" y="44"/>
                </a:cxn>
                <a:cxn ang="0">
                  <a:pos x="50" y="42"/>
                </a:cxn>
                <a:cxn ang="0">
                  <a:pos x="28" y="44"/>
                </a:cxn>
                <a:cxn ang="0">
                  <a:pos x="24" y="48"/>
                </a:cxn>
                <a:cxn ang="0">
                  <a:pos x="26" y="50"/>
                </a:cxn>
                <a:cxn ang="0">
                  <a:pos x="36" y="50"/>
                </a:cxn>
                <a:cxn ang="0">
                  <a:pos x="42" y="58"/>
                </a:cxn>
                <a:cxn ang="0">
                  <a:pos x="36" y="56"/>
                </a:cxn>
                <a:cxn ang="0">
                  <a:pos x="24" y="54"/>
                </a:cxn>
                <a:cxn ang="0">
                  <a:pos x="22" y="56"/>
                </a:cxn>
                <a:cxn ang="0">
                  <a:pos x="22" y="62"/>
                </a:cxn>
                <a:cxn ang="0">
                  <a:pos x="16" y="62"/>
                </a:cxn>
                <a:cxn ang="0">
                  <a:pos x="8" y="68"/>
                </a:cxn>
                <a:cxn ang="0">
                  <a:pos x="76" y="68"/>
                </a:cxn>
                <a:cxn ang="0">
                  <a:pos x="96" y="64"/>
                </a:cxn>
                <a:cxn ang="0">
                  <a:pos x="88" y="60"/>
                </a:cxn>
                <a:cxn ang="0">
                  <a:pos x="92" y="58"/>
                </a:cxn>
                <a:cxn ang="0">
                  <a:pos x="98" y="54"/>
                </a:cxn>
                <a:cxn ang="0">
                  <a:pos x="102" y="52"/>
                </a:cxn>
                <a:cxn ang="0">
                  <a:pos x="122" y="44"/>
                </a:cxn>
                <a:cxn ang="0">
                  <a:pos x="126" y="38"/>
                </a:cxn>
                <a:cxn ang="0">
                  <a:pos x="132" y="34"/>
                </a:cxn>
                <a:cxn ang="0">
                  <a:pos x="144" y="34"/>
                </a:cxn>
                <a:cxn ang="0">
                  <a:pos x="164" y="26"/>
                </a:cxn>
                <a:cxn ang="0">
                  <a:pos x="186" y="20"/>
                </a:cxn>
                <a:cxn ang="0">
                  <a:pos x="188" y="14"/>
                </a:cxn>
                <a:cxn ang="0">
                  <a:pos x="228" y="6"/>
                </a:cxn>
                <a:cxn ang="0">
                  <a:pos x="192" y="0"/>
                </a:cxn>
                <a:cxn ang="0">
                  <a:pos x="112" y="0"/>
                </a:cxn>
                <a:cxn ang="0">
                  <a:pos x="68" y="4"/>
                </a:cxn>
                <a:cxn ang="0">
                  <a:pos x="58" y="8"/>
                </a:cxn>
                <a:cxn ang="0">
                  <a:pos x="46" y="6"/>
                </a:cxn>
                <a:cxn ang="0">
                  <a:pos x="10" y="12"/>
                </a:cxn>
                <a:cxn ang="0">
                  <a:pos x="0" y="12"/>
                </a:cxn>
                <a:cxn ang="0">
                  <a:pos x="6" y="16"/>
                </a:cxn>
              </a:cxnLst>
              <a:rect l="0" t="0" r="r" b="b"/>
              <a:pathLst>
                <a:path w="228" h="68">
                  <a:moveTo>
                    <a:pt x="8" y="18"/>
                  </a:moveTo>
                  <a:lnTo>
                    <a:pt x="8" y="18"/>
                  </a:lnTo>
                  <a:lnTo>
                    <a:pt x="10" y="16"/>
                  </a:lnTo>
                  <a:lnTo>
                    <a:pt x="10" y="16"/>
                  </a:lnTo>
                  <a:lnTo>
                    <a:pt x="14" y="16"/>
                  </a:lnTo>
                  <a:lnTo>
                    <a:pt x="14" y="16"/>
                  </a:lnTo>
                  <a:lnTo>
                    <a:pt x="14" y="16"/>
                  </a:lnTo>
                  <a:lnTo>
                    <a:pt x="16" y="18"/>
                  </a:lnTo>
                  <a:lnTo>
                    <a:pt x="18" y="18"/>
                  </a:lnTo>
                  <a:lnTo>
                    <a:pt x="24" y="18"/>
                  </a:lnTo>
                  <a:lnTo>
                    <a:pt x="24" y="18"/>
                  </a:lnTo>
                  <a:lnTo>
                    <a:pt x="40" y="18"/>
                  </a:lnTo>
                  <a:lnTo>
                    <a:pt x="40" y="18"/>
                  </a:lnTo>
                  <a:lnTo>
                    <a:pt x="38" y="22"/>
                  </a:lnTo>
                  <a:lnTo>
                    <a:pt x="36" y="22"/>
                  </a:lnTo>
                  <a:lnTo>
                    <a:pt x="36" y="22"/>
                  </a:lnTo>
                  <a:lnTo>
                    <a:pt x="38" y="26"/>
                  </a:lnTo>
                  <a:lnTo>
                    <a:pt x="42" y="26"/>
                  </a:lnTo>
                  <a:lnTo>
                    <a:pt x="48" y="26"/>
                  </a:lnTo>
                  <a:lnTo>
                    <a:pt x="48" y="26"/>
                  </a:lnTo>
                  <a:lnTo>
                    <a:pt x="54" y="24"/>
                  </a:lnTo>
                  <a:lnTo>
                    <a:pt x="58" y="24"/>
                  </a:lnTo>
                  <a:lnTo>
                    <a:pt x="60" y="26"/>
                  </a:lnTo>
                  <a:lnTo>
                    <a:pt x="60" y="26"/>
                  </a:lnTo>
                  <a:lnTo>
                    <a:pt x="62" y="26"/>
                  </a:lnTo>
                  <a:lnTo>
                    <a:pt x="62" y="26"/>
                  </a:lnTo>
                  <a:lnTo>
                    <a:pt x="70" y="24"/>
                  </a:lnTo>
                  <a:lnTo>
                    <a:pt x="70" y="24"/>
                  </a:lnTo>
                  <a:lnTo>
                    <a:pt x="78" y="24"/>
                  </a:lnTo>
                  <a:lnTo>
                    <a:pt x="78" y="24"/>
                  </a:lnTo>
                  <a:lnTo>
                    <a:pt x="88" y="20"/>
                  </a:lnTo>
                  <a:lnTo>
                    <a:pt x="88" y="20"/>
                  </a:lnTo>
                  <a:lnTo>
                    <a:pt x="90" y="24"/>
                  </a:lnTo>
                  <a:lnTo>
                    <a:pt x="90" y="24"/>
                  </a:lnTo>
                  <a:lnTo>
                    <a:pt x="88" y="24"/>
                  </a:lnTo>
                  <a:lnTo>
                    <a:pt x="84" y="26"/>
                  </a:lnTo>
                  <a:lnTo>
                    <a:pt x="78" y="26"/>
                  </a:lnTo>
                  <a:lnTo>
                    <a:pt x="78" y="26"/>
                  </a:lnTo>
                  <a:lnTo>
                    <a:pt x="74" y="28"/>
                  </a:lnTo>
                  <a:lnTo>
                    <a:pt x="70" y="28"/>
                  </a:lnTo>
                  <a:lnTo>
                    <a:pt x="62" y="28"/>
                  </a:lnTo>
                  <a:lnTo>
                    <a:pt x="62" y="28"/>
                  </a:lnTo>
                  <a:lnTo>
                    <a:pt x="64" y="30"/>
                  </a:lnTo>
                  <a:lnTo>
                    <a:pt x="66" y="30"/>
                  </a:lnTo>
                  <a:lnTo>
                    <a:pt x="68" y="30"/>
                  </a:lnTo>
                  <a:lnTo>
                    <a:pt x="70" y="32"/>
                  </a:lnTo>
                  <a:lnTo>
                    <a:pt x="70" y="32"/>
                  </a:lnTo>
                  <a:lnTo>
                    <a:pt x="70" y="34"/>
                  </a:lnTo>
                  <a:lnTo>
                    <a:pt x="70" y="34"/>
                  </a:lnTo>
                  <a:lnTo>
                    <a:pt x="64" y="34"/>
                  </a:lnTo>
                  <a:lnTo>
                    <a:pt x="60" y="30"/>
                  </a:lnTo>
                  <a:lnTo>
                    <a:pt x="60" y="30"/>
                  </a:lnTo>
                  <a:lnTo>
                    <a:pt x="46" y="28"/>
                  </a:lnTo>
                  <a:lnTo>
                    <a:pt x="38" y="28"/>
                  </a:lnTo>
                  <a:lnTo>
                    <a:pt x="30" y="30"/>
                  </a:lnTo>
                  <a:lnTo>
                    <a:pt x="30" y="30"/>
                  </a:lnTo>
                  <a:lnTo>
                    <a:pt x="34" y="32"/>
                  </a:lnTo>
                  <a:lnTo>
                    <a:pt x="36" y="32"/>
                  </a:lnTo>
                  <a:lnTo>
                    <a:pt x="38" y="32"/>
                  </a:lnTo>
                  <a:lnTo>
                    <a:pt x="40" y="34"/>
                  </a:lnTo>
                  <a:lnTo>
                    <a:pt x="40" y="34"/>
                  </a:lnTo>
                  <a:lnTo>
                    <a:pt x="44" y="36"/>
                  </a:lnTo>
                  <a:lnTo>
                    <a:pt x="48" y="38"/>
                  </a:lnTo>
                  <a:lnTo>
                    <a:pt x="48" y="38"/>
                  </a:lnTo>
                  <a:lnTo>
                    <a:pt x="64" y="44"/>
                  </a:lnTo>
                  <a:lnTo>
                    <a:pt x="64" y="44"/>
                  </a:lnTo>
                  <a:lnTo>
                    <a:pt x="58" y="46"/>
                  </a:lnTo>
                  <a:lnTo>
                    <a:pt x="54" y="44"/>
                  </a:lnTo>
                  <a:lnTo>
                    <a:pt x="50" y="42"/>
                  </a:lnTo>
                  <a:lnTo>
                    <a:pt x="46" y="42"/>
                  </a:lnTo>
                  <a:lnTo>
                    <a:pt x="46" y="42"/>
                  </a:lnTo>
                  <a:lnTo>
                    <a:pt x="28" y="44"/>
                  </a:lnTo>
                  <a:lnTo>
                    <a:pt x="28" y="44"/>
                  </a:lnTo>
                  <a:lnTo>
                    <a:pt x="26" y="46"/>
                  </a:lnTo>
                  <a:lnTo>
                    <a:pt x="24" y="48"/>
                  </a:lnTo>
                  <a:lnTo>
                    <a:pt x="24" y="48"/>
                  </a:lnTo>
                  <a:lnTo>
                    <a:pt x="24" y="50"/>
                  </a:lnTo>
                  <a:lnTo>
                    <a:pt x="26" y="50"/>
                  </a:lnTo>
                  <a:lnTo>
                    <a:pt x="28" y="50"/>
                  </a:lnTo>
                  <a:lnTo>
                    <a:pt x="28" y="50"/>
                  </a:lnTo>
                  <a:lnTo>
                    <a:pt x="36" y="50"/>
                  </a:lnTo>
                  <a:lnTo>
                    <a:pt x="42" y="56"/>
                  </a:lnTo>
                  <a:lnTo>
                    <a:pt x="42" y="56"/>
                  </a:lnTo>
                  <a:lnTo>
                    <a:pt x="42" y="58"/>
                  </a:lnTo>
                  <a:lnTo>
                    <a:pt x="42" y="58"/>
                  </a:lnTo>
                  <a:lnTo>
                    <a:pt x="38" y="58"/>
                  </a:lnTo>
                  <a:lnTo>
                    <a:pt x="36" y="56"/>
                  </a:lnTo>
                  <a:lnTo>
                    <a:pt x="30" y="54"/>
                  </a:lnTo>
                  <a:lnTo>
                    <a:pt x="30" y="54"/>
                  </a:lnTo>
                  <a:lnTo>
                    <a:pt x="24" y="54"/>
                  </a:lnTo>
                  <a:lnTo>
                    <a:pt x="22" y="54"/>
                  </a:lnTo>
                  <a:lnTo>
                    <a:pt x="22" y="56"/>
                  </a:lnTo>
                  <a:lnTo>
                    <a:pt x="22" y="56"/>
                  </a:lnTo>
                  <a:lnTo>
                    <a:pt x="24" y="62"/>
                  </a:lnTo>
                  <a:lnTo>
                    <a:pt x="24" y="62"/>
                  </a:lnTo>
                  <a:lnTo>
                    <a:pt x="22" y="62"/>
                  </a:lnTo>
                  <a:lnTo>
                    <a:pt x="18" y="62"/>
                  </a:lnTo>
                  <a:lnTo>
                    <a:pt x="16" y="62"/>
                  </a:lnTo>
                  <a:lnTo>
                    <a:pt x="16" y="62"/>
                  </a:lnTo>
                  <a:lnTo>
                    <a:pt x="12" y="62"/>
                  </a:lnTo>
                  <a:lnTo>
                    <a:pt x="10" y="64"/>
                  </a:lnTo>
                  <a:lnTo>
                    <a:pt x="8" y="68"/>
                  </a:lnTo>
                  <a:lnTo>
                    <a:pt x="8" y="68"/>
                  </a:lnTo>
                  <a:lnTo>
                    <a:pt x="54" y="68"/>
                  </a:lnTo>
                  <a:lnTo>
                    <a:pt x="76" y="68"/>
                  </a:lnTo>
                  <a:lnTo>
                    <a:pt x="100" y="66"/>
                  </a:lnTo>
                  <a:lnTo>
                    <a:pt x="100" y="66"/>
                  </a:lnTo>
                  <a:lnTo>
                    <a:pt x="96" y="64"/>
                  </a:lnTo>
                  <a:lnTo>
                    <a:pt x="92" y="64"/>
                  </a:lnTo>
                  <a:lnTo>
                    <a:pt x="90" y="64"/>
                  </a:lnTo>
                  <a:lnTo>
                    <a:pt x="88" y="60"/>
                  </a:lnTo>
                  <a:lnTo>
                    <a:pt x="88" y="60"/>
                  </a:lnTo>
                  <a:lnTo>
                    <a:pt x="90" y="60"/>
                  </a:lnTo>
                  <a:lnTo>
                    <a:pt x="92" y="58"/>
                  </a:lnTo>
                  <a:lnTo>
                    <a:pt x="92" y="58"/>
                  </a:lnTo>
                  <a:lnTo>
                    <a:pt x="96" y="58"/>
                  </a:lnTo>
                  <a:lnTo>
                    <a:pt x="98" y="54"/>
                  </a:lnTo>
                  <a:lnTo>
                    <a:pt x="100" y="52"/>
                  </a:lnTo>
                  <a:lnTo>
                    <a:pt x="102" y="52"/>
                  </a:lnTo>
                  <a:lnTo>
                    <a:pt x="102" y="52"/>
                  </a:lnTo>
                  <a:lnTo>
                    <a:pt x="108" y="52"/>
                  </a:lnTo>
                  <a:lnTo>
                    <a:pt x="114" y="50"/>
                  </a:lnTo>
                  <a:lnTo>
                    <a:pt x="122" y="44"/>
                  </a:lnTo>
                  <a:lnTo>
                    <a:pt x="122" y="44"/>
                  </a:lnTo>
                  <a:lnTo>
                    <a:pt x="122" y="40"/>
                  </a:lnTo>
                  <a:lnTo>
                    <a:pt x="126" y="38"/>
                  </a:lnTo>
                  <a:lnTo>
                    <a:pt x="130" y="38"/>
                  </a:lnTo>
                  <a:lnTo>
                    <a:pt x="132" y="34"/>
                  </a:lnTo>
                  <a:lnTo>
                    <a:pt x="132" y="34"/>
                  </a:lnTo>
                  <a:lnTo>
                    <a:pt x="136" y="34"/>
                  </a:lnTo>
                  <a:lnTo>
                    <a:pt x="140" y="34"/>
                  </a:lnTo>
                  <a:lnTo>
                    <a:pt x="144" y="34"/>
                  </a:lnTo>
                  <a:lnTo>
                    <a:pt x="148" y="32"/>
                  </a:lnTo>
                  <a:lnTo>
                    <a:pt x="148" y="32"/>
                  </a:lnTo>
                  <a:lnTo>
                    <a:pt x="164" y="26"/>
                  </a:lnTo>
                  <a:lnTo>
                    <a:pt x="164" y="26"/>
                  </a:lnTo>
                  <a:lnTo>
                    <a:pt x="186" y="20"/>
                  </a:lnTo>
                  <a:lnTo>
                    <a:pt x="186" y="20"/>
                  </a:lnTo>
                  <a:lnTo>
                    <a:pt x="188" y="18"/>
                  </a:lnTo>
                  <a:lnTo>
                    <a:pt x="188" y="18"/>
                  </a:lnTo>
                  <a:lnTo>
                    <a:pt x="188" y="14"/>
                  </a:lnTo>
                  <a:lnTo>
                    <a:pt x="188" y="14"/>
                  </a:lnTo>
                  <a:lnTo>
                    <a:pt x="208" y="12"/>
                  </a:lnTo>
                  <a:lnTo>
                    <a:pt x="228" y="6"/>
                  </a:lnTo>
                  <a:lnTo>
                    <a:pt x="228" y="6"/>
                  </a:lnTo>
                  <a:lnTo>
                    <a:pt x="210" y="4"/>
                  </a:lnTo>
                  <a:lnTo>
                    <a:pt x="192" y="0"/>
                  </a:lnTo>
                  <a:lnTo>
                    <a:pt x="156" y="0"/>
                  </a:lnTo>
                  <a:lnTo>
                    <a:pt x="156" y="0"/>
                  </a:lnTo>
                  <a:lnTo>
                    <a:pt x="112" y="0"/>
                  </a:lnTo>
                  <a:lnTo>
                    <a:pt x="90" y="2"/>
                  </a:lnTo>
                  <a:lnTo>
                    <a:pt x="68" y="4"/>
                  </a:lnTo>
                  <a:lnTo>
                    <a:pt x="68" y="4"/>
                  </a:lnTo>
                  <a:lnTo>
                    <a:pt x="64" y="4"/>
                  </a:lnTo>
                  <a:lnTo>
                    <a:pt x="62" y="6"/>
                  </a:lnTo>
                  <a:lnTo>
                    <a:pt x="58" y="8"/>
                  </a:lnTo>
                  <a:lnTo>
                    <a:pt x="58" y="8"/>
                  </a:lnTo>
                  <a:lnTo>
                    <a:pt x="52" y="6"/>
                  </a:lnTo>
                  <a:lnTo>
                    <a:pt x="46" y="6"/>
                  </a:lnTo>
                  <a:lnTo>
                    <a:pt x="34" y="8"/>
                  </a:lnTo>
                  <a:lnTo>
                    <a:pt x="22" y="10"/>
                  </a:lnTo>
                  <a:lnTo>
                    <a:pt x="10" y="12"/>
                  </a:lnTo>
                  <a:lnTo>
                    <a:pt x="10" y="12"/>
                  </a:lnTo>
                  <a:lnTo>
                    <a:pt x="0" y="12"/>
                  </a:lnTo>
                  <a:lnTo>
                    <a:pt x="0" y="12"/>
                  </a:lnTo>
                  <a:lnTo>
                    <a:pt x="2" y="14"/>
                  </a:lnTo>
                  <a:lnTo>
                    <a:pt x="4" y="16"/>
                  </a:lnTo>
                  <a:lnTo>
                    <a:pt x="6" y="16"/>
                  </a:lnTo>
                  <a:lnTo>
                    <a:pt x="8" y="18"/>
                  </a:lnTo>
                  <a:lnTo>
                    <a:pt x="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4" name="Freeform 157"/>
            <p:cNvSpPr>
              <a:spLocks/>
            </p:cNvSpPr>
            <p:nvPr/>
          </p:nvSpPr>
          <p:spPr bwMode="auto">
            <a:xfrm>
              <a:off x="7985125" y="1377950"/>
              <a:ext cx="12700" cy="31750"/>
            </a:xfrm>
            <a:custGeom>
              <a:avLst/>
              <a:gdLst/>
              <a:ahLst/>
              <a:cxnLst>
                <a:cxn ang="0">
                  <a:pos x="4" y="20"/>
                </a:cxn>
                <a:cxn ang="0">
                  <a:pos x="4" y="20"/>
                </a:cxn>
                <a:cxn ang="0">
                  <a:pos x="6" y="16"/>
                </a:cxn>
                <a:cxn ang="0">
                  <a:pos x="4" y="12"/>
                </a:cxn>
                <a:cxn ang="0">
                  <a:pos x="4" y="12"/>
                </a:cxn>
                <a:cxn ang="0">
                  <a:pos x="6" y="8"/>
                </a:cxn>
                <a:cxn ang="0">
                  <a:pos x="8" y="6"/>
                </a:cxn>
                <a:cxn ang="0">
                  <a:pos x="4" y="0"/>
                </a:cxn>
                <a:cxn ang="0">
                  <a:pos x="4" y="0"/>
                </a:cxn>
                <a:cxn ang="0">
                  <a:pos x="4" y="10"/>
                </a:cxn>
                <a:cxn ang="0">
                  <a:pos x="4" y="10"/>
                </a:cxn>
                <a:cxn ang="0">
                  <a:pos x="0" y="14"/>
                </a:cxn>
                <a:cxn ang="0">
                  <a:pos x="0" y="16"/>
                </a:cxn>
                <a:cxn ang="0">
                  <a:pos x="4" y="20"/>
                </a:cxn>
                <a:cxn ang="0">
                  <a:pos x="4" y="20"/>
                </a:cxn>
              </a:cxnLst>
              <a:rect l="0" t="0" r="r" b="b"/>
              <a:pathLst>
                <a:path w="8" h="20">
                  <a:moveTo>
                    <a:pt x="4" y="20"/>
                  </a:moveTo>
                  <a:lnTo>
                    <a:pt x="4" y="20"/>
                  </a:lnTo>
                  <a:lnTo>
                    <a:pt x="6" y="16"/>
                  </a:lnTo>
                  <a:lnTo>
                    <a:pt x="4" y="12"/>
                  </a:lnTo>
                  <a:lnTo>
                    <a:pt x="4" y="12"/>
                  </a:lnTo>
                  <a:lnTo>
                    <a:pt x="6" y="8"/>
                  </a:lnTo>
                  <a:lnTo>
                    <a:pt x="8" y="6"/>
                  </a:lnTo>
                  <a:lnTo>
                    <a:pt x="4" y="0"/>
                  </a:lnTo>
                  <a:lnTo>
                    <a:pt x="4" y="0"/>
                  </a:lnTo>
                  <a:lnTo>
                    <a:pt x="4" y="10"/>
                  </a:lnTo>
                  <a:lnTo>
                    <a:pt x="4" y="10"/>
                  </a:lnTo>
                  <a:lnTo>
                    <a:pt x="0" y="14"/>
                  </a:lnTo>
                  <a:lnTo>
                    <a:pt x="0" y="16"/>
                  </a:lnTo>
                  <a:lnTo>
                    <a:pt x="4" y="20"/>
                  </a:lnTo>
                  <a:lnTo>
                    <a:pt x="4"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158"/>
            <p:cNvSpPr>
              <a:spLocks/>
            </p:cNvSpPr>
            <p:nvPr/>
          </p:nvSpPr>
          <p:spPr bwMode="auto">
            <a:xfrm>
              <a:off x="6765925" y="974725"/>
              <a:ext cx="19050" cy="9525"/>
            </a:xfrm>
            <a:custGeom>
              <a:avLst/>
              <a:gdLst/>
              <a:ahLst/>
              <a:cxnLst>
                <a:cxn ang="0">
                  <a:pos x="0" y="2"/>
                </a:cxn>
                <a:cxn ang="0">
                  <a:pos x="0" y="2"/>
                </a:cxn>
                <a:cxn ang="0">
                  <a:pos x="2" y="2"/>
                </a:cxn>
                <a:cxn ang="0">
                  <a:pos x="4" y="4"/>
                </a:cxn>
                <a:cxn ang="0">
                  <a:pos x="8" y="6"/>
                </a:cxn>
                <a:cxn ang="0">
                  <a:pos x="12" y="4"/>
                </a:cxn>
                <a:cxn ang="0">
                  <a:pos x="12" y="4"/>
                </a:cxn>
                <a:cxn ang="0">
                  <a:pos x="6" y="0"/>
                </a:cxn>
                <a:cxn ang="0">
                  <a:pos x="0" y="2"/>
                </a:cxn>
                <a:cxn ang="0">
                  <a:pos x="0" y="2"/>
                </a:cxn>
              </a:cxnLst>
              <a:rect l="0" t="0" r="r" b="b"/>
              <a:pathLst>
                <a:path w="12" h="6">
                  <a:moveTo>
                    <a:pt x="0" y="2"/>
                  </a:moveTo>
                  <a:lnTo>
                    <a:pt x="0" y="2"/>
                  </a:lnTo>
                  <a:lnTo>
                    <a:pt x="2" y="2"/>
                  </a:lnTo>
                  <a:lnTo>
                    <a:pt x="4" y="4"/>
                  </a:lnTo>
                  <a:lnTo>
                    <a:pt x="8" y="6"/>
                  </a:lnTo>
                  <a:lnTo>
                    <a:pt x="12" y="4"/>
                  </a:lnTo>
                  <a:lnTo>
                    <a:pt x="12" y="4"/>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159"/>
            <p:cNvSpPr>
              <a:spLocks/>
            </p:cNvSpPr>
            <p:nvPr/>
          </p:nvSpPr>
          <p:spPr bwMode="auto">
            <a:xfrm>
              <a:off x="7962900" y="1343025"/>
              <a:ext cx="9525" cy="12700"/>
            </a:xfrm>
            <a:custGeom>
              <a:avLst/>
              <a:gdLst/>
              <a:ahLst/>
              <a:cxnLst>
                <a:cxn ang="0">
                  <a:pos x="4" y="0"/>
                </a:cxn>
                <a:cxn ang="0">
                  <a:pos x="4" y="0"/>
                </a:cxn>
                <a:cxn ang="0">
                  <a:pos x="2" y="0"/>
                </a:cxn>
                <a:cxn ang="0">
                  <a:pos x="2" y="0"/>
                </a:cxn>
                <a:cxn ang="0">
                  <a:pos x="0" y="4"/>
                </a:cxn>
                <a:cxn ang="0">
                  <a:pos x="4" y="8"/>
                </a:cxn>
                <a:cxn ang="0">
                  <a:pos x="4" y="8"/>
                </a:cxn>
                <a:cxn ang="0">
                  <a:pos x="6" y="4"/>
                </a:cxn>
                <a:cxn ang="0">
                  <a:pos x="4" y="0"/>
                </a:cxn>
                <a:cxn ang="0">
                  <a:pos x="4" y="0"/>
                </a:cxn>
              </a:cxnLst>
              <a:rect l="0" t="0" r="r" b="b"/>
              <a:pathLst>
                <a:path w="6" h="8">
                  <a:moveTo>
                    <a:pt x="4" y="0"/>
                  </a:moveTo>
                  <a:lnTo>
                    <a:pt x="4" y="0"/>
                  </a:lnTo>
                  <a:lnTo>
                    <a:pt x="2" y="0"/>
                  </a:lnTo>
                  <a:lnTo>
                    <a:pt x="2" y="0"/>
                  </a:lnTo>
                  <a:lnTo>
                    <a:pt x="0" y="4"/>
                  </a:lnTo>
                  <a:lnTo>
                    <a:pt x="4" y="8"/>
                  </a:lnTo>
                  <a:lnTo>
                    <a:pt x="4" y="8"/>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160"/>
            <p:cNvSpPr>
              <a:spLocks/>
            </p:cNvSpPr>
            <p:nvPr/>
          </p:nvSpPr>
          <p:spPr bwMode="auto">
            <a:xfrm>
              <a:off x="4451350" y="638175"/>
              <a:ext cx="25400" cy="12700"/>
            </a:xfrm>
            <a:custGeom>
              <a:avLst/>
              <a:gdLst/>
              <a:ahLst/>
              <a:cxnLst>
                <a:cxn ang="0">
                  <a:pos x="4" y="2"/>
                </a:cxn>
                <a:cxn ang="0">
                  <a:pos x="4" y="2"/>
                </a:cxn>
                <a:cxn ang="0">
                  <a:pos x="2" y="4"/>
                </a:cxn>
                <a:cxn ang="0">
                  <a:pos x="0" y="6"/>
                </a:cxn>
                <a:cxn ang="0">
                  <a:pos x="2" y="8"/>
                </a:cxn>
                <a:cxn ang="0">
                  <a:pos x="2" y="8"/>
                </a:cxn>
                <a:cxn ang="0">
                  <a:pos x="4" y="8"/>
                </a:cxn>
                <a:cxn ang="0">
                  <a:pos x="6" y="6"/>
                </a:cxn>
                <a:cxn ang="0">
                  <a:pos x="6" y="6"/>
                </a:cxn>
                <a:cxn ang="0">
                  <a:pos x="8" y="4"/>
                </a:cxn>
                <a:cxn ang="0">
                  <a:pos x="12" y="4"/>
                </a:cxn>
                <a:cxn ang="0">
                  <a:pos x="14" y="4"/>
                </a:cxn>
                <a:cxn ang="0">
                  <a:pos x="16" y="0"/>
                </a:cxn>
                <a:cxn ang="0">
                  <a:pos x="16" y="0"/>
                </a:cxn>
                <a:cxn ang="0">
                  <a:pos x="10" y="0"/>
                </a:cxn>
                <a:cxn ang="0">
                  <a:pos x="6" y="0"/>
                </a:cxn>
                <a:cxn ang="0">
                  <a:pos x="4" y="2"/>
                </a:cxn>
                <a:cxn ang="0">
                  <a:pos x="4" y="2"/>
                </a:cxn>
              </a:cxnLst>
              <a:rect l="0" t="0" r="r" b="b"/>
              <a:pathLst>
                <a:path w="16" h="8">
                  <a:moveTo>
                    <a:pt x="4" y="2"/>
                  </a:moveTo>
                  <a:lnTo>
                    <a:pt x="4" y="2"/>
                  </a:lnTo>
                  <a:lnTo>
                    <a:pt x="2" y="4"/>
                  </a:lnTo>
                  <a:lnTo>
                    <a:pt x="0" y="6"/>
                  </a:lnTo>
                  <a:lnTo>
                    <a:pt x="2" y="8"/>
                  </a:lnTo>
                  <a:lnTo>
                    <a:pt x="2" y="8"/>
                  </a:lnTo>
                  <a:lnTo>
                    <a:pt x="4" y="8"/>
                  </a:lnTo>
                  <a:lnTo>
                    <a:pt x="6" y="6"/>
                  </a:lnTo>
                  <a:lnTo>
                    <a:pt x="6" y="6"/>
                  </a:lnTo>
                  <a:lnTo>
                    <a:pt x="8" y="4"/>
                  </a:lnTo>
                  <a:lnTo>
                    <a:pt x="12" y="4"/>
                  </a:lnTo>
                  <a:lnTo>
                    <a:pt x="14" y="4"/>
                  </a:lnTo>
                  <a:lnTo>
                    <a:pt x="16" y="0"/>
                  </a:lnTo>
                  <a:lnTo>
                    <a:pt x="16" y="0"/>
                  </a:lnTo>
                  <a:lnTo>
                    <a:pt x="10" y="0"/>
                  </a:lnTo>
                  <a:lnTo>
                    <a:pt x="6" y="0"/>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161"/>
            <p:cNvSpPr>
              <a:spLocks/>
            </p:cNvSpPr>
            <p:nvPr/>
          </p:nvSpPr>
          <p:spPr bwMode="auto">
            <a:xfrm>
              <a:off x="8080375" y="1749425"/>
              <a:ext cx="12700" cy="6350"/>
            </a:xfrm>
            <a:custGeom>
              <a:avLst/>
              <a:gdLst/>
              <a:ahLst/>
              <a:cxnLst>
                <a:cxn ang="0">
                  <a:pos x="6" y="0"/>
                </a:cxn>
                <a:cxn ang="0">
                  <a:pos x="6" y="0"/>
                </a:cxn>
                <a:cxn ang="0">
                  <a:pos x="2" y="0"/>
                </a:cxn>
                <a:cxn ang="0">
                  <a:pos x="0" y="2"/>
                </a:cxn>
                <a:cxn ang="0">
                  <a:pos x="0" y="2"/>
                </a:cxn>
                <a:cxn ang="0">
                  <a:pos x="2" y="4"/>
                </a:cxn>
                <a:cxn ang="0">
                  <a:pos x="4" y="4"/>
                </a:cxn>
                <a:cxn ang="0">
                  <a:pos x="4" y="4"/>
                </a:cxn>
                <a:cxn ang="0">
                  <a:pos x="8" y="4"/>
                </a:cxn>
                <a:cxn ang="0">
                  <a:pos x="8" y="0"/>
                </a:cxn>
                <a:cxn ang="0">
                  <a:pos x="8" y="0"/>
                </a:cxn>
                <a:cxn ang="0">
                  <a:pos x="8" y="0"/>
                </a:cxn>
                <a:cxn ang="0">
                  <a:pos x="6" y="0"/>
                </a:cxn>
                <a:cxn ang="0">
                  <a:pos x="6" y="0"/>
                </a:cxn>
              </a:cxnLst>
              <a:rect l="0" t="0" r="r" b="b"/>
              <a:pathLst>
                <a:path w="8" h="4">
                  <a:moveTo>
                    <a:pt x="6" y="0"/>
                  </a:moveTo>
                  <a:lnTo>
                    <a:pt x="6" y="0"/>
                  </a:lnTo>
                  <a:lnTo>
                    <a:pt x="2" y="0"/>
                  </a:lnTo>
                  <a:lnTo>
                    <a:pt x="0" y="2"/>
                  </a:lnTo>
                  <a:lnTo>
                    <a:pt x="0" y="2"/>
                  </a:lnTo>
                  <a:lnTo>
                    <a:pt x="2" y="4"/>
                  </a:lnTo>
                  <a:lnTo>
                    <a:pt x="4" y="4"/>
                  </a:lnTo>
                  <a:lnTo>
                    <a:pt x="4" y="4"/>
                  </a:lnTo>
                  <a:lnTo>
                    <a:pt x="8" y="4"/>
                  </a:lnTo>
                  <a:lnTo>
                    <a:pt x="8" y="0"/>
                  </a:lnTo>
                  <a:lnTo>
                    <a:pt x="8" y="0"/>
                  </a:lnTo>
                  <a:lnTo>
                    <a:pt x="8" y="0"/>
                  </a:lnTo>
                  <a:lnTo>
                    <a:pt x="6" y="0"/>
                  </a:lnTo>
                  <a:lnTo>
                    <a:pt x="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162"/>
            <p:cNvSpPr>
              <a:spLocks/>
            </p:cNvSpPr>
            <p:nvPr/>
          </p:nvSpPr>
          <p:spPr bwMode="auto">
            <a:xfrm>
              <a:off x="7943850" y="1717675"/>
              <a:ext cx="19050" cy="9525"/>
            </a:xfrm>
            <a:custGeom>
              <a:avLst/>
              <a:gdLst/>
              <a:ahLst/>
              <a:cxnLst>
                <a:cxn ang="0">
                  <a:pos x="0" y="0"/>
                </a:cxn>
                <a:cxn ang="0">
                  <a:pos x="0" y="0"/>
                </a:cxn>
                <a:cxn ang="0">
                  <a:pos x="2" y="2"/>
                </a:cxn>
                <a:cxn ang="0">
                  <a:pos x="6" y="4"/>
                </a:cxn>
                <a:cxn ang="0">
                  <a:pos x="8" y="6"/>
                </a:cxn>
                <a:cxn ang="0">
                  <a:pos x="12" y="6"/>
                </a:cxn>
                <a:cxn ang="0">
                  <a:pos x="12" y="6"/>
                </a:cxn>
                <a:cxn ang="0">
                  <a:pos x="8" y="0"/>
                </a:cxn>
                <a:cxn ang="0">
                  <a:pos x="4" y="0"/>
                </a:cxn>
                <a:cxn ang="0">
                  <a:pos x="0" y="0"/>
                </a:cxn>
                <a:cxn ang="0">
                  <a:pos x="0" y="0"/>
                </a:cxn>
              </a:cxnLst>
              <a:rect l="0" t="0" r="r" b="b"/>
              <a:pathLst>
                <a:path w="12" h="6">
                  <a:moveTo>
                    <a:pt x="0" y="0"/>
                  </a:moveTo>
                  <a:lnTo>
                    <a:pt x="0" y="0"/>
                  </a:lnTo>
                  <a:lnTo>
                    <a:pt x="2" y="2"/>
                  </a:lnTo>
                  <a:lnTo>
                    <a:pt x="6" y="4"/>
                  </a:lnTo>
                  <a:lnTo>
                    <a:pt x="8" y="6"/>
                  </a:lnTo>
                  <a:lnTo>
                    <a:pt x="12" y="6"/>
                  </a:lnTo>
                  <a:lnTo>
                    <a:pt x="12" y="6"/>
                  </a:lnTo>
                  <a:lnTo>
                    <a:pt x="8" y="0"/>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163"/>
            <p:cNvSpPr>
              <a:spLocks/>
            </p:cNvSpPr>
            <p:nvPr/>
          </p:nvSpPr>
          <p:spPr bwMode="auto">
            <a:xfrm>
              <a:off x="7915275" y="1701800"/>
              <a:ext cx="15875" cy="6350"/>
            </a:xfrm>
            <a:custGeom>
              <a:avLst/>
              <a:gdLst/>
              <a:ahLst/>
              <a:cxnLst>
                <a:cxn ang="0">
                  <a:pos x="10" y="4"/>
                </a:cxn>
                <a:cxn ang="0">
                  <a:pos x="10" y="4"/>
                </a:cxn>
                <a:cxn ang="0">
                  <a:pos x="6" y="2"/>
                </a:cxn>
                <a:cxn ang="0">
                  <a:pos x="6" y="2"/>
                </a:cxn>
                <a:cxn ang="0">
                  <a:pos x="4" y="0"/>
                </a:cxn>
                <a:cxn ang="0">
                  <a:pos x="0" y="0"/>
                </a:cxn>
                <a:cxn ang="0">
                  <a:pos x="0" y="0"/>
                </a:cxn>
                <a:cxn ang="0">
                  <a:pos x="0" y="2"/>
                </a:cxn>
                <a:cxn ang="0">
                  <a:pos x="0" y="2"/>
                </a:cxn>
                <a:cxn ang="0">
                  <a:pos x="2" y="4"/>
                </a:cxn>
                <a:cxn ang="0">
                  <a:pos x="4" y="4"/>
                </a:cxn>
                <a:cxn ang="0">
                  <a:pos x="6" y="4"/>
                </a:cxn>
                <a:cxn ang="0">
                  <a:pos x="6" y="4"/>
                </a:cxn>
                <a:cxn ang="0">
                  <a:pos x="10" y="4"/>
                </a:cxn>
                <a:cxn ang="0">
                  <a:pos x="10" y="4"/>
                </a:cxn>
                <a:cxn ang="0">
                  <a:pos x="10" y="4"/>
                </a:cxn>
                <a:cxn ang="0">
                  <a:pos x="10" y="4"/>
                </a:cxn>
                <a:cxn ang="0">
                  <a:pos x="10" y="4"/>
                </a:cxn>
                <a:cxn ang="0">
                  <a:pos x="10" y="4"/>
                </a:cxn>
                <a:cxn ang="0">
                  <a:pos x="10" y="2"/>
                </a:cxn>
                <a:cxn ang="0">
                  <a:pos x="10" y="2"/>
                </a:cxn>
                <a:cxn ang="0">
                  <a:pos x="10" y="4"/>
                </a:cxn>
                <a:cxn ang="0">
                  <a:pos x="10" y="4"/>
                </a:cxn>
              </a:cxnLst>
              <a:rect l="0" t="0" r="r" b="b"/>
              <a:pathLst>
                <a:path w="10" h="4">
                  <a:moveTo>
                    <a:pt x="10" y="4"/>
                  </a:moveTo>
                  <a:lnTo>
                    <a:pt x="10" y="4"/>
                  </a:lnTo>
                  <a:lnTo>
                    <a:pt x="6" y="2"/>
                  </a:lnTo>
                  <a:lnTo>
                    <a:pt x="6" y="2"/>
                  </a:lnTo>
                  <a:lnTo>
                    <a:pt x="4" y="0"/>
                  </a:lnTo>
                  <a:lnTo>
                    <a:pt x="0" y="0"/>
                  </a:lnTo>
                  <a:lnTo>
                    <a:pt x="0" y="0"/>
                  </a:lnTo>
                  <a:lnTo>
                    <a:pt x="0" y="2"/>
                  </a:lnTo>
                  <a:lnTo>
                    <a:pt x="0" y="2"/>
                  </a:lnTo>
                  <a:lnTo>
                    <a:pt x="2" y="4"/>
                  </a:lnTo>
                  <a:lnTo>
                    <a:pt x="4" y="4"/>
                  </a:lnTo>
                  <a:lnTo>
                    <a:pt x="6" y="4"/>
                  </a:lnTo>
                  <a:lnTo>
                    <a:pt x="6" y="4"/>
                  </a:lnTo>
                  <a:lnTo>
                    <a:pt x="10" y="4"/>
                  </a:lnTo>
                  <a:lnTo>
                    <a:pt x="10" y="4"/>
                  </a:lnTo>
                  <a:lnTo>
                    <a:pt x="10" y="4"/>
                  </a:lnTo>
                  <a:lnTo>
                    <a:pt x="10" y="4"/>
                  </a:lnTo>
                  <a:lnTo>
                    <a:pt x="10" y="4"/>
                  </a:lnTo>
                  <a:lnTo>
                    <a:pt x="10" y="4"/>
                  </a:lnTo>
                  <a:lnTo>
                    <a:pt x="10" y="2"/>
                  </a:lnTo>
                  <a:lnTo>
                    <a:pt x="10" y="2"/>
                  </a:lnTo>
                  <a:lnTo>
                    <a:pt x="10" y="4"/>
                  </a:lnTo>
                  <a:lnTo>
                    <a:pt x="1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1" name="Freeform 164"/>
            <p:cNvSpPr>
              <a:spLocks/>
            </p:cNvSpPr>
            <p:nvPr/>
          </p:nvSpPr>
          <p:spPr bwMode="auto">
            <a:xfrm>
              <a:off x="7931150" y="1698625"/>
              <a:ext cx="9525" cy="6350"/>
            </a:xfrm>
            <a:custGeom>
              <a:avLst/>
              <a:gdLst/>
              <a:ahLst/>
              <a:cxnLst>
                <a:cxn ang="0">
                  <a:pos x="4" y="0"/>
                </a:cxn>
                <a:cxn ang="0">
                  <a:pos x="4" y="0"/>
                </a:cxn>
                <a:cxn ang="0">
                  <a:pos x="2" y="0"/>
                </a:cxn>
                <a:cxn ang="0">
                  <a:pos x="2" y="0"/>
                </a:cxn>
                <a:cxn ang="0">
                  <a:pos x="0" y="0"/>
                </a:cxn>
                <a:cxn ang="0">
                  <a:pos x="0" y="2"/>
                </a:cxn>
                <a:cxn ang="0">
                  <a:pos x="0" y="4"/>
                </a:cxn>
                <a:cxn ang="0">
                  <a:pos x="0" y="4"/>
                </a:cxn>
                <a:cxn ang="0">
                  <a:pos x="4" y="4"/>
                </a:cxn>
                <a:cxn ang="0">
                  <a:pos x="6" y="4"/>
                </a:cxn>
                <a:cxn ang="0">
                  <a:pos x="4" y="0"/>
                </a:cxn>
                <a:cxn ang="0">
                  <a:pos x="4" y="0"/>
                </a:cxn>
              </a:cxnLst>
              <a:rect l="0" t="0" r="r" b="b"/>
              <a:pathLst>
                <a:path w="6" h="4">
                  <a:moveTo>
                    <a:pt x="4" y="0"/>
                  </a:moveTo>
                  <a:lnTo>
                    <a:pt x="4" y="0"/>
                  </a:lnTo>
                  <a:lnTo>
                    <a:pt x="2" y="0"/>
                  </a:lnTo>
                  <a:lnTo>
                    <a:pt x="2" y="0"/>
                  </a:lnTo>
                  <a:lnTo>
                    <a:pt x="0" y="0"/>
                  </a:lnTo>
                  <a:lnTo>
                    <a:pt x="0" y="2"/>
                  </a:lnTo>
                  <a:lnTo>
                    <a:pt x="0" y="4"/>
                  </a:lnTo>
                  <a:lnTo>
                    <a:pt x="0" y="4"/>
                  </a:lnTo>
                  <a:lnTo>
                    <a:pt x="4" y="4"/>
                  </a:lnTo>
                  <a:lnTo>
                    <a:pt x="6" y="4"/>
                  </a:lnTo>
                  <a:lnTo>
                    <a:pt x="4" y="0"/>
                  </a:lnTo>
                  <a:lnTo>
                    <a:pt x="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165"/>
            <p:cNvSpPr>
              <a:spLocks/>
            </p:cNvSpPr>
            <p:nvPr/>
          </p:nvSpPr>
          <p:spPr bwMode="auto">
            <a:xfrm>
              <a:off x="5473700" y="530225"/>
              <a:ext cx="9525" cy="9525"/>
            </a:xfrm>
            <a:custGeom>
              <a:avLst/>
              <a:gdLst/>
              <a:ahLst/>
              <a:cxnLst>
                <a:cxn ang="0">
                  <a:pos x="0" y="4"/>
                </a:cxn>
                <a:cxn ang="0">
                  <a:pos x="0" y="4"/>
                </a:cxn>
                <a:cxn ang="0">
                  <a:pos x="2" y="6"/>
                </a:cxn>
                <a:cxn ang="0">
                  <a:pos x="2" y="6"/>
                </a:cxn>
                <a:cxn ang="0">
                  <a:pos x="6" y="6"/>
                </a:cxn>
                <a:cxn ang="0">
                  <a:pos x="6" y="4"/>
                </a:cxn>
                <a:cxn ang="0">
                  <a:pos x="6" y="4"/>
                </a:cxn>
                <a:cxn ang="0">
                  <a:pos x="6" y="2"/>
                </a:cxn>
                <a:cxn ang="0">
                  <a:pos x="4" y="0"/>
                </a:cxn>
                <a:cxn ang="0">
                  <a:pos x="4" y="0"/>
                </a:cxn>
                <a:cxn ang="0">
                  <a:pos x="2" y="2"/>
                </a:cxn>
                <a:cxn ang="0">
                  <a:pos x="0" y="4"/>
                </a:cxn>
                <a:cxn ang="0">
                  <a:pos x="0" y="4"/>
                </a:cxn>
              </a:cxnLst>
              <a:rect l="0" t="0" r="r" b="b"/>
              <a:pathLst>
                <a:path w="6" h="6">
                  <a:moveTo>
                    <a:pt x="0" y="4"/>
                  </a:moveTo>
                  <a:lnTo>
                    <a:pt x="0" y="4"/>
                  </a:lnTo>
                  <a:lnTo>
                    <a:pt x="2" y="6"/>
                  </a:lnTo>
                  <a:lnTo>
                    <a:pt x="2" y="6"/>
                  </a:lnTo>
                  <a:lnTo>
                    <a:pt x="6" y="6"/>
                  </a:lnTo>
                  <a:lnTo>
                    <a:pt x="6" y="4"/>
                  </a:lnTo>
                  <a:lnTo>
                    <a:pt x="6" y="4"/>
                  </a:lnTo>
                  <a:lnTo>
                    <a:pt x="6" y="2"/>
                  </a:lnTo>
                  <a:lnTo>
                    <a:pt x="4" y="0"/>
                  </a:lnTo>
                  <a:lnTo>
                    <a:pt x="4" y="0"/>
                  </a:lnTo>
                  <a:lnTo>
                    <a:pt x="2" y="2"/>
                  </a:lnTo>
                  <a:lnTo>
                    <a:pt x="0" y="4"/>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3" name="Freeform 166"/>
            <p:cNvSpPr>
              <a:spLocks/>
            </p:cNvSpPr>
            <p:nvPr/>
          </p:nvSpPr>
          <p:spPr bwMode="auto">
            <a:xfrm>
              <a:off x="8201025" y="809625"/>
              <a:ext cx="66675" cy="60325"/>
            </a:xfrm>
            <a:custGeom>
              <a:avLst/>
              <a:gdLst/>
              <a:ahLst/>
              <a:cxnLst>
                <a:cxn ang="0">
                  <a:pos x="4" y="38"/>
                </a:cxn>
                <a:cxn ang="0">
                  <a:pos x="4" y="38"/>
                </a:cxn>
                <a:cxn ang="0">
                  <a:pos x="4" y="30"/>
                </a:cxn>
                <a:cxn ang="0">
                  <a:pos x="4" y="30"/>
                </a:cxn>
                <a:cxn ang="0">
                  <a:pos x="20" y="32"/>
                </a:cxn>
                <a:cxn ang="0">
                  <a:pos x="20" y="32"/>
                </a:cxn>
                <a:cxn ang="0">
                  <a:pos x="26" y="32"/>
                </a:cxn>
                <a:cxn ang="0">
                  <a:pos x="32" y="28"/>
                </a:cxn>
                <a:cxn ang="0">
                  <a:pos x="42" y="22"/>
                </a:cxn>
                <a:cxn ang="0">
                  <a:pos x="42" y="22"/>
                </a:cxn>
                <a:cxn ang="0">
                  <a:pos x="38" y="16"/>
                </a:cxn>
                <a:cxn ang="0">
                  <a:pos x="38" y="16"/>
                </a:cxn>
                <a:cxn ang="0">
                  <a:pos x="32" y="16"/>
                </a:cxn>
                <a:cxn ang="0">
                  <a:pos x="24" y="10"/>
                </a:cxn>
                <a:cxn ang="0">
                  <a:pos x="18" y="4"/>
                </a:cxn>
                <a:cxn ang="0">
                  <a:pos x="12" y="0"/>
                </a:cxn>
                <a:cxn ang="0">
                  <a:pos x="12" y="0"/>
                </a:cxn>
                <a:cxn ang="0">
                  <a:pos x="14" y="4"/>
                </a:cxn>
                <a:cxn ang="0">
                  <a:pos x="14" y="10"/>
                </a:cxn>
                <a:cxn ang="0">
                  <a:pos x="12" y="18"/>
                </a:cxn>
                <a:cxn ang="0">
                  <a:pos x="6" y="24"/>
                </a:cxn>
                <a:cxn ang="0">
                  <a:pos x="0" y="30"/>
                </a:cxn>
                <a:cxn ang="0">
                  <a:pos x="0" y="30"/>
                </a:cxn>
                <a:cxn ang="0">
                  <a:pos x="0" y="34"/>
                </a:cxn>
                <a:cxn ang="0">
                  <a:pos x="0" y="36"/>
                </a:cxn>
                <a:cxn ang="0">
                  <a:pos x="4" y="38"/>
                </a:cxn>
                <a:cxn ang="0">
                  <a:pos x="4" y="38"/>
                </a:cxn>
              </a:cxnLst>
              <a:rect l="0" t="0" r="r" b="b"/>
              <a:pathLst>
                <a:path w="42" h="38">
                  <a:moveTo>
                    <a:pt x="4" y="38"/>
                  </a:moveTo>
                  <a:lnTo>
                    <a:pt x="4" y="38"/>
                  </a:lnTo>
                  <a:lnTo>
                    <a:pt x="4" y="30"/>
                  </a:lnTo>
                  <a:lnTo>
                    <a:pt x="4" y="30"/>
                  </a:lnTo>
                  <a:lnTo>
                    <a:pt x="20" y="32"/>
                  </a:lnTo>
                  <a:lnTo>
                    <a:pt x="20" y="32"/>
                  </a:lnTo>
                  <a:lnTo>
                    <a:pt x="26" y="32"/>
                  </a:lnTo>
                  <a:lnTo>
                    <a:pt x="32" y="28"/>
                  </a:lnTo>
                  <a:lnTo>
                    <a:pt x="42" y="22"/>
                  </a:lnTo>
                  <a:lnTo>
                    <a:pt x="42" y="22"/>
                  </a:lnTo>
                  <a:lnTo>
                    <a:pt x="38" y="16"/>
                  </a:lnTo>
                  <a:lnTo>
                    <a:pt x="38" y="16"/>
                  </a:lnTo>
                  <a:lnTo>
                    <a:pt x="32" y="16"/>
                  </a:lnTo>
                  <a:lnTo>
                    <a:pt x="24" y="10"/>
                  </a:lnTo>
                  <a:lnTo>
                    <a:pt x="18" y="4"/>
                  </a:lnTo>
                  <a:lnTo>
                    <a:pt x="12" y="0"/>
                  </a:lnTo>
                  <a:lnTo>
                    <a:pt x="12" y="0"/>
                  </a:lnTo>
                  <a:lnTo>
                    <a:pt x="14" y="4"/>
                  </a:lnTo>
                  <a:lnTo>
                    <a:pt x="14" y="10"/>
                  </a:lnTo>
                  <a:lnTo>
                    <a:pt x="12" y="18"/>
                  </a:lnTo>
                  <a:lnTo>
                    <a:pt x="6" y="24"/>
                  </a:lnTo>
                  <a:lnTo>
                    <a:pt x="0" y="30"/>
                  </a:lnTo>
                  <a:lnTo>
                    <a:pt x="0" y="30"/>
                  </a:lnTo>
                  <a:lnTo>
                    <a:pt x="0" y="34"/>
                  </a:lnTo>
                  <a:lnTo>
                    <a:pt x="0" y="36"/>
                  </a:lnTo>
                  <a:lnTo>
                    <a:pt x="4" y="38"/>
                  </a:lnTo>
                  <a:lnTo>
                    <a:pt x="4"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4" name="Freeform 167"/>
            <p:cNvSpPr>
              <a:spLocks/>
            </p:cNvSpPr>
            <p:nvPr/>
          </p:nvSpPr>
          <p:spPr bwMode="auto">
            <a:xfrm>
              <a:off x="7870825" y="1736725"/>
              <a:ext cx="495300" cy="463550"/>
            </a:xfrm>
            <a:custGeom>
              <a:avLst/>
              <a:gdLst/>
              <a:ahLst/>
              <a:cxnLst>
                <a:cxn ang="0">
                  <a:pos x="312" y="152"/>
                </a:cxn>
                <a:cxn ang="0">
                  <a:pos x="284" y="120"/>
                </a:cxn>
                <a:cxn ang="0">
                  <a:pos x="266" y="92"/>
                </a:cxn>
                <a:cxn ang="0">
                  <a:pos x="256" y="74"/>
                </a:cxn>
                <a:cxn ang="0">
                  <a:pos x="246" y="44"/>
                </a:cxn>
                <a:cxn ang="0">
                  <a:pos x="232" y="16"/>
                </a:cxn>
                <a:cxn ang="0">
                  <a:pos x="222" y="20"/>
                </a:cxn>
                <a:cxn ang="0">
                  <a:pos x="216" y="68"/>
                </a:cxn>
                <a:cxn ang="0">
                  <a:pos x="208" y="74"/>
                </a:cxn>
                <a:cxn ang="0">
                  <a:pos x="176" y="48"/>
                </a:cxn>
                <a:cxn ang="0">
                  <a:pos x="176" y="32"/>
                </a:cxn>
                <a:cxn ang="0">
                  <a:pos x="182" y="18"/>
                </a:cxn>
                <a:cxn ang="0">
                  <a:pos x="162" y="14"/>
                </a:cxn>
                <a:cxn ang="0">
                  <a:pos x="150" y="14"/>
                </a:cxn>
                <a:cxn ang="0">
                  <a:pos x="140" y="18"/>
                </a:cxn>
                <a:cxn ang="0">
                  <a:pos x="128" y="40"/>
                </a:cxn>
                <a:cxn ang="0">
                  <a:pos x="126" y="44"/>
                </a:cxn>
                <a:cxn ang="0">
                  <a:pos x="116" y="44"/>
                </a:cxn>
                <a:cxn ang="0">
                  <a:pos x="100" y="38"/>
                </a:cxn>
                <a:cxn ang="0">
                  <a:pos x="86" y="60"/>
                </a:cxn>
                <a:cxn ang="0">
                  <a:pos x="72" y="66"/>
                </a:cxn>
                <a:cxn ang="0">
                  <a:pos x="68" y="80"/>
                </a:cxn>
                <a:cxn ang="0">
                  <a:pos x="54" y="96"/>
                </a:cxn>
                <a:cxn ang="0">
                  <a:pos x="10" y="116"/>
                </a:cxn>
                <a:cxn ang="0">
                  <a:pos x="2" y="144"/>
                </a:cxn>
                <a:cxn ang="0">
                  <a:pos x="0" y="166"/>
                </a:cxn>
                <a:cxn ang="0">
                  <a:pos x="12" y="194"/>
                </a:cxn>
                <a:cxn ang="0">
                  <a:pos x="20" y="232"/>
                </a:cxn>
                <a:cxn ang="0">
                  <a:pos x="14" y="244"/>
                </a:cxn>
                <a:cxn ang="0">
                  <a:pos x="30" y="254"/>
                </a:cxn>
                <a:cxn ang="0">
                  <a:pos x="48" y="244"/>
                </a:cxn>
                <a:cxn ang="0">
                  <a:pos x="72" y="242"/>
                </a:cxn>
                <a:cxn ang="0">
                  <a:pos x="82" y="236"/>
                </a:cxn>
                <a:cxn ang="0">
                  <a:pos x="112" y="222"/>
                </a:cxn>
                <a:cxn ang="0">
                  <a:pos x="150" y="220"/>
                </a:cxn>
                <a:cxn ang="0">
                  <a:pos x="170" y="238"/>
                </a:cxn>
                <a:cxn ang="0">
                  <a:pos x="178" y="248"/>
                </a:cxn>
                <a:cxn ang="0">
                  <a:pos x="192" y="230"/>
                </a:cxn>
                <a:cxn ang="0">
                  <a:pos x="190" y="242"/>
                </a:cxn>
                <a:cxn ang="0">
                  <a:pos x="196" y="258"/>
                </a:cxn>
                <a:cxn ang="0">
                  <a:pos x="206" y="268"/>
                </a:cxn>
                <a:cxn ang="0">
                  <a:pos x="216" y="284"/>
                </a:cxn>
                <a:cxn ang="0">
                  <a:pos x="238" y="288"/>
                </a:cxn>
                <a:cxn ang="0">
                  <a:pos x="248" y="284"/>
                </a:cxn>
                <a:cxn ang="0">
                  <a:pos x="258" y="292"/>
                </a:cxn>
                <a:cxn ang="0">
                  <a:pos x="276" y="280"/>
                </a:cxn>
                <a:cxn ang="0">
                  <a:pos x="284" y="280"/>
                </a:cxn>
                <a:cxn ang="0">
                  <a:pos x="286" y="272"/>
                </a:cxn>
                <a:cxn ang="0">
                  <a:pos x="304" y="228"/>
                </a:cxn>
                <a:cxn ang="0">
                  <a:pos x="312" y="196"/>
                </a:cxn>
                <a:cxn ang="0">
                  <a:pos x="310" y="158"/>
                </a:cxn>
              </a:cxnLst>
              <a:rect l="0" t="0" r="r" b="b"/>
              <a:pathLst>
                <a:path w="312" h="292">
                  <a:moveTo>
                    <a:pt x="310" y="158"/>
                  </a:moveTo>
                  <a:lnTo>
                    <a:pt x="310" y="158"/>
                  </a:lnTo>
                  <a:lnTo>
                    <a:pt x="312" y="152"/>
                  </a:lnTo>
                  <a:lnTo>
                    <a:pt x="312" y="152"/>
                  </a:lnTo>
                  <a:lnTo>
                    <a:pt x="308" y="150"/>
                  </a:lnTo>
                  <a:lnTo>
                    <a:pt x="308" y="150"/>
                  </a:lnTo>
                  <a:lnTo>
                    <a:pt x="292" y="130"/>
                  </a:lnTo>
                  <a:lnTo>
                    <a:pt x="284" y="120"/>
                  </a:lnTo>
                  <a:lnTo>
                    <a:pt x="278" y="108"/>
                  </a:lnTo>
                  <a:lnTo>
                    <a:pt x="278" y="108"/>
                  </a:lnTo>
                  <a:lnTo>
                    <a:pt x="274" y="98"/>
                  </a:lnTo>
                  <a:lnTo>
                    <a:pt x="266" y="92"/>
                  </a:lnTo>
                  <a:lnTo>
                    <a:pt x="266" y="92"/>
                  </a:lnTo>
                  <a:lnTo>
                    <a:pt x="260" y="88"/>
                  </a:lnTo>
                  <a:lnTo>
                    <a:pt x="258" y="84"/>
                  </a:lnTo>
                  <a:lnTo>
                    <a:pt x="256" y="74"/>
                  </a:lnTo>
                  <a:lnTo>
                    <a:pt x="256" y="74"/>
                  </a:lnTo>
                  <a:lnTo>
                    <a:pt x="252" y="56"/>
                  </a:lnTo>
                  <a:lnTo>
                    <a:pt x="250" y="48"/>
                  </a:lnTo>
                  <a:lnTo>
                    <a:pt x="246" y="44"/>
                  </a:lnTo>
                  <a:lnTo>
                    <a:pt x="246" y="44"/>
                  </a:lnTo>
                  <a:lnTo>
                    <a:pt x="240" y="38"/>
                  </a:lnTo>
                  <a:lnTo>
                    <a:pt x="236" y="30"/>
                  </a:lnTo>
                  <a:lnTo>
                    <a:pt x="232" y="16"/>
                  </a:lnTo>
                  <a:lnTo>
                    <a:pt x="232" y="16"/>
                  </a:lnTo>
                  <a:lnTo>
                    <a:pt x="228" y="0"/>
                  </a:lnTo>
                  <a:lnTo>
                    <a:pt x="228" y="0"/>
                  </a:lnTo>
                  <a:lnTo>
                    <a:pt x="222" y="20"/>
                  </a:lnTo>
                  <a:lnTo>
                    <a:pt x="222" y="40"/>
                  </a:lnTo>
                  <a:lnTo>
                    <a:pt x="222" y="40"/>
                  </a:lnTo>
                  <a:lnTo>
                    <a:pt x="220" y="54"/>
                  </a:lnTo>
                  <a:lnTo>
                    <a:pt x="216" y="68"/>
                  </a:lnTo>
                  <a:lnTo>
                    <a:pt x="216" y="68"/>
                  </a:lnTo>
                  <a:lnTo>
                    <a:pt x="214" y="72"/>
                  </a:lnTo>
                  <a:lnTo>
                    <a:pt x="212" y="74"/>
                  </a:lnTo>
                  <a:lnTo>
                    <a:pt x="208" y="74"/>
                  </a:lnTo>
                  <a:lnTo>
                    <a:pt x="206" y="72"/>
                  </a:lnTo>
                  <a:lnTo>
                    <a:pt x="206" y="72"/>
                  </a:lnTo>
                  <a:lnTo>
                    <a:pt x="176" y="48"/>
                  </a:lnTo>
                  <a:lnTo>
                    <a:pt x="176" y="48"/>
                  </a:lnTo>
                  <a:lnTo>
                    <a:pt x="174" y="44"/>
                  </a:lnTo>
                  <a:lnTo>
                    <a:pt x="174" y="38"/>
                  </a:lnTo>
                  <a:lnTo>
                    <a:pt x="174" y="38"/>
                  </a:lnTo>
                  <a:lnTo>
                    <a:pt x="176" y="32"/>
                  </a:lnTo>
                  <a:lnTo>
                    <a:pt x="180" y="28"/>
                  </a:lnTo>
                  <a:lnTo>
                    <a:pt x="182" y="22"/>
                  </a:lnTo>
                  <a:lnTo>
                    <a:pt x="182" y="18"/>
                  </a:lnTo>
                  <a:lnTo>
                    <a:pt x="182" y="18"/>
                  </a:lnTo>
                  <a:lnTo>
                    <a:pt x="178" y="16"/>
                  </a:lnTo>
                  <a:lnTo>
                    <a:pt x="174" y="16"/>
                  </a:lnTo>
                  <a:lnTo>
                    <a:pt x="168" y="16"/>
                  </a:lnTo>
                  <a:lnTo>
                    <a:pt x="162" y="14"/>
                  </a:lnTo>
                  <a:lnTo>
                    <a:pt x="162" y="14"/>
                  </a:lnTo>
                  <a:lnTo>
                    <a:pt x="150" y="8"/>
                  </a:lnTo>
                  <a:lnTo>
                    <a:pt x="150" y="8"/>
                  </a:lnTo>
                  <a:lnTo>
                    <a:pt x="150" y="14"/>
                  </a:lnTo>
                  <a:lnTo>
                    <a:pt x="150" y="16"/>
                  </a:lnTo>
                  <a:lnTo>
                    <a:pt x="146" y="18"/>
                  </a:lnTo>
                  <a:lnTo>
                    <a:pt x="146" y="18"/>
                  </a:lnTo>
                  <a:lnTo>
                    <a:pt x="140" y="18"/>
                  </a:lnTo>
                  <a:lnTo>
                    <a:pt x="136" y="20"/>
                  </a:lnTo>
                  <a:lnTo>
                    <a:pt x="132" y="24"/>
                  </a:lnTo>
                  <a:lnTo>
                    <a:pt x="130" y="32"/>
                  </a:lnTo>
                  <a:lnTo>
                    <a:pt x="128" y="40"/>
                  </a:lnTo>
                  <a:lnTo>
                    <a:pt x="128" y="40"/>
                  </a:lnTo>
                  <a:lnTo>
                    <a:pt x="128" y="44"/>
                  </a:lnTo>
                  <a:lnTo>
                    <a:pt x="126" y="44"/>
                  </a:lnTo>
                  <a:lnTo>
                    <a:pt x="126" y="44"/>
                  </a:lnTo>
                  <a:lnTo>
                    <a:pt x="126" y="44"/>
                  </a:lnTo>
                  <a:lnTo>
                    <a:pt x="120" y="44"/>
                  </a:lnTo>
                  <a:lnTo>
                    <a:pt x="118" y="46"/>
                  </a:lnTo>
                  <a:lnTo>
                    <a:pt x="116" y="44"/>
                  </a:lnTo>
                  <a:lnTo>
                    <a:pt x="116" y="44"/>
                  </a:lnTo>
                  <a:lnTo>
                    <a:pt x="108" y="38"/>
                  </a:lnTo>
                  <a:lnTo>
                    <a:pt x="104" y="36"/>
                  </a:lnTo>
                  <a:lnTo>
                    <a:pt x="100" y="38"/>
                  </a:lnTo>
                  <a:lnTo>
                    <a:pt x="92" y="46"/>
                  </a:lnTo>
                  <a:lnTo>
                    <a:pt x="92" y="46"/>
                  </a:lnTo>
                  <a:lnTo>
                    <a:pt x="88" y="52"/>
                  </a:lnTo>
                  <a:lnTo>
                    <a:pt x="86" y="60"/>
                  </a:lnTo>
                  <a:lnTo>
                    <a:pt x="84" y="62"/>
                  </a:lnTo>
                  <a:lnTo>
                    <a:pt x="82" y="64"/>
                  </a:lnTo>
                  <a:lnTo>
                    <a:pt x="78" y="66"/>
                  </a:lnTo>
                  <a:lnTo>
                    <a:pt x="72" y="66"/>
                  </a:lnTo>
                  <a:lnTo>
                    <a:pt x="72" y="66"/>
                  </a:lnTo>
                  <a:lnTo>
                    <a:pt x="70" y="72"/>
                  </a:lnTo>
                  <a:lnTo>
                    <a:pt x="70" y="72"/>
                  </a:lnTo>
                  <a:lnTo>
                    <a:pt x="68" y="80"/>
                  </a:lnTo>
                  <a:lnTo>
                    <a:pt x="68" y="80"/>
                  </a:lnTo>
                  <a:lnTo>
                    <a:pt x="66" y="86"/>
                  </a:lnTo>
                  <a:lnTo>
                    <a:pt x="62" y="90"/>
                  </a:lnTo>
                  <a:lnTo>
                    <a:pt x="54" y="96"/>
                  </a:lnTo>
                  <a:lnTo>
                    <a:pt x="34" y="104"/>
                  </a:lnTo>
                  <a:lnTo>
                    <a:pt x="34" y="104"/>
                  </a:lnTo>
                  <a:lnTo>
                    <a:pt x="16" y="112"/>
                  </a:lnTo>
                  <a:lnTo>
                    <a:pt x="10" y="116"/>
                  </a:lnTo>
                  <a:lnTo>
                    <a:pt x="6" y="122"/>
                  </a:lnTo>
                  <a:lnTo>
                    <a:pt x="4" y="128"/>
                  </a:lnTo>
                  <a:lnTo>
                    <a:pt x="2" y="136"/>
                  </a:lnTo>
                  <a:lnTo>
                    <a:pt x="2" y="144"/>
                  </a:lnTo>
                  <a:lnTo>
                    <a:pt x="4" y="152"/>
                  </a:lnTo>
                  <a:lnTo>
                    <a:pt x="4" y="152"/>
                  </a:lnTo>
                  <a:lnTo>
                    <a:pt x="0" y="162"/>
                  </a:lnTo>
                  <a:lnTo>
                    <a:pt x="0" y="166"/>
                  </a:lnTo>
                  <a:lnTo>
                    <a:pt x="4" y="170"/>
                  </a:lnTo>
                  <a:lnTo>
                    <a:pt x="4" y="170"/>
                  </a:lnTo>
                  <a:lnTo>
                    <a:pt x="8" y="182"/>
                  </a:lnTo>
                  <a:lnTo>
                    <a:pt x="12" y="194"/>
                  </a:lnTo>
                  <a:lnTo>
                    <a:pt x="18" y="220"/>
                  </a:lnTo>
                  <a:lnTo>
                    <a:pt x="18" y="220"/>
                  </a:lnTo>
                  <a:lnTo>
                    <a:pt x="20" y="228"/>
                  </a:lnTo>
                  <a:lnTo>
                    <a:pt x="20" y="232"/>
                  </a:lnTo>
                  <a:lnTo>
                    <a:pt x="18" y="236"/>
                  </a:lnTo>
                  <a:lnTo>
                    <a:pt x="18" y="236"/>
                  </a:lnTo>
                  <a:lnTo>
                    <a:pt x="14" y="240"/>
                  </a:lnTo>
                  <a:lnTo>
                    <a:pt x="14" y="244"/>
                  </a:lnTo>
                  <a:lnTo>
                    <a:pt x="18" y="248"/>
                  </a:lnTo>
                  <a:lnTo>
                    <a:pt x="18" y="248"/>
                  </a:lnTo>
                  <a:lnTo>
                    <a:pt x="24" y="252"/>
                  </a:lnTo>
                  <a:lnTo>
                    <a:pt x="30" y="254"/>
                  </a:lnTo>
                  <a:lnTo>
                    <a:pt x="36" y="252"/>
                  </a:lnTo>
                  <a:lnTo>
                    <a:pt x="40" y="250"/>
                  </a:lnTo>
                  <a:lnTo>
                    <a:pt x="40" y="250"/>
                  </a:lnTo>
                  <a:lnTo>
                    <a:pt x="48" y="244"/>
                  </a:lnTo>
                  <a:lnTo>
                    <a:pt x="56" y="242"/>
                  </a:lnTo>
                  <a:lnTo>
                    <a:pt x="62" y="240"/>
                  </a:lnTo>
                  <a:lnTo>
                    <a:pt x="72" y="242"/>
                  </a:lnTo>
                  <a:lnTo>
                    <a:pt x="72" y="242"/>
                  </a:lnTo>
                  <a:lnTo>
                    <a:pt x="78" y="242"/>
                  </a:lnTo>
                  <a:lnTo>
                    <a:pt x="82" y="240"/>
                  </a:lnTo>
                  <a:lnTo>
                    <a:pt x="82" y="236"/>
                  </a:lnTo>
                  <a:lnTo>
                    <a:pt x="82" y="236"/>
                  </a:lnTo>
                  <a:lnTo>
                    <a:pt x="86" y="232"/>
                  </a:lnTo>
                  <a:lnTo>
                    <a:pt x="90" y="230"/>
                  </a:lnTo>
                  <a:lnTo>
                    <a:pt x="90" y="230"/>
                  </a:lnTo>
                  <a:lnTo>
                    <a:pt x="112" y="222"/>
                  </a:lnTo>
                  <a:lnTo>
                    <a:pt x="124" y="218"/>
                  </a:lnTo>
                  <a:lnTo>
                    <a:pt x="136" y="218"/>
                  </a:lnTo>
                  <a:lnTo>
                    <a:pt x="136" y="218"/>
                  </a:lnTo>
                  <a:lnTo>
                    <a:pt x="150" y="220"/>
                  </a:lnTo>
                  <a:lnTo>
                    <a:pt x="156" y="222"/>
                  </a:lnTo>
                  <a:lnTo>
                    <a:pt x="162" y="228"/>
                  </a:lnTo>
                  <a:lnTo>
                    <a:pt x="162" y="228"/>
                  </a:lnTo>
                  <a:lnTo>
                    <a:pt x="170" y="238"/>
                  </a:lnTo>
                  <a:lnTo>
                    <a:pt x="172" y="246"/>
                  </a:lnTo>
                  <a:lnTo>
                    <a:pt x="174" y="254"/>
                  </a:lnTo>
                  <a:lnTo>
                    <a:pt x="174" y="254"/>
                  </a:lnTo>
                  <a:lnTo>
                    <a:pt x="178" y="248"/>
                  </a:lnTo>
                  <a:lnTo>
                    <a:pt x="182" y="242"/>
                  </a:lnTo>
                  <a:lnTo>
                    <a:pt x="188" y="236"/>
                  </a:lnTo>
                  <a:lnTo>
                    <a:pt x="192" y="230"/>
                  </a:lnTo>
                  <a:lnTo>
                    <a:pt x="192" y="230"/>
                  </a:lnTo>
                  <a:lnTo>
                    <a:pt x="192" y="236"/>
                  </a:lnTo>
                  <a:lnTo>
                    <a:pt x="192" y="236"/>
                  </a:lnTo>
                  <a:lnTo>
                    <a:pt x="190" y="240"/>
                  </a:lnTo>
                  <a:lnTo>
                    <a:pt x="190" y="242"/>
                  </a:lnTo>
                  <a:lnTo>
                    <a:pt x="194" y="248"/>
                  </a:lnTo>
                  <a:lnTo>
                    <a:pt x="196" y="252"/>
                  </a:lnTo>
                  <a:lnTo>
                    <a:pt x="198" y="254"/>
                  </a:lnTo>
                  <a:lnTo>
                    <a:pt x="196" y="258"/>
                  </a:lnTo>
                  <a:lnTo>
                    <a:pt x="196" y="258"/>
                  </a:lnTo>
                  <a:lnTo>
                    <a:pt x="202" y="258"/>
                  </a:lnTo>
                  <a:lnTo>
                    <a:pt x="204" y="260"/>
                  </a:lnTo>
                  <a:lnTo>
                    <a:pt x="206" y="268"/>
                  </a:lnTo>
                  <a:lnTo>
                    <a:pt x="206" y="268"/>
                  </a:lnTo>
                  <a:lnTo>
                    <a:pt x="208" y="274"/>
                  </a:lnTo>
                  <a:lnTo>
                    <a:pt x="212" y="280"/>
                  </a:lnTo>
                  <a:lnTo>
                    <a:pt x="216" y="284"/>
                  </a:lnTo>
                  <a:lnTo>
                    <a:pt x="220" y="288"/>
                  </a:lnTo>
                  <a:lnTo>
                    <a:pt x="226" y="290"/>
                  </a:lnTo>
                  <a:lnTo>
                    <a:pt x="232" y="290"/>
                  </a:lnTo>
                  <a:lnTo>
                    <a:pt x="238" y="288"/>
                  </a:lnTo>
                  <a:lnTo>
                    <a:pt x="244" y="286"/>
                  </a:lnTo>
                  <a:lnTo>
                    <a:pt x="244" y="286"/>
                  </a:lnTo>
                  <a:lnTo>
                    <a:pt x="246" y="284"/>
                  </a:lnTo>
                  <a:lnTo>
                    <a:pt x="248" y="284"/>
                  </a:lnTo>
                  <a:lnTo>
                    <a:pt x="250" y="288"/>
                  </a:lnTo>
                  <a:lnTo>
                    <a:pt x="250" y="288"/>
                  </a:lnTo>
                  <a:lnTo>
                    <a:pt x="254" y="290"/>
                  </a:lnTo>
                  <a:lnTo>
                    <a:pt x="258" y="292"/>
                  </a:lnTo>
                  <a:lnTo>
                    <a:pt x="262" y="290"/>
                  </a:lnTo>
                  <a:lnTo>
                    <a:pt x="266" y="288"/>
                  </a:lnTo>
                  <a:lnTo>
                    <a:pt x="272" y="282"/>
                  </a:lnTo>
                  <a:lnTo>
                    <a:pt x="276" y="280"/>
                  </a:lnTo>
                  <a:lnTo>
                    <a:pt x="280" y="282"/>
                  </a:lnTo>
                  <a:lnTo>
                    <a:pt x="280" y="282"/>
                  </a:lnTo>
                  <a:lnTo>
                    <a:pt x="282" y="282"/>
                  </a:lnTo>
                  <a:lnTo>
                    <a:pt x="284" y="280"/>
                  </a:lnTo>
                  <a:lnTo>
                    <a:pt x="286" y="274"/>
                  </a:lnTo>
                  <a:lnTo>
                    <a:pt x="286" y="274"/>
                  </a:lnTo>
                  <a:lnTo>
                    <a:pt x="286" y="272"/>
                  </a:lnTo>
                  <a:lnTo>
                    <a:pt x="286" y="272"/>
                  </a:lnTo>
                  <a:lnTo>
                    <a:pt x="292" y="250"/>
                  </a:lnTo>
                  <a:lnTo>
                    <a:pt x="296" y="238"/>
                  </a:lnTo>
                  <a:lnTo>
                    <a:pt x="304" y="228"/>
                  </a:lnTo>
                  <a:lnTo>
                    <a:pt x="304" y="228"/>
                  </a:lnTo>
                  <a:lnTo>
                    <a:pt x="308" y="218"/>
                  </a:lnTo>
                  <a:lnTo>
                    <a:pt x="310" y="208"/>
                  </a:lnTo>
                  <a:lnTo>
                    <a:pt x="310" y="208"/>
                  </a:lnTo>
                  <a:lnTo>
                    <a:pt x="312" y="196"/>
                  </a:lnTo>
                  <a:lnTo>
                    <a:pt x="312" y="184"/>
                  </a:lnTo>
                  <a:lnTo>
                    <a:pt x="310" y="158"/>
                  </a:lnTo>
                  <a:lnTo>
                    <a:pt x="310" y="158"/>
                  </a:lnTo>
                  <a:lnTo>
                    <a:pt x="310" y="158"/>
                  </a:lnTo>
                  <a:lnTo>
                    <a:pt x="31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168"/>
            <p:cNvSpPr>
              <a:spLocks/>
            </p:cNvSpPr>
            <p:nvPr/>
          </p:nvSpPr>
          <p:spPr bwMode="auto">
            <a:xfrm>
              <a:off x="5556250" y="2438400"/>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6" name="Freeform 169"/>
            <p:cNvSpPr>
              <a:spLocks/>
            </p:cNvSpPr>
            <p:nvPr/>
          </p:nvSpPr>
          <p:spPr bwMode="auto">
            <a:xfrm>
              <a:off x="5543550" y="2432050"/>
              <a:ext cx="12700" cy="6350"/>
            </a:xfrm>
            <a:custGeom>
              <a:avLst/>
              <a:gdLst/>
              <a:ahLst/>
              <a:cxnLst>
                <a:cxn ang="0">
                  <a:pos x="0" y="0"/>
                </a:cxn>
                <a:cxn ang="0">
                  <a:pos x="0" y="0"/>
                </a:cxn>
                <a:cxn ang="0">
                  <a:pos x="0" y="2"/>
                </a:cxn>
                <a:cxn ang="0">
                  <a:pos x="4" y="4"/>
                </a:cxn>
                <a:cxn ang="0">
                  <a:pos x="8" y="4"/>
                </a:cxn>
                <a:cxn ang="0">
                  <a:pos x="8" y="4"/>
                </a:cxn>
                <a:cxn ang="0">
                  <a:pos x="4" y="0"/>
                </a:cxn>
                <a:cxn ang="0">
                  <a:pos x="0" y="0"/>
                </a:cxn>
                <a:cxn ang="0">
                  <a:pos x="0" y="0"/>
                </a:cxn>
              </a:cxnLst>
              <a:rect l="0" t="0" r="r" b="b"/>
              <a:pathLst>
                <a:path w="8" h="4">
                  <a:moveTo>
                    <a:pt x="0" y="0"/>
                  </a:moveTo>
                  <a:lnTo>
                    <a:pt x="0" y="0"/>
                  </a:lnTo>
                  <a:lnTo>
                    <a:pt x="0" y="2"/>
                  </a:lnTo>
                  <a:lnTo>
                    <a:pt x="4" y="4"/>
                  </a:lnTo>
                  <a:lnTo>
                    <a:pt x="8" y="4"/>
                  </a:lnTo>
                  <a:lnTo>
                    <a:pt x="8" y="4"/>
                  </a:lnTo>
                  <a:lnTo>
                    <a:pt x="4"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7" name="Freeform 170"/>
            <p:cNvSpPr>
              <a:spLocks/>
            </p:cNvSpPr>
            <p:nvPr/>
          </p:nvSpPr>
          <p:spPr bwMode="auto">
            <a:xfrm>
              <a:off x="7978775" y="1403350"/>
              <a:ext cx="57150" cy="57150"/>
            </a:xfrm>
            <a:custGeom>
              <a:avLst/>
              <a:gdLst/>
              <a:ahLst/>
              <a:cxnLst>
                <a:cxn ang="0">
                  <a:pos x="0" y="24"/>
                </a:cxn>
                <a:cxn ang="0">
                  <a:pos x="0" y="24"/>
                </a:cxn>
                <a:cxn ang="0">
                  <a:pos x="8" y="20"/>
                </a:cxn>
                <a:cxn ang="0">
                  <a:pos x="8" y="20"/>
                </a:cxn>
                <a:cxn ang="0">
                  <a:pos x="12" y="18"/>
                </a:cxn>
                <a:cxn ang="0">
                  <a:pos x="16" y="18"/>
                </a:cxn>
                <a:cxn ang="0">
                  <a:pos x="16" y="22"/>
                </a:cxn>
                <a:cxn ang="0">
                  <a:pos x="16" y="26"/>
                </a:cxn>
                <a:cxn ang="0">
                  <a:pos x="16" y="26"/>
                </a:cxn>
                <a:cxn ang="0">
                  <a:pos x="16" y="30"/>
                </a:cxn>
                <a:cxn ang="0">
                  <a:pos x="16" y="34"/>
                </a:cxn>
                <a:cxn ang="0">
                  <a:pos x="20" y="36"/>
                </a:cxn>
                <a:cxn ang="0">
                  <a:pos x="24" y="36"/>
                </a:cxn>
                <a:cxn ang="0">
                  <a:pos x="24" y="36"/>
                </a:cxn>
                <a:cxn ang="0">
                  <a:pos x="28" y="36"/>
                </a:cxn>
                <a:cxn ang="0">
                  <a:pos x="28" y="34"/>
                </a:cxn>
                <a:cxn ang="0">
                  <a:pos x="26" y="30"/>
                </a:cxn>
                <a:cxn ang="0">
                  <a:pos x="26" y="30"/>
                </a:cxn>
                <a:cxn ang="0">
                  <a:pos x="28" y="26"/>
                </a:cxn>
                <a:cxn ang="0">
                  <a:pos x="28" y="26"/>
                </a:cxn>
                <a:cxn ang="0">
                  <a:pos x="34" y="26"/>
                </a:cxn>
                <a:cxn ang="0">
                  <a:pos x="36" y="22"/>
                </a:cxn>
                <a:cxn ang="0">
                  <a:pos x="34" y="16"/>
                </a:cxn>
                <a:cxn ang="0">
                  <a:pos x="34" y="16"/>
                </a:cxn>
                <a:cxn ang="0">
                  <a:pos x="32" y="8"/>
                </a:cxn>
                <a:cxn ang="0">
                  <a:pos x="32" y="4"/>
                </a:cxn>
                <a:cxn ang="0">
                  <a:pos x="30" y="0"/>
                </a:cxn>
                <a:cxn ang="0">
                  <a:pos x="30" y="0"/>
                </a:cxn>
                <a:cxn ang="0">
                  <a:pos x="26" y="4"/>
                </a:cxn>
                <a:cxn ang="0">
                  <a:pos x="24" y="8"/>
                </a:cxn>
                <a:cxn ang="0">
                  <a:pos x="16" y="10"/>
                </a:cxn>
                <a:cxn ang="0">
                  <a:pos x="10" y="12"/>
                </a:cxn>
                <a:cxn ang="0">
                  <a:pos x="2" y="18"/>
                </a:cxn>
                <a:cxn ang="0">
                  <a:pos x="2" y="18"/>
                </a:cxn>
                <a:cxn ang="0">
                  <a:pos x="0" y="20"/>
                </a:cxn>
                <a:cxn ang="0">
                  <a:pos x="0" y="24"/>
                </a:cxn>
                <a:cxn ang="0">
                  <a:pos x="0" y="24"/>
                </a:cxn>
              </a:cxnLst>
              <a:rect l="0" t="0" r="r" b="b"/>
              <a:pathLst>
                <a:path w="36" h="36">
                  <a:moveTo>
                    <a:pt x="0" y="24"/>
                  </a:moveTo>
                  <a:lnTo>
                    <a:pt x="0" y="24"/>
                  </a:lnTo>
                  <a:lnTo>
                    <a:pt x="8" y="20"/>
                  </a:lnTo>
                  <a:lnTo>
                    <a:pt x="8" y="20"/>
                  </a:lnTo>
                  <a:lnTo>
                    <a:pt x="12" y="18"/>
                  </a:lnTo>
                  <a:lnTo>
                    <a:pt x="16" y="18"/>
                  </a:lnTo>
                  <a:lnTo>
                    <a:pt x="16" y="22"/>
                  </a:lnTo>
                  <a:lnTo>
                    <a:pt x="16" y="26"/>
                  </a:lnTo>
                  <a:lnTo>
                    <a:pt x="16" y="26"/>
                  </a:lnTo>
                  <a:lnTo>
                    <a:pt x="16" y="30"/>
                  </a:lnTo>
                  <a:lnTo>
                    <a:pt x="16" y="34"/>
                  </a:lnTo>
                  <a:lnTo>
                    <a:pt x="20" y="36"/>
                  </a:lnTo>
                  <a:lnTo>
                    <a:pt x="24" y="36"/>
                  </a:lnTo>
                  <a:lnTo>
                    <a:pt x="24" y="36"/>
                  </a:lnTo>
                  <a:lnTo>
                    <a:pt x="28" y="36"/>
                  </a:lnTo>
                  <a:lnTo>
                    <a:pt x="28" y="34"/>
                  </a:lnTo>
                  <a:lnTo>
                    <a:pt x="26" y="30"/>
                  </a:lnTo>
                  <a:lnTo>
                    <a:pt x="26" y="30"/>
                  </a:lnTo>
                  <a:lnTo>
                    <a:pt x="28" y="26"/>
                  </a:lnTo>
                  <a:lnTo>
                    <a:pt x="28" y="26"/>
                  </a:lnTo>
                  <a:lnTo>
                    <a:pt x="34" y="26"/>
                  </a:lnTo>
                  <a:lnTo>
                    <a:pt x="36" y="22"/>
                  </a:lnTo>
                  <a:lnTo>
                    <a:pt x="34" y="16"/>
                  </a:lnTo>
                  <a:lnTo>
                    <a:pt x="34" y="16"/>
                  </a:lnTo>
                  <a:lnTo>
                    <a:pt x="32" y="8"/>
                  </a:lnTo>
                  <a:lnTo>
                    <a:pt x="32" y="4"/>
                  </a:lnTo>
                  <a:lnTo>
                    <a:pt x="30" y="0"/>
                  </a:lnTo>
                  <a:lnTo>
                    <a:pt x="30" y="0"/>
                  </a:lnTo>
                  <a:lnTo>
                    <a:pt x="26" y="4"/>
                  </a:lnTo>
                  <a:lnTo>
                    <a:pt x="24" y="8"/>
                  </a:lnTo>
                  <a:lnTo>
                    <a:pt x="16" y="10"/>
                  </a:lnTo>
                  <a:lnTo>
                    <a:pt x="10" y="12"/>
                  </a:lnTo>
                  <a:lnTo>
                    <a:pt x="2" y="18"/>
                  </a:lnTo>
                  <a:lnTo>
                    <a:pt x="2" y="18"/>
                  </a:lnTo>
                  <a:lnTo>
                    <a:pt x="0" y="20"/>
                  </a:lnTo>
                  <a:lnTo>
                    <a:pt x="0" y="24"/>
                  </a:lnTo>
                  <a:lnTo>
                    <a:pt x="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71"/>
            <p:cNvSpPr>
              <a:spLocks/>
            </p:cNvSpPr>
            <p:nvPr/>
          </p:nvSpPr>
          <p:spPr bwMode="auto">
            <a:xfrm>
              <a:off x="6499225" y="901700"/>
              <a:ext cx="9525" cy="6350"/>
            </a:xfrm>
            <a:custGeom>
              <a:avLst/>
              <a:gdLst/>
              <a:ahLst/>
              <a:cxnLst>
                <a:cxn ang="0">
                  <a:pos x="6" y="2"/>
                </a:cxn>
                <a:cxn ang="0">
                  <a:pos x="6" y="2"/>
                </a:cxn>
                <a:cxn ang="0">
                  <a:pos x="6" y="0"/>
                </a:cxn>
                <a:cxn ang="0">
                  <a:pos x="4" y="0"/>
                </a:cxn>
                <a:cxn ang="0">
                  <a:pos x="4" y="0"/>
                </a:cxn>
                <a:cxn ang="0">
                  <a:pos x="0" y="4"/>
                </a:cxn>
                <a:cxn ang="0">
                  <a:pos x="0" y="4"/>
                </a:cxn>
                <a:cxn ang="0">
                  <a:pos x="2" y="4"/>
                </a:cxn>
                <a:cxn ang="0">
                  <a:pos x="2" y="4"/>
                </a:cxn>
                <a:cxn ang="0">
                  <a:pos x="4" y="4"/>
                </a:cxn>
                <a:cxn ang="0">
                  <a:pos x="6" y="2"/>
                </a:cxn>
                <a:cxn ang="0">
                  <a:pos x="6" y="2"/>
                </a:cxn>
              </a:cxnLst>
              <a:rect l="0" t="0" r="r" b="b"/>
              <a:pathLst>
                <a:path w="6" h="4">
                  <a:moveTo>
                    <a:pt x="6" y="2"/>
                  </a:moveTo>
                  <a:lnTo>
                    <a:pt x="6" y="2"/>
                  </a:lnTo>
                  <a:lnTo>
                    <a:pt x="6" y="0"/>
                  </a:lnTo>
                  <a:lnTo>
                    <a:pt x="4" y="0"/>
                  </a:lnTo>
                  <a:lnTo>
                    <a:pt x="4" y="0"/>
                  </a:lnTo>
                  <a:lnTo>
                    <a:pt x="0" y="4"/>
                  </a:lnTo>
                  <a:lnTo>
                    <a:pt x="0" y="4"/>
                  </a:lnTo>
                  <a:lnTo>
                    <a:pt x="2" y="4"/>
                  </a:lnTo>
                  <a:lnTo>
                    <a:pt x="2" y="4"/>
                  </a:lnTo>
                  <a:lnTo>
                    <a:pt x="4" y="4"/>
                  </a:lnTo>
                  <a:lnTo>
                    <a:pt x="6" y="2"/>
                  </a:lnTo>
                  <a:lnTo>
                    <a:pt x="6"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72"/>
            <p:cNvSpPr>
              <a:spLocks/>
            </p:cNvSpPr>
            <p:nvPr/>
          </p:nvSpPr>
          <p:spPr bwMode="auto">
            <a:xfrm>
              <a:off x="7854950" y="330200"/>
              <a:ext cx="9525" cy="6350"/>
            </a:xfrm>
            <a:custGeom>
              <a:avLst/>
              <a:gdLst/>
              <a:ahLst/>
              <a:cxnLst>
                <a:cxn ang="0">
                  <a:pos x="2" y="0"/>
                </a:cxn>
                <a:cxn ang="0">
                  <a:pos x="2" y="0"/>
                </a:cxn>
                <a:cxn ang="0">
                  <a:pos x="0" y="4"/>
                </a:cxn>
                <a:cxn ang="0">
                  <a:pos x="0" y="4"/>
                </a:cxn>
                <a:cxn ang="0">
                  <a:pos x="4" y="4"/>
                </a:cxn>
                <a:cxn ang="0">
                  <a:pos x="6" y="4"/>
                </a:cxn>
                <a:cxn ang="0">
                  <a:pos x="6" y="2"/>
                </a:cxn>
                <a:cxn ang="0">
                  <a:pos x="6" y="2"/>
                </a:cxn>
                <a:cxn ang="0">
                  <a:pos x="2" y="0"/>
                </a:cxn>
                <a:cxn ang="0">
                  <a:pos x="2" y="0"/>
                </a:cxn>
              </a:cxnLst>
              <a:rect l="0" t="0" r="r" b="b"/>
              <a:pathLst>
                <a:path w="6" h="4">
                  <a:moveTo>
                    <a:pt x="2" y="0"/>
                  </a:moveTo>
                  <a:lnTo>
                    <a:pt x="2" y="0"/>
                  </a:lnTo>
                  <a:lnTo>
                    <a:pt x="0" y="4"/>
                  </a:lnTo>
                  <a:lnTo>
                    <a:pt x="0" y="4"/>
                  </a:lnTo>
                  <a:lnTo>
                    <a:pt x="4" y="4"/>
                  </a:lnTo>
                  <a:lnTo>
                    <a:pt x="6" y="4"/>
                  </a:lnTo>
                  <a:lnTo>
                    <a:pt x="6" y="2"/>
                  </a:lnTo>
                  <a:lnTo>
                    <a:pt x="6" y="2"/>
                  </a:lnTo>
                  <a:lnTo>
                    <a:pt x="2" y="0"/>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73"/>
            <p:cNvSpPr>
              <a:spLocks/>
            </p:cNvSpPr>
            <p:nvPr/>
          </p:nvSpPr>
          <p:spPr bwMode="auto">
            <a:xfrm>
              <a:off x="5705475" y="1384300"/>
              <a:ext cx="6350" cy="9525"/>
            </a:xfrm>
            <a:custGeom>
              <a:avLst/>
              <a:gdLst/>
              <a:ahLst/>
              <a:cxnLst>
                <a:cxn ang="0">
                  <a:pos x="2" y="6"/>
                </a:cxn>
                <a:cxn ang="0">
                  <a:pos x="2" y="6"/>
                </a:cxn>
                <a:cxn ang="0">
                  <a:pos x="4" y="2"/>
                </a:cxn>
                <a:cxn ang="0">
                  <a:pos x="4" y="2"/>
                </a:cxn>
                <a:cxn ang="0">
                  <a:pos x="2" y="0"/>
                </a:cxn>
                <a:cxn ang="0">
                  <a:pos x="2" y="0"/>
                </a:cxn>
                <a:cxn ang="0">
                  <a:pos x="0" y="0"/>
                </a:cxn>
                <a:cxn ang="0">
                  <a:pos x="0" y="2"/>
                </a:cxn>
                <a:cxn ang="0">
                  <a:pos x="0" y="2"/>
                </a:cxn>
                <a:cxn ang="0">
                  <a:pos x="0" y="6"/>
                </a:cxn>
                <a:cxn ang="0">
                  <a:pos x="0" y="6"/>
                </a:cxn>
                <a:cxn ang="0">
                  <a:pos x="2" y="6"/>
                </a:cxn>
                <a:cxn ang="0">
                  <a:pos x="2" y="6"/>
                </a:cxn>
              </a:cxnLst>
              <a:rect l="0" t="0" r="r" b="b"/>
              <a:pathLst>
                <a:path w="4" h="6">
                  <a:moveTo>
                    <a:pt x="2" y="6"/>
                  </a:moveTo>
                  <a:lnTo>
                    <a:pt x="2" y="6"/>
                  </a:lnTo>
                  <a:lnTo>
                    <a:pt x="4" y="2"/>
                  </a:lnTo>
                  <a:lnTo>
                    <a:pt x="4" y="2"/>
                  </a:lnTo>
                  <a:lnTo>
                    <a:pt x="2" y="0"/>
                  </a:lnTo>
                  <a:lnTo>
                    <a:pt x="2" y="0"/>
                  </a:lnTo>
                  <a:lnTo>
                    <a:pt x="0" y="0"/>
                  </a:lnTo>
                  <a:lnTo>
                    <a:pt x="0" y="2"/>
                  </a:lnTo>
                  <a:lnTo>
                    <a:pt x="0" y="2"/>
                  </a:lnTo>
                  <a:lnTo>
                    <a:pt x="0" y="6"/>
                  </a:lnTo>
                  <a:lnTo>
                    <a:pt x="0" y="6"/>
                  </a:lnTo>
                  <a:lnTo>
                    <a:pt x="2" y="6"/>
                  </a:lnTo>
                  <a:lnTo>
                    <a:pt x="2"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1" name="Freeform 174"/>
            <p:cNvSpPr>
              <a:spLocks/>
            </p:cNvSpPr>
            <p:nvPr/>
          </p:nvSpPr>
          <p:spPr bwMode="auto">
            <a:xfrm>
              <a:off x="7991475" y="1377950"/>
              <a:ext cx="1588" cy="1588"/>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175"/>
            <p:cNvSpPr>
              <a:spLocks/>
            </p:cNvSpPr>
            <p:nvPr/>
          </p:nvSpPr>
          <p:spPr bwMode="auto">
            <a:xfrm>
              <a:off x="7943850" y="1381125"/>
              <a:ext cx="9525" cy="9525"/>
            </a:xfrm>
            <a:custGeom>
              <a:avLst/>
              <a:gdLst/>
              <a:ahLst/>
              <a:cxnLst>
                <a:cxn ang="0">
                  <a:pos x="0" y="6"/>
                </a:cxn>
                <a:cxn ang="0">
                  <a:pos x="0" y="6"/>
                </a:cxn>
                <a:cxn ang="0">
                  <a:pos x="6" y="4"/>
                </a:cxn>
                <a:cxn ang="0">
                  <a:pos x="6" y="4"/>
                </a:cxn>
                <a:cxn ang="0">
                  <a:pos x="2" y="0"/>
                </a:cxn>
                <a:cxn ang="0">
                  <a:pos x="2" y="0"/>
                </a:cxn>
                <a:cxn ang="0">
                  <a:pos x="0" y="4"/>
                </a:cxn>
                <a:cxn ang="0">
                  <a:pos x="0" y="4"/>
                </a:cxn>
                <a:cxn ang="0">
                  <a:pos x="0" y="6"/>
                </a:cxn>
                <a:cxn ang="0">
                  <a:pos x="0" y="6"/>
                </a:cxn>
                <a:cxn ang="0">
                  <a:pos x="0" y="6"/>
                </a:cxn>
              </a:cxnLst>
              <a:rect l="0" t="0" r="r" b="b"/>
              <a:pathLst>
                <a:path w="6" h="6">
                  <a:moveTo>
                    <a:pt x="0" y="6"/>
                  </a:moveTo>
                  <a:lnTo>
                    <a:pt x="0" y="6"/>
                  </a:lnTo>
                  <a:lnTo>
                    <a:pt x="6" y="4"/>
                  </a:lnTo>
                  <a:lnTo>
                    <a:pt x="6" y="4"/>
                  </a:lnTo>
                  <a:lnTo>
                    <a:pt x="2" y="0"/>
                  </a:lnTo>
                  <a:lnTo>
                    <a:pt x="2" y="0"/>
                  </a:lnTo>
                  <a:lnTo>
                    <a:pt x="0" y="4"/>
                  </a:lnTo>
                  <a:lnTo>
                    <a:pt x="0" y="4"/>
                  </a:lnTo>
                  <a:lnTo>
                    <a:pt x="0" y="6"/>
                  </a:lnTo>
                  <a:lnTo>
                    <a:pt x="0" y="6"/>
                  </a:lnTo>
                  <a:lnTo>
                    <a:pt x="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176"/>
            <p:cNvSpPr>
              <a:spLocks/>
            </p:cNvSpPr>
            <p:nvPr/>
          </p:nvSpPr>
          <p:spPr bwMode="auto">
            <a:xfrm>
              <a:off x="5276850" y="276225"/>
              <a:ext cx="22225" cy="6350"/>
            </a:xfrm>
            <a:custGeom>
              <a:avLst/>
              <a:gdLst/>
              <a:ahLst/>
              <a:cxnLst>
                <a:cxn ang="0">
                  <a:pos x="0" y="2"/>
                </a:cxn>
                <a:cxn ang="0">
                  <a:pos x="0" y="2"/>
                </a:cxn>
                <a:cxn ang="0">
                  <a:pos x="6" y="4"/>
                </a:cxn>
                <a:cxn ang="0">
                  <a:pos x="14" y="2"/>
                </a:cxn>
                <a:cxn ang="0">
                  <a:pos x="14" y="2"/>
                </a:cxn>
                <a:cxn ang="0">
                  <a:pos x="6" y="0"/>
                </a:cxn>
                <a:cxn ang="0">
                  <a:pos x="4" y="2"/>
                </a:cxn>
                <a:cxn ang="0">
                  <a:pos x="0" y="2"/>
                </a:cxn>
                <a:cxn ang="0">
                  <a:pos x="0" y="2"/>
                </a:cxn>
              </a:cxnLst>
              <a:rect l="0" t="0" r="r" b="b"/>
              <a:pathLst>
                <a:path w="14" h="4">
                  <a:moveTo>
                    <a:pt x="0" y="2"/>
                  </a:moveTo>
                  <a:lnTo>
                    <a:pt x="0" y="2"/>
                  </a:lnTo>
                  <a:lnTo>
                    <a:pt x="6" y="4"/>
                  </a:lnTo>
                  <a:lnTo>
                    <a:pt x="14" y="2"/>
                  </a:lnTo>
                  <a:lnTo>
                    <a:pt x="14" y="2"/>
                  </a:lnTo>
                  <a:lnTo>
                    <a:pt x="6" y="0"/>
                  </a:lnTo>
                  <a:lnTo>
                    <a:pt x="4" y="2"/>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4" name="Freeform 177"/>
            <p:cNvSpPr>
              <a:spLocks/>
            </p:cNvSpPr>
            <p:nvPr/>
          </p:nvSpPr>
          <p:spPr bwMode="auto">
            <a:xfrm>
              <a:off x="5670550" y="736600"/>
              <a:ext cx="28575" cy="12700"/>
            </a:xfrm>
            <a:custGeom>
              <a:avLst/>
              <a:gdLst/>
              <a:ahLst/>
              <a:cxnLst>
                <a:cxn ang="0">
                  <a:pos x="0" y="2"/>
                </a:cxn>
                <a:cxn ang="0">
                  <a:pos x="0" y="2"/>
                </a:cxn>
                <a:cxn ang="0">
                  <a:pos x="6" y="4"/>
                </a:cxn>
                <a:cxn ang="0">
                  <a:pos x="6" y="4"/>
                </a:cxn>
                <a:cxn ang="0">
                  <a:pos x="12" y="8"/>
                </a:cxn>
                <a:cxn ang="0">
                  <a:pos x="18" y="8"/>
                </a:cxn>
                <a:cxn ang="0">
                  <a:pos x="18" y="8"/>
                </a:cxn>
                <a:cxn ang="0">
                  <a:pos x="14" y="4"/>
                </a:cxn>
                <a:cxn ang="0">
                  <a:pos x="10" y="2"/>
                </a:cxn>
                <a:cxn ang="0">
                  <a:pos x="10" y="2"/>
                </a:cxn>
                <a:cxn ang="0">
                  <a:pos x="6" y="0"/>
                </a:cxn>
                <a:cxn ang="0">
                  <a:pos x="0" y="2"/>
                </a:cxn>
                <a:cxn ang="0">
                  <a:pos x="0" y="2"/>
                </a:cxn>
              </a:cxnLst>
              <a:rect l="0" t="0" r="r" b="b"/>
              <a:pathLst>
                <a:path w="18" h="8">
                  <a:moveTo>
                    <a:pt x="0" y="2"/>
                  </a:moveTo>
                  <a:lnTo>
                    <a:pt x="0" y="2"/>
                  </a:lnTo>
                  <a:lnTo>
                    <a:pt x="6" y="4"/>
                  </a:lnTo>
                  <a:lnTo>
                    <a:pt x="6" y="4"/>
                  </a:lnTo>
                  <a:lnTo>
                    <a:pt x="12" y="8"/>
                  </a:lnTo>
                  <a:lnTo>
                    <a:pt x="18" y="8"/>
                  </a:lnTo>
                  <a:lnTo>
                    <a:pt x="18" y="8"/>
                  </a:lnTo>
                  <a:lnTo>
                    <a:pt x="14" y="4"/>
                  </a:lnTo>
                  <a:lnTo>
                    <a:pt x="10" y="2"/>
                  </a:lnTo>
                  <a:lnTo>
                    <a:pt x="10" y="2"/>
                  </a:lnTo>
                  <a:lnTo>
                    <a:pt x="6" y="0"/>
                  </a:lnTo>
                  <a:lnTo>
                    <a:pt x="0" y="2"/>
                  </a:ln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178"/>
            <p:cNvSpPr>
              <a:spLocks/>
            </p:cNvSpPr>
            <p:nvPr/>
          </p:nvSpPr>
          <p:spPr bwMode="auto">
            <a:xfrm>
              <a:off x="8083550" y="1558925"/>
              <a:ext cx="6350" cy="6350"/>
            </a:xfrm>
            <a:custGeom>
              <a:avLst/>
              <a:gdLst/>
              <a:ahLst/>
              <a:cxnLst>
                <a:cxn ang="0">
                  <a:pos x="4" y="2"/>
                </a:cxn>
                <a:cxn ang="0">
                  <a:pos x="4" y="2"/>
                </a:cxn>
                <a:cxn ang="0">
                  <a:pos x="2" y="0"/>
                </a:cxn>
                <a:cxn ang="0">
                  <a:pos x="2" y="0"/>
                </a:cxn>
                <a:cxn ang="0">
                  <a:pos x="0" y="2"/>
                </a:cxn>
                <a:cxn ang="0">
                  <a:pos x="0" y="2"/>
                </a:cxn>
                <a:cxn ang="0">
                  <a:pos x="2" y="4"/>
                </a:cxn>
                <a:cxn ang="0">
                  <a:pos x="2" y="4"/>
                </a:cxn>
                <a:cxn ang="0">
                  <a:pos x="4" y="4"/>
                </a:cxn>
                <a:cxn ang="0">
                  <a:pos x="4" y="2"/>
                </a:cxn>
                <a:cxn ang="0">
                  <a:pos x="4" y="2"/>
                </a:cxn>
              </a:cxnLst>
              <a:rect l="0" t="0" r="r" b="b"/>
              <a:pathLst>
                <a:path w="4" h="4">
                  <a:moveTo>
                    <a:pt x="4" y="2"/>
                  </a:moveTo>
                  <a:lnTo>
                    <a:pt x="4" y="2"/>
                  </a:lnTo>
                  <a:lnTo>
                    <a:pt x="2" y="0"/>
                  </a:lnTo>
                  <a:lnTo>
                    <a:pt x="2" y="0"/>
                  </a:lnTo>
                  <a:lnTo>
                    <a:pt x="0" y="2"/>
                  </a:lnTo>
                  <a:lnTo>
                    <a:pt x="0" y="2"/>
                  </a:lnTo>
                  <a:lnTo>
                    <a:pt x="2" y="4"/>
                  </a:lnTo>
                  <a:lnTo>
                    <a:pt x="2" y="4"/>
                  </a:lnTo>
                  <a:lnTo>
                    <a:pt x="4" y="4"/>
                  </a:lnTo>
                  <a:lnTo>
                    <a:pt x="4" y="2"/>
                  </a:ln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 name="框架 2"/>
          <p:cNvSpPr/>
          <p:nvPr userDrawn="1"/>
        </p:nvSpPr>
        <p:spPr>
          <a:xfrm>
            <a:off x="0" y="0"/>
            <a:ext cx="12192000" cy="6858000"/>
          </a:xfrm>
          <a:prstGeom prst="frame">
            <a:avLst>
              <a:gd name="adj1" fmla="val 213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2"/>
                </a:solidFill>
                <a:latin typeface="Microsoft YaHei" charset="0"/>
                <a:ea typeface="Microsoft YaHei" charset="0"/>
                <a:cs typeface="Microsoft YaHei" charset="0"/>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2"/>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1539847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3" name="框架 2"/>
          <p:cNvSpPr/>
          <p:nvPr userDrawn="1"/>
        </p:nvSpPr>
        <p:spPr>
          <a:xfrm>
            <a:off x="0" y="0"/>
            <a:ext cx="12192000" cy="6858000"/>
          </a:xfrm>
          <a:prstGeom prst="frame">
            <a:avLst>
              <a:gd name="adj1" fmla="val 213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7"/>
          <p:cNvSpPr>
            <a:spLocks noGrp="1"/>
          </p:cNvSpPr>
          <p:nvPr>
            <p:ph type="body" sz="quarter" idx="10" hasCustomPrompt="1"/>
          </p:nvPr>
        </p:nvSpPr>
        <p:spPr>
          <a:xfrm>
            <a:off x="248457" y="258233"/>
            <a:ext cx="5293927" cy="529569"/>
          </a:xfrm>
          <a:prstGeom prst="rect">
            <a:avLst/>
          </a:prstGeom>
          <a:ln w="12700" cmpd="sng">
            <a:noFill/>
          </a:ln>
        </p:spPr>
        <p:txBody>
          <a:bodyPr vert="horz" anchor="ctr"/>
          <a:lstStyle>
            <a:lvl1pPr marL="0" indent="0" algn="l">
              <a:buNone/>
              <a:defRPr sz="2400" b="1">
                <a:solidFill>
                  <a:schemeClr val="accent2"/>
                </a:solidFill>
                <a:latin typeface="Microsoft YaHei" charset="0"/>
                <a:ea typeface="Microsoft YaHei" charset="0"/>
                <a:cs typeface="Microsoft YaHei" charset="0"/>
              </a:defRPr>
            </a:lvl1pPr>
          </a:lstStyle>
          <a:p>
            <a:pPr lvl="0"/>
            <a:r>
              <a:rPr kumimoji="1" lang="en-US" altLang="zh-CN"/>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3" hasCustomPrompt="1"/>
          </p:nvPr>
        </p:nvSpPr>
        <p:spPr>
          <a:xfrm>
            <a:off x="11386592" y="214889"/>
            <a:ext cx="805408" cy="616255"/>
          </a:xfrm>
          <a:prstGeom prst="rect">
            <a:avLst/>
          </a:prstGeom>
          <a:solidFill>
            <a:schemeClr val="accent2"/>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1433102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9" r:id="rId1"/>
    <p:sldLayoutId id="2147483679" r:id="rId2"/>
    <p:sldLayoutId id="2147483690" r:id="rId3"/>
    <p:sldLayoutId id="2147483691" r:id="rId4"/>
    <p:sldLayoutId id="2147483680" r:id="rId5"/>
    <p:sldLayoutId id="2147483693" r:id="rId6"/>
    <p:sldLayoutId id="2147483684" r:id="rId7"/>
    <p:sldLayoutId id="2147483681" r:id="rId8"/>
    <p:sldLayoutId id="2147483692" r:id="rId9"/>
    <p:sldLayoutId id="2147483685" r:id="rId10"/>
    <p:sldLayoutId id="2147483682" r:id="rId11"/>
    <p:sldLayoutId id="2147483694" r:id="rId12"/>
    <p:sldLayoutId id="2147483686" r:id="rId13"/>
    <p:sldLayoutId id="2147483683" r:id="rId14"/>
    <p:sldLayoutId id="2147483695" r:id="rId15"/>
    <p:sldLayoutId id="2147483687" r:id="rId16"/>
    <p:sldLayoutId id="2147483688" r:id="rId17"/>
    <p:sldLayoutId id="2147483696" r:id="rId18"/>
    <p:sldLayoutId id="2147483662" r:id="rId19"/>
    <p:sldLayoutId id="2147483664" r:id="rId20"/>
    <p:sldLayoutId id="2147483663" r:id="rId21"/>
    <p:sldLayoutId id="214748366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6.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jpg"/><Relationship Id="rId5" Type="http://schemas.microsoft.com/office/2007/relationships/hdphoto" Target="../media/hdphoto1.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191556" y="1168498"/>
            <a:ext cx="3877985" cy="646331"/>
          </a:xfrm>
          <a:prstGeom prst="rect">
            <a:avLst/>
          </a:prstGeom>
        </p:spPr>
        <p:txBody>
          <a:bodyPr wrap="square">
            <a:spAutoFit/>
          </a:bodyPr>
          <a:lstStyle/>
          <a:p>
            <a:r>
              <a:rPr kumimoji="1" lang="zh-CN" altLang="en-US" sz="3600" b="1" dirty="0">
                <a:solidFill>
                  <a:schemeClr val="accent1"/>
                </a:solidFill>
                <a:latin typeface="Microsoft YaHei" charset="0"/>
                <a:ea typeface="Microsoft YaHei" charset="0"/>
                <a:cs typeface="Microsoft YaHei" charset="0"/>
              </a:rPr>
              <a:t>博士</a:t>
            </a:r>
            <a:r>
              <a:rPr kumimoji="1" lang="zh-CN" altLang="en-US" sz="3600" b="1" dirty="0">
                <a:solidFill>
                  <a:schemeClr val="accent1"/>
                </a:solidFill>
                <a:latin typeface="Microsoft YaHei" charset="0"/>
                <a:ea typeface="Microsoft YaHei" charset="0"/>
              </a:rPr>
              <a:t>开题报告</a:t>
            </a:r>
          </a:p>
        </p:txBody>
      </p:sp>
      <p:grpSp>
        <p:nvGrpSpPr>
          <p:cNvPr id="24" name="组 23"/>
          <p:cNvGrpSpPr/>
          <p:nvPr/>
        </p:nvGrpSpPr>
        <p:grpSpPr>
          <a:xfrm>
            <a:off x="0" y="3389492"/>
            <a:ext cx="1158440" cy="2761546"/>
            <a:chOff x="0" y="3347154"/>
            <a:chExt cx="1193800" cy="2026297"/>
          </a:xfrm>
        </p:grpSpPr>
        <p:sp>
          <p:nvSpPr>
            <p:cNvPr id="9" name="矩形 8"/>
            <p:cNvSpPr/>
            <p:nvPr/>
          </p:nvSpPr>
          <p:spPr>
            <a:xfrm>
              <a:off x="0" y="3347154"/>
              <a:ext cx="273596" cy="2026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17122" y="3347154"/>
              <a:ext cx="175883" cy="20262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549229" y="3347154"/>
              <a:ext cx="212177" cy="20262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810231" y="3347154"/>
              <a:ext cx="383569" cy="20262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 name="文本框 8"/>
          <p:cNvSpPr txBox="1"/>
          <p:nvPr/>
        </p:nvSpPr>
        <p:spPr>
          <a:xfrm>
            <a:off x="1279335" y="3385147"/>
            <a:ext cx="8550974" cy="25766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n"/>
            </a:pPr>
            <a:r>
              <a:rPr lang="zh-CN" altLang="en-US" sz="2800" b="1" dirty="0">
                <a:solidFill>
                  <a:schemeClr val="accent1">
                    <a:lumMod val="75000"/>
                  </a:schemeClr>
                </a:solidFill>
                <a:latin typeface="+mj-ea"/>
                <a:ea typeface="+mj-ea"/>
              </a:rPr>
              <a:t>导师：孟焕新教授</a:t>
            </a:r>
            <a:endParaRPr lang="en-US" altLang="zh-CN" sz="2800" b="1" dirty="0">
              <a:solidFill>
                <a:schemeClr val="accent1">
                  <a:lumMod val="75000"/>
                </a:schemeClr>
              </a:solidFill>
              <a:latin typeface="+mj-ea"/>
              <a:ea typeface="+mj-ea"/>
            </a:endParaRPr>
          </a:p>
          <a:p>
            <a:pPr marL="285750" indent="-285750">
              <a:lnSpc>
                <a:spcPct val="150000"/>
              </a:lnSpc>
              <a:buFont typeface="Wingdings" charset="2"/>
              <a:buChar char="n"/>
            </a:pPr>
            <a:r>
              <a:rPr lang="zh-CN" altLang="en-US" sz="2800" b="1" dirty="0">
                <a:solidFill>
                  <a:schemeClr val="accent1">
                    <a:lumMod val="75000"/>
                  </a:schemeClr>
                </a:solidFill>
                <a:latin typeface="+mj-ea"/>
                <a:ea typeface="+mj-ea"/>
              </a:rPr>
              <a:t>副导师：和璐主任医师</a:t>
            </a:r>
            <a:r>
              <a:rPr lang="en-US" altLang="zh-CN" sz="2800" b="1" dirty="0">
                <a:solidFill>
                  <a:schemeClr val="accent1">
                    <a:lumMod val="75000"/>
                  </a:schemeClr>
                </a:solidFill>
                <a:latin typeface="+mj-ea"/>
                <a:ea typeface="+mj-ea"/>
              </a:rPr>
              <a:t>   </a:t>
            </a:r>
          </a:p>
          <a:p>
            <a:pPr marL="285750" indent="-285750">
              <a:lnSpc>
                <a:spcPct val="150000"/>
              </a:lnSpc>
              <a:buFont typeface="Wingdings" charset="2"/>
              <a:buChar char="n"/>
            </a:pPr>
            <a:r>
              <a:rPr lang="zh-CN" altLang="en-US" sz="2800" b="1" dirty="0">
                <a:solidFill>
                  <a:schemeClr val="accent1">
                    <a:lumMod val="75000"/>
                  </a:schemeClr>
                </a:solidFill>
                <a:latin typeface="+mj-ea"/>
                <a:ea typeface="+mj-ea"/>
              </a:rPr>
              <a:t>指导小组：赵亦兵副主任医师、冯向辉副教授</a:t>
            </a:r>
          </a:p>
          <a:p>
            <a:pPr marL="285750" indent="-285750">
              <a:lnSpc>
                <a:spcPct val="150000"/>
              </a:lnSpc>
              <a:buFont typeface="Wingdings" charset="2"/>
              <a:buChar char="n"/>
            </a:pPr>
            <a:r>
              <a:rPr lang="zh-CN" altLang="en-US" sz="2800" b="1" dirty="0">
                <a:solidFill>
                  <a:schemeClr val="accent1">
                    <a:lumMod val="75000"/>
                  </a:schemeClr>
                </a:solidFill>
                <a:latin typeface="+mj-ea"/>
                <a:ea typeface="+mj-ea"/>
              </a:rPr>
              <a:t>报告人：卢洪叶</a:t>
            </a:r>
          </a:p>
        </p:txBody>
      </p:sp>
      <p:grpSp>
        <p:nvGrpSpPr>
          <p:cNvPr id="23" name="组 22"/>
          <p:cNvGrpSpPr/>
          <p:nvPr/>
        </p:nvGrpSpPr>
        <p:grpSpPr>
          <a:xfrm>
            <a:off x="8988280" y="3389490"/>
            <a:ext cx="3203719" cy="2761547"/>
            <a:chOff x="7661032" y="3347153"/>
            <a:chExt cx="4530968" cy="2026298"/>
          </a:xfrm>
        </p:grpSpPr>
        <p:sp>
          <p:nvSpPr>
            <p:cNvPr id="18" name="矩形 17"/>
            <p:cNvSpPr/>
            <p:nvPr/>
          </p:nvSpPr>
          <p:spPr>
            <a:xfrm>
              <a:off x="7661032" y="3347154"/>
              <a:ext cx="1190868" cy="2026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8926135" y="3347153"/>
              <a:ext cx="667550" cy="20262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9660060" y="3347153"/>
              <a:ext cx="195220" cy="20262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9921656" y="3347154"/>
              <a:ext cx="2270344" cy="20262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矩形 24"/>
          <p:cNvSpPr/>
          <p:nvPr/>
        </p:nvSpPr>
        <p:spPr>
          <a:xfrm>
            <a:off x="947200" y="2066330"/>
            <a:ext cx="11264622" cy="923330"/>
          </a:xfrm>
          <a:prstGeom prst="rect">
            <a:avLst/>
          </a:prstGeom>
        </p:spPr>
        <p:txBody>
          <a:bodyPr wrap="none">
            <a:spAutoFit/>
          </a:bodyPr>
          <a:lstStyle/>
          <a:p>
            <a:r>
              <a:rPr kumimoji="1" lang="zh-CN" altLang="en-US" sz="5400" b="1" dirty="0">
                <a:solidFill>
                  <a:srgbClr val="C10000"/>
                </a:solidFill>
                <a:latin typeface="Microsoft YaHei" charset="0"/>
                <a:ea typeface="Microsoft YaHei" charset="0"/>
              </a:rPr>
              <a:t>牙周及植体周菌群特点及其动态变化</a:t>
            </a:r>
          </a:p>
        </p:txBody>
      </p:sp>
      <p:pic>
        <p:nvPicPr>
          <p:cNvPr id="17" name="图片 16">
            <a:extLst>
              <a:ext uri="{FF2B5EF4-FFF2-40B4-BE49-F238E27FC236}">
                <a16:creationId xmlns:a16="http://schemas.microsoft.com/office/drawing/2014/main" id="{1F9A0786-40CE-4520-A77A-2A18BB8BB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46" y="132177"/>
            <a:ext cx="2870200" cy="825500"/>
          </a:xfrm>
          <a:prstGeom prst="rect">
            <a:avLst/>
          </a:prstGeom>
        </p:spPr>
      </p:pic>
      <p:sp>
        <p:nvSpPr>
          <p:cNvPr id="21" name="矩形 20">
            <a:extLst>
              <a:ext uri="{FF2B5EF4-FFF2-40B4-BE49-F238E27FC236}">
                <a16:creationId xmlns:a16="http://schemas.microsoft.com/office/drawing/2014/main" id="{7BFFECDD-3C31-4472-B8E3-EA40679878FC}"/>
              </a:ext>
            </a:extLst>
          </p:cNvPr>
          <p:cNvSpPr/>
          <p:nvPr/>
        </p:nvSpPr>
        <p:spPr>
          <a:xfrm>
            <a:off x="9065560" y="6269164"/>
            <a:ext cx="2064989" cy="400110"/>
          </a:xfrm>
          <a:prstGeom prst="rect">
            <a:avLst/>
          </a:prstGeom>
        </p:spPr>
        <p:txBody>
          <a:bodyPr wrap="none">
            <a:spAutoFit/>
          </a:bodyPr>
          <a:lstStyle/>
          <a:p>
            <a:r>
              <a:rPr kumimoji="1" lang="en-US" altLang="zh-CN" sz="2000" b="1" dirty="0">
                <a:solidFill>
                  <a:schemeClr val="accent1"/>
                </a:solidFill>
                <a:latin typeface="Microsoft YaHei" charset="0"/>
                <a:ea typeface="Microsoft YaHei" charset="0"/>
                <a:cs typeface="Microsoft YaHei" charset="0"/>
              </a:rPr>
              <a:t>2020</a:t>
            </a:r>
            <a:r>
              <a:rPr kumimoji="1" lang="zh-CN" altLang="en-US" sz="2000" b="1" dirty="0">
                <a:solidFill>
                  <a:schemeClr val="accent1"/>
                </a:solidFill>
                <a:latin typeface="Microsoft YaHei" charset="0"/>
                <a:ea typeface="Microsoft YaHei" charset="0"/>
                <a:cs typeface="Microsoft YaHei" charset="0"/>
              </a:rPr>
              <a:t>年</a:t>
            </a:r>
            <a:r>
              <a:rPr kumimoji="1" lang="en-US" altLang="zh-CN" sz="2000" b="1" dirty="0">
                <a:solidFill>
                  <a:schemeClr val="accent1"/>
                </a:solidFill>
                <a:latin typeface="Microsoft YaHei" charset="0"/>
                <a:ea typeface="Microsoft YaHei" charset="0"/>
                <a:cs typeface="Microsoft YaHei" charset="0"/>
              </a:rPr>
              <a:t>7</a:t>
            </a:r>
            <a:r>
              <a:rPr kumimoji="1" lang="zh-CN" altLang="en-US" sz="2000" b="1" dirty="0">
                <a:solidFill>
                  <a:schemeClr val="accent1"/>
                </a:solidFill>
                <a:latin typeface="Microsoft YaHei" charset="0"/>
                <a:ea typeface="Microsoft YaHei" charset="0"/>
                <a:cs typeface="Microsoft YaHei" charset="0"/>
              </a:rPr>
              <a:t>月</a:t>
            </a:r>
            <a:r>
              <a:rPr kumimoji="1" lang="en-US" altLang="zh-CN" sz="2000" b="1" dirty="0">
                <a:solidFill>
                  <a:schemeClr val="accent1"/>
                </a:solidFill>
                <a:latin typeface="Microsoft YaHei" charset="0"/>
                <a:ea typeface="Microsoft YaHei" charset="0"/>
                <a:cs typeface="Microsoft YaHei" charset="0"/>
              </a:rPr>
              <a:t>23</a:t>
            </a:r>
            <a:r>
              <a:rPr kumimoji="1" lang="zh-CN" altLang="en-US" sz="2000" b="1" dirty="0">
                <a:solidFill>
                  <a:schemeClr val="accent1"/>
                </a:solidFill>
                <a:latin typeface="Microsoft YaHei" charset="0"/>
                <a:ea typeface="Microsoft YaHei" charset="0"/>
                <a:cs typeface="Microsoft YaHei" charset="0"/>
              </a:rPr>
              <a:t>日</a:t>
            </a:r>
            <a:endParaRPr kumimoji="1" lang="zh-CN" altLang="en-US" sz="2000" b="1" dirty="0">
              <a:solidFill>
                <a:schemeClr val="accent1"/>
              </a:solidFill>
              <a:latin typeface="Microsoft YaHei" charset="0"/>
              <a:ea typeface="Microsoft YaHei" charset="0"/>
            </a:endParaRPr>
          </a:p>
        </p:txBody>
      </p:sp>
    </p:spTree>
    <p:extLst>
      <p:ext uri="{BB962C8B-B14F-4D97-AF65-F5344CB8AC3E}">
        <p14:creationId xmlns:p14="http://schemas.microsoft.com/office/powerpoint/2010/main" val="24337513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800350"/>
            <a:ext cx="12192000" cy="1257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4633975" y="3058738"/>
            <a:ext cx="4321834" cy="740524"/>
          </a:xfrm>
          <a:prstGeom prst="rect">
            <a:avLst/>
          </a:prstGeom>
          <a:noFill/>
        </p:spPr>
        <p:txBody>
          <a:bodyPr wrap="square" rtlCol="0">
            <a:spAutoFit/>
          </a:bodyPr>
          <a:lstStyle/>
          <a:p>
            <a:pPr defTabSz="609585">
              <a:lnSpc>
                <a:spcPct val="130000"/>
              </a:lnSpc>
            </a:pPr>
            <a:r>
              <a:rPr lang="zh-CN" altLang="en-US" sz="3600" b="1" dirty="0">
                <a:solidFill>
                  <a:schemeClr val="accent4">
                    <a:lumMod val="75000"/>
                  </a:schemeClr>
                </a:solidFill>
                <a:ea typeface="微软雅黑" charset="0"/>
              </a:rPr>
              <a:t>基本背景介绍</a:t>
            </a:r>
          </a:p>
        </p:txBody>
      </p:sp>
    </p:spTree>
    <p:extLst>
      <p:ext uri="{BB962C8B-B14F-4D97-AF65-F5344CB8AC3E}">
        <p14:creationId xmlns:p14="http://schemas.microsoft.com/office/powerpoint/2010/main" val="5680629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基本背景介绍</a:t>
            </a:r>
          </a:p>
        </p:txBody>
      </p:sp>
      <p:sp>
        <p:nvSpPr>
          <p:cNvPr id="3" name="文本占位符 2"/>
          <p:cNvSpPr>
            <a:spLocks noGrp="1"/>
          </p:cNvSpPr>
          <p:nvPr>
            <p:ph type="body" sz="quarter" idx="13"/>
          </p:nvPr>
        </p:nvSpPr>
        <p:spPr/>
        <p:txBody>
          <a:bodyPr/>
          <a:lstStyle/>
          <a:p>
            <a:r>
              <a:rPr kumimoji="1" lang="en-US" altLang="zh-CN" dirty="0"/>
              <a:t>01</a:t>
            </a:r>
            <a:endParaRPr kumimoji="1" lang="zh-CN" altLang="en-US" dirty="0"/>
          </a:p>
        </p:txBody>
      </p:sp>
      <p:sp>
        <p:nvSpPr>
          <p:cNvPr id="4" name="文本框 3">
            <a:extLst>
              <a:ext uri="{FF2B5EF4-FFF2-40B4-BE49-F238E27FC236}">
                <a16:creationId xmlns:a16="http://schemas.microsoft.com/office/drawing/2014/main" id="{C4796EA0-0CAA-4493-A2D4-C050AC1FCE1F}"/>
              </a:ext>
            </a:extLst>
          </p:cNvPr>
          <p:cNvSpPr txBox="1"/>
          <p:nvPr/>
        </p:nvSpPr>
        <p:spPr>
          <a:xfrm flipH="1">
            <a:off x="357592" y="798810"/>
            <a:ext cx="5692532" cy="760786"/>
          </a:xfrm>
          <a:prstGeom prst="rect">
            <a:avLst/>
          </a:prstGeom>
          <a:solidFill>
            <a:schemeClr val="accent1">
              <a:lumMod val="20000"/>
              <a:lumOff val="80000"/>
            </a:schemeClr>
          </a:solidFill>
        </p:spPr>
        <p:txBody>
          <a:bodyPr wrap="square" rtlCol="0">
            <a:spAutoFit/>
          </a:bodyPr>
          <a:lstStyle>
            <a:defPPr>
              <a:defRPr lang="zh-CN"/>
            </a:defPPr>
            <a:lvl1pPr>
              <a:defRPr sz="2000"/>
            </a:lvl1pPr>
          </a:lstStyle>
          <a:p>
            <a:pPr>
              <a:lnSpc>
                <a:spcPct val="114000"/>
              </a:lnSpc>
            </a:pPr>
            <a:r>
              <a:rPr lang="zh-CN" altLang="en-US" dirty="0"/>
              <a:t>牙周病和植体周病是由</a:t>
            </a:r>
            <a:r>
              <a:rPr lang="zh-CN" altLang="en-US" b="1" dirty="0"/>
              <a:t>菌斑</a:t>
            </a:r>
            <a:r>
              <a:rPr lang="zh-CN" altLang="en-US" dirty="0"/>
              <a:t>诱导的、宿主免疫炎症反应共同参与的软组织破坏、硬组织吸收。</a:t>
            </a:r>
            <a:endParaRPr lang="en-US" altLang="zh-CN" dirty="0"/>
          </a:p>
        </p:txBody>
      </p:sp>
      <p:sp>
        <p:nvSpPr>
          <p:cNvPr id="9" name="文本框 8">
            <a:extLst>
              <a:ext uri="{FF2B5EF4-FFF2-40B4-BE49-F238E27FC236}">
                <a16:creationId xmlns:a16="http://schemas.microsoft.com/office/drawing/2014/main" id="{0B488F19-9B4B-4D7F-A1D8-FDD0638E4F69}"/>
              </a:ext>
            </a:extLst>
          </p:cNvPr>
          <p:cNvSpPr txBox="1"/>
          <p:nvPr/>
        </p:nvSpPr>
        <p:spPr>
          <a:xfrm flipH="1">
            <a:off x="6342357" y="798810"/>
            <a:ext cx="5044234" cy="707886"/>
          </a:xfrm>
          <a:prstGeom prst="rect">
            <a:avLst/>
          </a:prstGeom>
          <a:solidFill>
            <a:schemeClr val="accent1">
              <a:lumMod val="20000"/>
              <a:lumOff val="80000"/>
            </a:schemeClr>
          </a:solidFill>
        </p:spPr>
        <p:txBody>
          <a:bodyPr wrap="square" rtlCol="0">
            <a:spAutoFit/>
          </a:bodyPr>
          <a:lstStyle/>
          <a:p>
            <a:r>
              <a:rPr lang="zh-CN" altLang="en-US" sz="2000" dirty="0"/>
              <a:t>植体周病和牙周病致病机制相似，都是由</a:t>
            </a:r>
            <a:r>
              <a:rPr lang="zh-CN" altLang="en-US" sz="2000" b="1" dirty="0"/>
              <a:t>菌斑</a:t>
            </a:r>
            <a:r>
              <a:rPr lang="zh-CN" altLang="en-US" sz="2000" dirty="0"/>
              <a:t>引起的。</a:t>
            </a:r>
          </a:p>
        </p:txBody>
      </p:sp>
      <p:pic>
        <p:nvPicPr>
          <p:cNvPr id="5" name="动画演示牙周炎的发病过程__Trim1">
            <a:hlinkClick r:id="" action="ppaction://media"/>
            <a:extLst>
              <a:ext uri="{FF2B5EF4-FFF2-40B4-BE49-F238E27FC236}">
                <a16:creationId xmlns:a16="http://schemas.microsoft.com/office/drawing/2014/main" id="{D12DBD40-0E11-4638-8951-E0956523005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518" r="18894"/>
          <a:stretch/>
        </p:blipFill>
        <p:spPr>
          <a:xfrm>
            <a:off x="6374964" y="1892107"/>
            <a:ext cx="4281313" cy="3847773"/>
          </a:xfrm>
          <a:prstGeom prst="rect">
            <a:avLst/>
          </a:prstGeom>
          <a:ln w="38100">
            <a:solidFill>
              <a:schemeClr val="accent4">
                <a:lumMod val="50000"/>
              </a:schemeClr>
            </a:solidFill>
          </a:ln>
          <a:effectLst/>
          <a:scene3d>
            <a:camera prst="orthographicFront"/>
            <a:lightRig rig="balanced" dir="t"/>
          </a:scene3d>
          <a:sp3d prstMaterial="softEdge">
            <a:bevelT w="203200" h="101600" prst="cross"/>
            <a:contourClr>
              <a:srgbClr val="FFFFFF"/>
            </a:contourClr>
          </a:sp3d>
        </p:spPr>
      </p:pic>
      <p:pic>
        <p:nvPicPr>
          <p:cNvPr id="8" name="图片 7">
            <a:extLst>
              <a:ext uri="{FF2B5EF4-FFF2-40B4-BE49-F238E27FC236}">
                <a16:creationId xmlns:a16="http://schemas.microsoft.com/office/drawing/2014/main" id="{97A2544A-BF4A-45FE-A99C-54C5E239998F}"/>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3084828" y="4089274"/>
            <a:ext cx="2900729" cy="1877563"/>
          </a:xfrm>
          <a:prstGeom prst="rect">
            <a:avLst/>
          </a:prstGeom>
        </p:spPr>
      </p:pic>
      <p:pic>
        <p:nvPicPr>
          <p:cNvPr id="13" name="图片 12">
            <a:extLst>
              <a:ext uri="{FF2B5EF4-FFF2-40B4-BE49-F238E27FC236}">
                <a16:creationId xmlns:a16="http://schemas.microsoft.com/office/drawing/2014/main" id="{3A95BA13-3CE5-40AA-84AC-939F2CE609FB}"/>
              </a:ext>
            </a:extLst>
          </p:cNvPr>
          <p:cNvPicPr>
            <a:picLocks noChangeAspect="1"/>
          </p:cNvPicPr>
          <p:nvPr/>
        </p:nvPicPr>
        <p:blipFill>
          <a:blip r:embed="rId7">
            <a:clrChange>
              <a:clrFrom>
                <a:srgbClr val="FEFEFE"/>
              </a:clrFrom>
              <a:clrTo>
                <a:srgbClr val="FEFEFE">
                  <a:alpha val="0"/>
                </a:srgbClr>
              </a:clrTo>
            </a:clrChange>
          </a:blip>
          <a:stretch>
            <a:fillRect/>
          </a:stretch>
        </p:blipFill>
        <p:spPr>
          <a:xfrm>
            <a:off x="555203" y="1616053"/>
            <a:ext cx="2900729" cy="1877563"/>
          </a:xfrm>
          <a:prstGeom prst="rect">
            <a:avLst/>
          </a:prstGeom>
        </p:spPr>
      </p:pic>
      <p:sp>
        <p:nvSpPr>
          <p:cNvPr id="17" name="任意多边形: 形状 16">
            <a:extLst>
              <a:ext uri="{FF2B5EF4-FFF2-40B4-BE49-F238E27FC236}">
                <a16:creationId xmlns:a16="http://schemas.microsoft.com/office/drawing/2014/main" id="{1074036E-E0D2-4D70-AAFB-AFFB074BC1D9}"/>
              </a:ext>
            </a:extLst>
          </p:cNvPr>
          <p:cNvSpPr/>
          <p:nvPr/>
        </p:nvSpPr>
        <p:spPr>
          <a:xfrm>
            <a:off x="3682946" y="1765645"/>
            <a:ext cx="1046130" cy="529570"/>
          </a:xfrm>
          <a:custGeom>
            <a:avLst/>
            <a:gdLst>
              <a:gd name="connsiteX0" fmla="*/ 0 w 9464041"/>
              <a:gd name="connsiteY0" fmla="*/ 134096 h 804557"/>
              <a:gd name="connsiteX1" fmla="*/ 134096 w 9464041"/>
              <a:gd name="connsiteY1" fmla="*/ 0 h 804557"/>
              <a:gd name="connsiteX2" fmla="*/ 9329945 w 9464041"/>
              <a:gd name="connsiteY2" fmla="*/ 0 h 804557"/>
              <a:gd name="connsiteX3" fmla="*/ 9464041 w 9464041"/>
              <a:gd name="connsiteY3" fmla="*/ 134096 h 804557"/>
              <a:gd name="connsiteX4" fmla="*/ 9464041 w 9464041"/>
              <a:gd name="connsiteY4" fmla="*/ 670461 h 804557"/>
              <a:gd name="connsiteX5" fmla="*/ 9329945 w 9464041"/>
              <a:gd name="connsiteY5" fmla="*/ 804557 h 804557"/>
              <a:gd name="connsiteX6" fmla="*/ 134096 w 9464041"/>
              <a:gd name="connsiteY6" fmla="*/ 804557 h 804557"/>
              <a:gd name="connsiteX7" fmla="*/ 0 w 9464041"/>
              <a:gd name="connsiteY7" fmla="*/ 670461 h 804557"/>
              <a:gd name="connsiteX8" fmla="*/ 0 w 9464041"/>
              <a:gd name="connsiteY8" fmla="*/ 134096 h 80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4041" h="804557">
                <a:moveTo>
                  <a:pt x="0" y="134096"/>
                </a:moveTo>
                <a:cubicBezTo>
                  <a:pt x="0" y="60037"/>
                  <a:pt x="60037" y="0"/>
                  <a:pt x="134096" y="0"/>
                </a:cubicBezTo>
                <a:lnTo>
                  <a:pt x="9329945" y="0"/>
                </a:lnTo>
                <a:cubicBezTo>
                  <a:pt x="9404004" y="0"/>
                  <a:pt x="9464041" y="60037"/>
                  <a:pt x="9464041" y="134096"/>
                </a:cubicBezTo>
                <a:lnTo>
                  <a:pt x="9464041" y="670461"/>
                </a:lnTo>
                <a:cubicBezTo>
                  <a:pt x="9464041" y="744520"/>
                  <a:pt x="9404004" y="804557"/>
                  <a:pt x="9329945" y="804557"/>
                </a:cubicBezTo>
                <a:lnTo>
                  <a:pt x="134096" y="804557"/>
                </a:lnTo>
                <a:cubicBezTo>
                  <a:pt x="60037" y="804557"/>
                  <a:pt x="0" y="744520"/>
                  <a:pt x="0" y="670461"/>
                </a:cubicBezTo>
                <a:lnTo>
                  <a:pt x="0" y="1340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5475" tIns="115475" rIns="115475" bIns="115475" numCol="1" spcCol="1270" anchor="ctr" anchorCtr="0">
            <a:noAutofit/>
          </a:bodyPr>
          <a:lstStyle/>
          <a:p>
            <a:pPr marL="0" lvl="0" indent="0" algn="l" defTabSz="889000">
              <a:lnSpc>
                <a:spcPct val="90000"/>
              </a:lnSpc>
              <a:spcBef>
                <a:spcPct val="0"/>
              </a:spcBef>
              <a:spcAft>
                <a:spcPct val="35000"/>
              </a:spcAft>
              <a:buNone/>
            </a:pPr>
            <a:r>
              <a:rPr lang="zh-CN" altLang="en-US" sz="2000" kern="1200" dirty="0"/>
              <a:t>牙周炎</a:t>
            </a:r>
            <a:endParaRPr lang="zh-CN" altLang="en-US" sz="1600" kern="1200" dirty="0"/>
          </a:p>
        </p:txBody>
      </p:sp>
      <p:sp>
        <p:nvSpPr>
          <p:cNvPr id="18" name="任意多边形: 形状 17">
            <a:extLst>
              <a:ext uri="{FF2B5EF4-FFF2-40B4-BE49-F238E27FC236}">
                <a16:creationId xmlns:a16="http://schemas.microsoft.com/office/drawing/2014/main" id="{18910551-B24C-4C0A-965B-7493E39DC790}"/>
              </a:ext>
            </a:extLst>
          </p:cNvPr>
          <p:cNvSpPr/>
          <p:nvPr/>
        </p:nvSpPr>
        <p:spPr>
          <a:xfrm>
            <a:off x="1079212" y="3933458"/>
            <a:ext cx="1379777" cy="529570"/>
          </a:xfrm>
          <a:custGeom>
            <a:avLst/>
            <a:gdLst>
              <a:gd name="connsiteX0" fmla="*/ 0 w 9464041"/>
              <a:gd name="connsiteY0" fmla="*/ 134096 h 804557"/>
              <a:gd name="connsiteX1" fmla="*/ 134096 w 9464041"/>
              <a:gd name="connsiteY1" fmla="*/ 0 h 804557"/>
              <a:gd name="connsiteX2" fmla="*/ 9329945 w 9464041"/>
              <a:gd name="connsiteY2" fmla="*/ 0 h 804557"/>
              <a:gd name="connsiteX3" fmla="*/ 9464041 w 9464041"/>
              <a:gd name="connsiteY3" fmla="*/ 134096 h 804557"/>
              <a:gd name="connsiteX4" fmla="*/ 9464041 w 9464041"/>
              <a:gd name="connsiteY4" fmla="*/ 670461 h 804557"/>
              <a:gd name="connsiteX5" fmla="*/ 9329945 w 9464041"/>
              <a:gd name="connsiteY5" fmla="*/ 804557 h 804557"/>
              <a:gd name="connsiteX6" fmla="*/ 134096 w 9464041"/>
              <a:gd name="connsiteY6" fmla="*/ 804557 h 804557"/>
              <a:gd name="connsiteX7" fmla="*/ 0 w 9464041"/>
              <a:gd name="connsiteY7" fmla="*/ 670461 h 804557"/>
              <a:gd name="connsiteX8" fmla="*/ 0 w 9464041"/>
              <a:gd name="connsiteY8" fmla="*/ 134096 h 80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4041" h="804557">
                <a:moveTo>
                  <a:pt x="0" y="134096"/>
                </a:moveTo>
                <a:cubicBezTo>
                  <a:pt x="0" y="60037"/>
                  <a:pt x="60037" y="0"/>
                  <a:pt x="134096" y="0"/>
                </a:cubicBezTo>
                <a:lnTo>
                  <a:pt x="9329945" y="0"/>
                </a:lnTo>
                <a:cubicBezTo>
                  <a:pt x="9404004" y="0"/>
                  <a:pt x="9464041" y="60037"/>
                  <a:pt x="9464041" y="134096"/>
                </a:cubicBezTo>
                <a:lnTo>
                  <a:pt x="9464041" y="670461"/>
                </a:lnTo>
                <a:cubicBezTo>
                  <a:pt x="9464041" y="744520"/>
                  <a:pt x="9404004" y="804557"/>
                  <a:pt x="9329945" y="804557"/>
                </a:cubicBezTo>
                <a:lnTo>
                  <a:pt x="134096" y="804557"/>
                </a:lnTo>
                <a:cubicBezTo>
                  <a:pt x="60037" y="804557"/>
                  <a:pt x="0" y="744520"/>
                  <a:pt x="0" y="670461"/>
                </a:cubicBezTo>
                <a:lnTo>
                  <a:pt x="0" y="1340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5475" tIns="115475" rIns="115475" bIns="115475" numCol="1" spcCol="1270" anchor="ctr" anchorCtr="0">
            <a:noAutofit/>
          </a:bodyPr>
          <a:lstStyle/>
          <a:p>
            <a:pPr marL="0" lvl="0" indent="0" algn="l" defTabSz="889000">
              <a:lnSpc>
                <a:spcPct val="90000"/>
              </a:lnSpc>
              <a:spcBef>
                <a:spcPct val="0"/>
              </a:spcBef>
              <a:spcAft>
                <a:spcPct val="35000"/>
              </a:spcAft>
              <a:buNone/>
            </a:pPr>
            <a:r>
              <a:rPr lang="zh-CN" altLang="en-US" sz="2000" kern="1200" dirty="0"/>
              <a:t>植体周病</a:t>
            </a:r>
            <a:endParaRPr lang="zh-CN" altLang="en-US" sz="1600" kern="1200" dirty="0"/>
          </a:p>
        </p:txBody>
      </p:sp>
      <p:sp>
        <p:nvSpPr>
          <p:cNvPr id="19" name="任意多边形: 形状 18">
            <a:extLst>
              <a:ext uri="{FF2B5EF4-FFF2-40B4-BE49-F238E27FC236}">
                <a16:creationId xmlns:a16="http://schemas.microsoft.com/office/drawing/2014/main" id="{F93D5E88-AD26-4F5B-8792-848D64BF0D50}"/>
              </a:ext>
            </a:extLst>
          </p:cNvPr>
          <p:cNvSpPr/>
          <p:nvPr/>
        </p:nvSpPr>
        <p:spPr>
          <a:xfrm>
            <a:off x="11046680" y="2864822"/>
            <a:ext cx="741852" cy="1973164"/>
          </a:xfrm>
          <a:custGeom>
            <a:avLst/>
            <a:gdLst>
              <a:gd name="connsiteX0" fmla="*/ 0 w 9464041"/>
              <a:gd name="connsiteY0" fmla="*/ 134096 h 804557"/>
              <a:gd name="connsiteX1" fmla="*/ 134096 w 9464041"/>
              <a:gd name="connsiteY1" fmla="*/ 0 h 804557"/>
              <a:gd name="connsiteX2" fmla="*/ 9329945 w 9464041"/>
              <a:gd name="connsiteY2" fmla="*/ 0 h 804557"/>
              <a:gd name="connsiteX3" fmla="*/ 9464041 w 9464041"/>
              <a:gd name="connsiteY3" fmla="*/ 134096 h 804557"/>
              <a:gd name="connsiteX4" fmla="*/ 9464041 w 9464041"/>
              <a:gd name="connsiteY4" fmla="*/ 670461 h 804557"/>
              <a:gd name="connsiteX5" fmla="*/ 9329945 w 9464041"/>
              <a:gd name="connsiteY5" fmla="*/ 804557 h 804557"/>
              <a:gd name="connsiteX6" fmla="*/ 134096 w 9464041"/>
              <a:gd name="connsiteY6" fmla="*/ 804557 h 804557"/>
              <a:gd name="connsiteX7" fmla="*/ 0 w 9464041"/>
              <a:gd name="connsiteY7" fmla="*/ 670461 h 804557"/>
              <a:gd name="connsiteX8" fmla="*/ 0 w 9464041"/>
              <a:gd name="connsiteY8" fmla="*/ 134096 h 80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4041" h="804557">
                <a:moveTo>
                  <a:pt x="0" y="134096"/>
                </a:moveTo>
                <a:cubicBezTo>
                  <a:pt x="0" y="60037"/>
                  <a:pt x="60037" y="0"/>
                  <a:pt x="134096" y="0"/>
                </a:cubicBezTo>
                <a:lnTo>
                  <a:pt x="9329945" y="0"/>
                </a:lnTo>
                <a:cubicBezTo>
                  <a:pt x="9404004" y="0"/>
                  <a:pt x="9464041" y="60037"/>
                  <a:pt x="9464041" y="134096"/>
                </a:cubicBezTo>
                <a:lnTo>
                  <a:pt x="9464041" y="670461"/>
                </a:lnTo>
                <a:cubicBezTo>
                  <a:pt x="9464041" y="744520"/>
                  <a:pt x="9404004" y="804557"/>
                  <a:pt x="9329945" y="804557"/>
                </a:cubicBezTo>
                <a:lnTo>
                  <a:pt x="134096" y="804557"/>
                </a:lnTo>
                <a:cubicBezTo>
                  <a:pt x="60037" y="804557"/>
                  <a:pt x="0" y="744520"/>
                  <a:pt x="0" y="670461"/>
                </a:cubicBezTo>
                <a:lnTo>
                  <a:pt x="0" y="134096"/>
                </a:ln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5475" tIns="115475" rIns="115475" bIns="115475" numCol="1" spcCol="1270" anchor="ctr" anchorCtr="0">
            <a:noAutofit/>
          </a:bodyPr>
          <a:lstStyle/>
          <a:p>
            <a:pPr defTabSz="889000">
              <a:lnSpc>
                <a:spcPct val="90000"/>
              </a:lnSpc>
              <a:spcBef>
                <a:spcPts val="100"/>
              </a:spcBef>
              <a:spcAft>
                <a:spcPts val="200"/>
              </a:spcAft>
            </a:pPr>
            <a:r>
              <a:rPr lang="zh-CN" altLang="en-US" sz="2000" dirty="0">
                <a:solidFill>
                  <a:schemeClr val="tx1"/>
                </a:solidFill>
              </a:rPr>
              <a:t>红肿</a:t>
            </a:r>
            <a:endParaRPr lang="en-US" altLang="zh-CN" sz="2000" dirty="0">
              <a:solidFill>
                <a:schemeClr val="tx1"/>
              </a:solidFill>
            </a:endParaRPr>
          </a:p>
          <a:p>
            <a:pPr defTabSz="889000">
              <a:lnSpc>
                <a:spcPct val="90000"/>
              </a:lnSpc>
              <a:spcBef>
                <a:spcPts val="100"/>
              </a:spcBef>
              <a:spcAft>
                <a:spcPts val="200"/>
              </a:spcAft>
            </a:pPr>
            <a:r>
              <a:rPr lang="zh-CN" altLang="en-US" sz="2000" dirty="0">
                <a:solidFill>
                  <a:schemeClr val="tx1"/>
                </a:solidFill>
              </a:rPr>
              <a:t>出血</a:t>
            </a:r>
            <a:endParaRPr lang="en-US" altLang="zh-CN" sz="2000" dirty="0">
              <a:solidFill>
                <a:schemeClr val="tx1"/>
              </a:solidFill>
            </a:endParaRPr>
          </a:p>
          <a:p>
            <a:pPr defTabSz="889000">
              <a:lnSpc>
                <a:spcPct val="90000"/>
              </a:lnSpc>
              <a:spcBef>
                <a:spcPts val="100"/>
              </a:spcBef>
              <a:spcAft>
                <a:spcPts val="200"/>
              </a:spcAft>
            </a:pPr>
            <a:r>
              <a:rPr lang="zh-CN" altLang="en-US" sz="2000" dirty="0">
                <a:solidFill>
                  <a:schemeClr val="tx1"/>
                </a:solidFill>
              </a:rPr>
              <a:t>溢脓</a:t>
            </a:r>
            <a:endParaRPr lang="en-US" altLang="zh-CN" sz="2000" dirty="0">
              <a:solidFill>
                <a:schemeClr val="tx1"/>
              </a:solidFill>
            </a:endParaRPr>
          </a:p>
          <a:p>
            <a:pPr defTabSz="889000">
              <a:lnSpc>
                <a:spcPct val="90000"/>
              </a:lnSpc>
              <a:spcBef>
                <a:spcPts val="100"/>
              </a:spcBef>
              <a:spcAft>
                <a:spcPts val="200"/>
              </a:spcAft>
            </a:pPr>
            <a:r>
              <a:rPr lang="zh-CN" altLang="en-US" sz="2000" dirty="0">
                <a:solidFill>
                  <a:schemeClr val="tx1"/>
                </a:solidFill>
              </a:rPr>
              <a:t>探诊加深</a:t>
            </a:r>
            <a:endParaRPr lang="en-US" altLang="zh-CN" sz="2000" dirty="0">
              <a:solidFill>
                <a:schemeClr val="tx1"/>
              </a:solidFill>
            </a:endParaRPr>
          </a:p>
          <a:p>
            <a:pPr defTabSz="889000">
              <a:lnSpc>
                <a:spcPct val="90000"/>
              </a:lnSpc>
              <a:spcBef>
                <a:spcPts val="100"/>
              </a:spcBef>
              <a:spcAft>
                <a:spcPts val="200"/>
              </a:spcAft>
            </a:pPr>
            <a:r>
              <a:rPr lang="zh-CN" altLang="en-US" sz="2000" dirty="0">
                <a:solidFill>
                  <a:schemeClr val="tx1"/>
                </a:solidFill>
              </a:rPr>
              <a:t>松动</a:t>
            </a:r>
            <a:endParaRPr lang="zh-CN" altLang="en-US" sz="1200" dirty="0">
              <a:solidFill>
                <a:schemeClr val="tx1"/>
              </a:solidFill>
            </a:endParaRPr>
          </a:p>
        </p:txBody>
      </p:sp>
      <p:sp>
        <p:nvSpPr>
          <p:cNvPr id="24" name="任意多边形: 形状 23">
            <a:extLst>
              <a:ext uri="{FF2B5EF4-FFF2-40B4-BE49-F238E27FC236}">
                <a16:creationId xmlns:a16="http://schemas.microsoft.com/office/drawing/2014/main" id="{99273A8A-2E02-4C1E-A93C-FD3DA76614CD}"/>
              </a:ext>
            </a:extLst>
          </p:cNvPr>
          <p:cNvSpPr/>
          <p:nvPr/>
        </p:nvSpPr>
        <p:spPr>
          <a:xfrm>
            <a:off x="11066735" y="5318722"/>
            <a:ext cx="803881" cy="529570"/>
          </a:xfrm>
          <a:custGeom>
            <a:avLst/>
            <a:gdLst>
              <a:gd name="connsiteX0" fmla="*/ 0 w 9464041"/>
              <a:gd name="connsiteY0" fmla="*/ 134096 h 804557"/>
              <a:gd name="connsiteX1" fmla="*/ 134096 w 9464041"/>
              <a:gd name="connsiteY1" fmla="*/ 0 h 804557"/>
              <a:gd name="connsiteX2" fmla="*/ 9329945 w 9464041"/>
              <a:gd name="connsiteY2" fmla="*/ 0 h 804557"/>
              <a:gd name="connsiteX3" fmla="*/ 9464041 w 9464041"/>
              <a:gd name="connsiteY3" fmla="*/ 134096 h 804557"/>
              <a:gd name="connsiteX4" fmla="*/ 9464041 w 9464041"/>
              <a:gd name="connsiteY4" fmla="*/ 670461 h 804557"/>
              <a:gd name="connsiteX5" fmla="*/ 9329945 w 9464041"/>
              <a:gd name="connsiteY5" fmla="*/ 804557 h 804557"/>
              <a:gd name="connsiteX6" fmla="*/ 134096 w 9464041"/>
              <a:gd name="connsiteY6" fmla="*/ 804557 h 804557"/>
              <a:gd name="connsiteX7" fmla="*/ 0 w 9464041"/>
              <a:gd name="connsiteY7" fmla="*/ 670461 h 804557"/>
              <a:gd name="connsiteX8" fmla="*/ 0 w 9464041"/>
              <a:gd name="connsiteY8" fmla="*/ 134096 h 80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4041" h="804557">
                <a:moveTo>
                  <a:pt x="0" y="134096"/>
                </a:moveTo>
                <a:cubicBezTo>
                  <a:pt x="0" y="60037"/>
                  <a:pt x="60037" y="0"/>
                  <a:pt x="134096" y="0"/>
                </a:cubicBezTo>
                <a:lnTo>
                  <a:pt x="9329945" y="0"/>
                </a:lnTo>
                <a:cubicBezTo>
                  <a:pt x="9404004" y="0"/>
                  <a:pt x="9464041" y="60037"/>
                  <a:pt x="9464041" y="134096"/>
                </a:cubicBezTo>
                <a:lnTo>
                  <a:pt x="9464041" y="670461"/>
                </a:lnTo>
                <a:cubicBezTo>
                  <a:pt x="9464041" y="744520"/>
                  <a:pt x="9404004" y="804557"/>
                  <a:pt x="9329945" y="804557"/>
                </a:cubicBezTo>
                <a:lnTo>
                  <a:pt x="134096" y="804557"/>
                </a:lnTo>
                <a:cubicBezTo>
                  <a:pt x="60037" y="804557"/>
                  <a:pt x="0" y="744520"/>
                  <a:pt x="0" y="670461"/>
                </a:cubicBezTo>
                <a:lnTo>
                  <a:pt x="0" y="134096"/>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5475" tIns="115475" rIns="115475" bIns="115475" numCol="1" spcCol="1270" anchor="ctr" anchorCtr="0">
            <a:noAutofit/>
          </a:bodyPr>
          <a:lstStyle/>
          <a:p>
            <a:pPr marL="0" lvl="0" indent="0" algn="l" defTabSz="889000">
              <a:lnSpc>
                <a:spcPct val="90000"/>
              </a:lnSpc>
              <a:spcBef>
                <a:spcPct val="0"/>
              </a:spcBef>
              <a:spcAft>
                <a:spcPct val="35000"/>
              </a:spcAft>
              <a:buNone/>
            </a:pPr>
            <a:r>
              <a:rPr lang="zh-CN" altLang="en-US" sz="2000" b="1" dirty="0">
                <a:solidFill>
                  <a:schemeClr val="tx1"/>
                </a:solidFill>
              </a:rPr>
              <a:t>脱落</a:t>
            </a:r>
            <a:endParaRPr lang="zh-CN" altLang="en-US" sz="1600" b="1" kern="1200" dirty="0">
              <a:solidFill>
                <a:schemeClr val="tx1"/>
              </a:solidFill>
            </a:endParaRPr>
          </a:p>
        </p:txBody>
      </p:sp>
      <p:sp>
        <p:nvSpPr>
          <p:cNvPr id="29" name="Freeform: Shape 12">
            <a:extLst>
              <a:ext uri="{FF2B5EF4-FFF2-40B4-BE49-F238E27FC236}">
                <a16:creationId xmlns:a16="http://schemas.microsoft.com/office/drawing/2014/main" id="{05A01087-23AD-4A07-91F9-F5088A60C00D}"/>
              </a:ext>
            </a:extLst>
          </p:cNvPr>
          <p:cNvSpPr/>
          <p:nvPr/>
        </p:nvSpPr>
        <p:spPr>
          <a:xfrm rot="10800000">
            <a:off x="11282116" y="4886554"/>
            <a:ext cx="393174" cy="446560"/>
          </a:xfrm>
          <a:custGeom>
            <a:avLst/>
            <a:gdLst>
              <a:gd name="connsiteX0" fmla="*/ 0 w 523042"/>
              <a:gd name="connsiteY0" fmla="*/ 277628 h 594061"/>
              <a:gd name="connsiteX1" fmla="*/ 261521 w 523042"/>
              <a:gd name="connsiteY1" fmla="*/ 0 h 594061"/>
              <a:gd name="connsiteX2" fmla="*/ 523042 w 523042"/>
              <a:gd name="connsiteY2" fmla="*/ 277628 h 594061"/>
              <a:gd name="connsiteX3" fmla="*/ 370254 w 523042"/>
              <a:gd name="connsiteY3" fmla="*/ 277628 h 594061"/>
              <a:gd name="connsiteX4" fmla="*/ 370254 w 523042"/>
              <a:gd name="connsiteY4" fmla="*/ 534871 h 594061"/>
              <a:gd name="connsiteX5" fmla="*/ 311064 w 523042"/>
              <a:gd name="connsiteY5" fmla="*/ 594061 h 594061"/>
              <a:gd name="connsiteX6" fmla="*/ 211979 w 523042"/>
              <a:gd name="connsiteY6" fmla="*/ 594061 h 594061"/>
              <a:gd name="connsiteX7" fmla="*/ 152789 w 523042"/>
              <a:gd name="connsiteY7" fmla="*/ 534871 h 594061"/>
              <a:gd name="connsiteX8" fmla="*/ 152789 w 523042"/>
              <a:gd name="connsiteY8" fmla="*/ 277628 h 5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42" h="594061">
                <a:moveTo>
                  <a:pt x="0" y="277628"/>
                </a:moveTo>
                <a:lnTo>
                  <a:pt x="261521" y="0"/>
                </a:lnTo>
                <a:lnTo>
                  <a:pt x="523042" y="277628"/>
                </a:lnTo>
                <a:lnTo>
                  <a:pt x="370254" y="277628"/>
                </a:lnTo>
                <a:lnTo>
                  <a:pt x="370254" y="534871"/>
                </a:lnTo>
                <a:cubicBezTo>
                  <a:pt x="370254" y="567561"/>
                  <a:pt x="343754" y="594061"/>
                  <a:pt x="311064" y="594061"/>
                </a:cubicBezTo>
                <a:lnTo>
                  <a:pt x="211979" y="594061"/>
                </a:lnTo>
                <a:cubicBezTo>
                  <a:pt x="179289" y="594061"/>
                  <a:pt x="152789" y="567561"/>
                  <a:pt x="152789" y="534871"/>
                </a:cubicBezTo>
                <a:lnTo>
                  <a:pt x="152789" y="277628"/>
                </a:ln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2">
            <a:extLst>
              <a:ext uri="{FF2B5EF4-FFF2-40B4-BE49-F238E27FC236}">
                <a16:creationId xmlns:a16="http://schemas.microsoft.com/office/drawing/2014/main" id="{7F305C0F-2D96-4509-9F74-07FDBF23F28E}"/>
              </a:ext>
            </a:extLst>
          </p:cNvPr>
          <p:cNvSpPr/>
          <p:nvPr/>
        </p:nvSpPr>
        <p:spPr>
          <a:xfrm rot="10800000">
            <a:off x="11190005" y="2418262"/>
            <a:ext cx="393174" cy="446560"/>
          </a:xfrm>
          <a:custGeom>
            <a:avLst/>
            <a:gdLst>
              <a:gd name="connsiteX0" fmla="*/ 0 w 523042"/>
              <a:gd name="connsiteY0" fmla="*/ 277628 h 594061"/>
              <a:gd name="connsiteX1" fmla="*/ 261521 w 523042"/>
              <a:gd name="connsiteY1" fmla="*/ 0 h 594061"/>
              <a:gd name="connsiteX2" fmla="*/ 523042 w 523042"/>
              <a:gd name="connsiteY2" fmla="*/ 277628 h 594061"/>
              <a:gd name="connsiteX3" fmla="*/ 370254 w 523042"/>
              <a:gd name="connsiteY3" fmla="*/ 277628 h 594061"/>
              <a:gd name="connsiteX4" fmla="*/ 370254 w 523042"/>
              <a:gd name="connsiteY4" fmla="*/ 534871 h 594061"/>
              <a:gd name="connsiteX5" fmla="*/ 311064 w 523042"/>
              <a:gd name="connsiteY5" fmla="*/ 594061 h 594061"/>
              <a:gd name="connsiteX6" fmla="*/ 211979 w 523042"/>
              <a:gd name="connsiteY6" fmla="*/ 594061 h 594061"/>
              <a:gd name="connsiteX7" fmla="*/ 152789 w 523042"/>
              <a:gd name="connsiteY7" fmla="*/ 534871 h 594061"/>
              <a:gd name="connsiteX8" fmla="*/ 152789 w 523042"/>
              <a:gd name="connsiteY8" fmla="*/ 277628 h 5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42" h="594061">
                <a:moveTo>
                  <a:pt x="0" y="277628"/>
                </a:moveTo>
                <a:lnTo>
                  <a:pt x="261521" y="0"/>
                </a:lnTo>
                <a:lnTo>
                  <a:pt x="523042" y="277628"/>
                </a:lnTo>
                <a:lnTo>
                  <a:pt x="370254" y="277628"/>
                </a:lnTo>
                <a:lnTo>
                  <a:pt x="370254" y="534871"/>
                </a:lnTo>
                <a:cubicBezTo>
                  <a:pt x="370254" y="567561"/>
                  <a:pt x="343754" y="594061"/>
                  <a:pt x="311064" y="594061"/>
                </a:cubicBezTo>
                <a:lnTo>
                  <a:pt x="211979" y="594061"/>
                </a:lnTo>
                <a:cubicBezTo>
                  <a:pt x="179289" y="594061"/>
                  <a:pt x="152789" y="567561"/>
                  <a:pt x="152789" y="534871"/>
                </a:cubicBezTo>
                <a:lnTo>
                  <a:pt x="152789" y="277628"/>
                </a:lnTo>
                <a:close/>
              </a:path>
            </a:pathLst>
          </a:cu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C537AF9A-5C6B-468C-9718-E769D0C1A51C}"/>
              </a:ext>
            </a:extLst>
          </p:cNvPr>
          <p:cNvSpPr/>
          <p:nvPr/>
        </p:nvSpPr>
        <p:spPr>
          <a:xfrm>
            <a:off x="457777" y="6338157"/>
            <a:ext cx="6096000" cy="261610"/>
          </a:xfrm>
          <a:prstGeom prst="rect">
            <a:avLst/>
          </a:prstGeom>
        </p:spPr>
        <p:txBody>
          <a:bodyPr>
            <a:spAutoFit/>
          </a:bodyPr>
          <a:lstStyle/>
          <a:p>
            <a:r>
              <a:rPr lang="en-US" altLang="zh-CN" sz="1100" i="1" dirty="0"/>
              <a:t>Eke et al. 2015; Derks and </a:t>
            </a:r>
            <a:r>
              <a:rPr lang="en-US" altLang="zh-CN" sz="1100" i="1" dirty="0" err="1"/>
              <a:t>Tomasi</a:t>
            </a:r>
            <a:r>
              <a:rPr lang="en-US" altLang="zh-CN" sz="1100" i="1" dirty="0"/>
              <a:t>, 2015</a:t>
            </a:r>
          </a:p>
        </p:txBody>
      </p:sp>
      <p:sp>
        <p:nvSpPr>
          <p:cNvPr id="34" name="任意多边形: 形状 33">
            <a:extLst>
              <a:ext uri="{FF2B5EF4-FFF2-40B4-BE49-F238E27FC236}">
                <a16:creationId xmlns:a16="http://schemas.microsoft.com/office/drawing/2014/main" id="{4AE8CCA9-860A-46FF-B51F-DBBE193DB1CF}"/>
              </a:ext>
            </a:extLst>
          </p:cNvPr>
          <p:cNvSpPr/>
          <p:nvPr/>
        </p:nvSpPr>
        <p:spPr>
          <a:xfrm>
            <a:off x="10984651" y="1700754"/>
            <a:ext cx="803881" cy="646331"/>
          </a:xfrm>
          <a:custGeom>
            <a:avLst/>
            <a:gdLst>
              <a:gd name="connsiteX0" fmla="*/ 0 w 9464041"/>
              <a:gd name="connsiteY0" fmla="*/ 134096 h 804557"/>
              <a:gd name="connsiteX1" fmla="*/ 134096 w 9464041"/>
              <a:gd name="connsiteY1" fmla="*/ 0 h 804557"/>
              <a:gd name="connsiteX2" fmla="*/ 9329945 w 9464041"/>
              <a:gd name="connsiteY2" fmla="*/ 0 h 804557"/>
              <a:gd name="connsiteX3" fmla="*/ 9464041 w 9464041"/>
              <a:gd name="connsiteY3" fmla="*/ 134096 h 804557"/>
              <a:gd name="connsiteX4" fmla="*/ 9464041 w 9464041"/>
              <a:gd name="connsiteY4" fmla="*/ 670461 h 804557"/>
              <a:gd name="connsiteX5" fmla="*/ 9329945 w 9464041"/>
              <a:gd name="connsiteY5" fmla="*/ 804557 h 804557"/>
              <a:gd name="connsiteX6" fmla="*/ 134096 w 9464041"/>
              <a:gd name="connsiteY6" fmla="*/ 804557 h 804557"/>
              <a:gd name="connsiteX7" fmla="*/ 0 w 9464041"/>
              <a:gd name="connsiteY7" fmla="*/ 670461 h 804557"/>
              <a:gd name="connsiteX8" fmla="*/ 0 w 9464041"/>
              <a:gd name="connsiteY8" fmla="*/ 134096 h 80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4041" h="804557">
                <a:moveTo>
                  <a:pt x="0" y="134096"/>
                </a:moveTo>
                <a:cubicBezTo>
                  <a:pt x="0" y="60037"/>
                  <a:pt x="60037" y="0"/>
                  <a:pt x="134096" y="0"/>
                </a:cubicBezTo>
                <a:lnTo>
                  <a:pt x="9329945" y="0"/>
                </a:lnTo>
                <a:cubicBezTo>
                  <a:pt x="9404004" y="0"/>
                  <a:pt x="9464041" y="60037"/>
                  <a:pt x="9464041" y="134096"/>
                </a:cubicBezTo>
                <a:lnTo>
                  <a:pt x="9464041" y="670461"/>
                </a:lnTo>
                <a:cubicBezTo>
                  <a:pt x="9464041" y="744520"/>
                  <a:pt x="9404004" y="804557"/>
                  <a:pt x="9329945" y="804557"/>
                </a:cubicBezTo>
                <a:lnTo>
                  <a:pt x="134096" y="804557"/>
                </a:lnTo>
                <a:cubicBezTo>
                  <a:pt x="60037" y="804557"/>
                  <a:pt x="0" y="744520"/>
                  <a:pt x="0" y="670461"/>
                </a:cubicBezTo>
                <a:lnTo>
                  <a:pt x="0" y="134096"/>
                </a:lnTo>
                <a:close/>
              </a:path>
            </a:pathLst>
          </a:custGeom>
          <a:solidFill>
            <a:schemeClr val="accent2">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5475" tIns="115475" rIns="115475" bIns="115475" numCol="1" spcCol="1270" anchor="ctr" anchorCtr="0">
            <a:noAutofit/>
          </a:bodyPr>
          <a:lstStyle/>
          <a:p>
            <a:pPr algn="ctr"/>
            <a:r>
              <a:rPr lang="zh-CN" altLang="en-US" sz="2000" dirty="0">
                <a:solidFill>
                  <a:schemeClr val="tx1"/>
                </a:solidFill>
              </a:rPr>
              <a:t>菌斑堆积</a:t>
            </a:r>
            <a:endParaRPr lang="en-US" altLang="zh-CN" sz="2000" dirty="0">
              <a:solidFill>
                <a:schemeClr val="tx1"/>
              </a:solidFill>
            </a:endParaRPr>
          </a:p>
        </p:txBody>
      </p:sp>
      <p:sp>
        <p:nvSpPr>
          <p:cNvPr id="36" name="文本框 35">
            <a:extLst>
              <a:ext uri="{FF2B5EF4-FFF2-40B4-BE49-F238E27FC236}">
                <a16:creationId xmlns:a16="http://schemas.microsoft.com/office/drawing/2014/main" id="{45207ED4-152E-4CB7-830B-6B7123207BDD}"/>
              </a:ext>
            </a:extLst>
          </p:cNvPr>
          <p:cNvSpPr txBox="1"/>
          <p:nvPr/>
        </p:nvSpPr>
        <p:spPr>
          <a:xfrm flipH="1">
            <a:off x="3271923" y="2295215"/>
            <a:ext cx="1890785" cy="1461939"/>
          </a:xfrm>
          <a:prstGeom prst="rect">
            <a:avLst/>
          </a:prstGeom>
          <a:noFill/>
          <a:ln>
            <a:solidFill>
              <a:schemeClr val="accent1">
                <a:lumMod val="60000"/>
                <a:lumOff val="40000"/>
              </a:schemeClr>
            </a:solidFill>
            <a:prstDash val="dash"/>
          </a:ln>
        </p:spPr>
        <p:txBody>
          <a:bodyPr wrap="square" rtlCol="0">
            <a:spAutoFit/>
          </a:bodyPr>
          <a:lstStyle/>
          <a:p>
            <a:r>
              <a:rPr lang="zh-CN" altLang="en-US" dirty="0">
                <a:latin typeface="+mj-ea"/>
              </a:rPr>
              <a:t>世界上约</a:t>
            </a:r>
            <a:r>
              <a:rPr lang="en-US" altLang="zh-CN" sz="2400" b="1" dirty="0">
                <a:solidFill>
                  <a:srgbClr val="6B6889"/>
                </a:solidFill>
                <a:latin typeface="+mj-ea"/>
              </a:rPr>
              <a:t>50%</a:t>
            </a:r>
          </a:p>
          <a:p>
            <a:pPr>
              <a:spcAft>
                <a:spcPts val="600"/>
              </a:spcAft>
            </a:pPr>
            <a:r>
              <a:rPr lang="zh-CN" altLang="en-US" dirty="0">
                <a:latin typeface="+mj-ea"/>
              </a:rPr>
              <a:t>成年人患牙周炎</a:t>
            </a:r>
            <a:endParaRPr lang="en-US" altLang="zh-CN" dirty="0">
              <a:latin typeface="+mj-ea"/>
            </a:endParaRPr>
          </a:p>
          <a:p>
            <a:r>
              <a:rPr lang="zh-CN" altLang="en-US" dirty="0">
                <a:latin typeface="+mj-ea"/>
                <a:ea typeface="+mj-ea"/>
              </a:rPr>
              <a:t>发病率</a:t>
            </a:r>
            <a:r>
              <a:rPr lang="zh-CN" altLang="en-US" sz="2400" b="1" dirty="0">
                <a:solidFill>
                  <a:srgbClr val="CA9F56"/>
                </a:solidFill>
                <a:latin typeface="+mj-ea"/>
                <a:ea typeface="+mj-ea"/>
              </a:rPr>
              <a:t>第六</a:t>
            </a:r>
            <a:endParaRPr lang="en-US" altLang="zh-CN" sz="2400" b="1" dirty="0">
              <a:solidFill>
                <a:srgbClr val="CA9F56"/>
              </a:solidFill>
              <a:latin typeface="+mj-ea"/>
              <a:ea typeface="+mj-ea"/>
            </a:endParaRPr>
          </a:p>
          <a:p>
            <a:r>
              <a:rPr lang="zh-CN" altLang="en-US" dirty="0">
                <a:latin typeface="+mj-ea"/>
                <a:ea typeface="+mj-ea"/>
              </a:rPr>
              <a:t>高的疾病</a:t>
            </a:r>
            <a:endParaRPr lang="en-US" altLang="zh-CN" dirty="0">
              <a:latin typeface="+mj-ea"/>
              <a:ea typeface="+mj-ea"/>
            </a:endParaRPr>
          </a:p>
        </p:txBody>
      </p:sp>
      <p:sp>
        <p:nvSpPr>
          <p:cNvPr id="37" name="文本框 36">
            <a:extLst>
              <a:ext uri="{FF2B5EF4-FFF2-40B4-BE49-F238E27FC236}">
                <a16:creationId xmlns:a16="http://schemas.microsoft.com/office/drawing/2014/main" id="{548036C9-B5FC-4C57-A15B-59A6D8E2ED99}"/>
              </a:ext>
            </a:extLst>
          </p:cNvPr>
          <p:cNvSpPr txBox="1"/>
          <p:nvPr/>
        </p:nvSpPr>
        <p:spPr>
          <a:xfrm flipH="1">
            <a:off x="881123" y="4461961"/>
            <a:ext cx="1890785" cy="1538883"/>
          </a:xfrm>
          <a:prstGeom prst="rect">
            <a:avLst/>
          </a:prstGeom>
          <a:noFill/>
          <a:ln>
            <a:solidFill>
              <a:schemeClr val="accent1">
                <a:lumMod val="60000"/>
                <a:lumOff val="40000"/>
              </a:schemeClr>
            </a:solidFill>
            <a:prstDash val="dash"/>
          </a:ln>
        </p:spPr>
        <p:txBody>
          <a:bodyPr wrap="square" rtlCol="0">
            <a:spAutoFit/>
          </a:bodyPr>
          <a:lstStyle/>
          <a:p>
            <a:pPr>
              <a:spcBef>
                <a:spcPts val="600"/>
              </a:spcBef>
              <a:spcAft>
                <a:spcPts val="600"/>
              </a:spcAft>
            </a:pPr>
            <a:r>
              <a:rPr lang="zh-CN" altLang="en-US" dirty="0">
                <a:latin typeface="+mj-ea"/>
              </a:rPr>
              <a:t>植体周黏膜炎发病率高达</a:t>
            </a:r>
            <a:r>
              <a:rPr lang="en-US" altLang="zh-CN" sz="2400" b="1" dirty="0">
                <a:solidFill>
                  <a:srgbClr val="6B6889"/>
                </a:solidFill>
                <a:latin typeface="+mj-ea"/>
              </a:rPr>
              <a:t>43%</a:t>
            </a:r>
            <a:endParaRPr lang="en-US" altLang="zh-CN" sz="2400" dirty="0">
              <a:latin typeface="+mj-ea"/>
            </a:endParaRPr>
          </a:p>
          <a:p>
            <a:pPr>
              <a:spcBef>
                <a:spcPts val="600"/>
              </a:spcBef>
              <a:spcAft>
                <a:spcPts val="600"/>
              </a:spcAft>
            </a:pPr>
            <a:r>
              <a:rPr lang="zh-CN" altLang="en-US" dirty="0">
                <a:latin typeface="+mj-ea"/>
              </a:rPr>
              <a:t>植体周炎发病率达</a:t>
            </a:r>
            <a:r>
              <a:rPr lang="en-US" altLang="zh-CN" sz="2400" b="1" dirty="0">
                <a:solidFill>
                  <a:srgbClr val="6B6889"/>
                </a:solidFill>
                <a:latin typeface="+mj-ea"/>
              </a:rPr>
              <a:t>22%</a:t>
            </a:r>
          </a:p>
        </p:txBody>
      </p:sp>
    </p:spTree>
    <p:extLst>
      <p:ext uri="{BB962C8B-B14F-4D97-AF65-F5344CB8AC3E}">
        <p14:creationId xmlns:p14="http://schemas.microsoft.com/office/powerpoint/2010/main" val="144787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1E0B8D3-5DFE-4E30-AF1A-309635830328}"/>
              </a:ext>
            </a:extLst>
          </p:cNvPr>
          <p:cNvSpPr>
            <a:spLocks noGrp="1"/>
          </p:cNvSpPr>
          <p:nvPr>
            <p:ph type="body" sz="quarter" idx="13"/>
          </p:nvPr>
        </p:nvSpPr>
        <p:spPr/>
        <p:txBody>
          <a:bodyPr/>
          <a:lstStyle/>
          <a:p>
            <a:r>
              <a:rPr lang="en-US" altLang="zh-CN" dirty="0"/>
              <a:t>02</a:t>
            </a:r>
            <a:endParaRPr lang="zh-CN" altLang="en-US" dirty="0"/>
          </a:p>
        </p:txBody>
      </p:sp>
      <p:sp>
        <p:nvSpPr>
          <p:cNvPr id="12" name="任意多边形: 形状 11">
            <a:extLst>
              <a:ext uri="{FF2B5EF4-FFF2-40B4-BE49-F238E27FC236}">
                <a16:creationId xmlns:a16="http://schemas.microsoft.com/office/drawing/2014/main" id="{CD6D326F-209A-4965-A8E0-D4BCD4FE63EF}"/>
              </a:ext>
            </a:extLst>
          </p:cNvPr>
          <p:cNvSpPr/>
          <p:nvPr/>
        </p:nvSpPr>
        <p:spPr>
          <a:xfrm>
            <a:off x="612915" y="1151087"/>
            <a:ext cx="4724630" cy="489611"/>
          </a:xfrm>
          <a:custGeom>
            <a:avLst/>
            <a:gdLst>
              <a:gd name="connsiteX0" fmla="*/ 0 w 9464041"/>
              <a:gd name="connsiteY0" fmla="*/ 74107 h 444634"/>
              <a:gd name="connsiteX1" fmla="*/ 74107 w 9464041"/>
              <a:gd name="connsiteY1" fmla="*/ 0 h 444634"/>
              <a:gd name="connsiteX2" fmla="*/ 9389934 w 9464041"/>
              <a:gd name="connsiteY2" fmla="*/ 0 h 444634"/>
              <a:gd name="connsiteX3" fmla="*/ 9464041 w 9464041"/>
              <a:gd name="connsiteY3" fmla="*/ 74107 h 444634"/>
              <a:gd name="connsiteX4" fmla="*/ 9464041 w 9464041"/>
              <a:gd name="connsiteY4" fmla="*/ 370527 h 444634"/>
              <a:gd name="connsiteX5" fmla="*/ 9389934 w 9464041"/>
              <a:gd name="connsiteY5" fmla="*/ 444634 h 444634"/>
              <a:gd name="connsiteX6" fmla="*/ 74107 w 9464041"/>
              <a:gd name="connsiteY6" fmla="*/ 444634 h 444634"/>
              <a:gd name="connsiteX7" fmla="*/ 0 w 9464041"/>
              <a:gd name="connsiteY7" fmla="*/ 370527 h 444634"/>
              <a:gd name="connsiteX8" fmla="*/ 0 w 9464041"/>
              <a:gd name="connsiteY8" fmla="*/ 74107 h 44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4041" h="444634">
                <a:moveTo>
                  <a:pt x="0" y="74107"/>
                </a:moveTo>
                <a:cubicBezTo>
                  <a:pt x="0" y="33179"/>
                  <a:pt x="33179" y="0"/>
                  <a:pt x="74107" y="0"/>
                </a:cubicBezTo>
                <a:lnTo>
                  <a:pt x="9389934" y="0"/>
                </a:lnTo>
                <a:cubicBezTo>
                  <a:pt x="9430862" y="0"/>
                  <a:pt x="9464041" y="33179"/>
                  <a:pt x="9464041" y="74107"/>
                </a:cubicBezTo>
                <a:lnTo>
                  <a:pt x="9464041" y="370527"/>
                </a:lnTo>
                <a:cubicBezTo>
                  <a:pt x="9464041" y="411455"/>
                  <a:pt x="9430862" y="444634"/>
                  <a:pt x="9389934" y="444634"/>
                </a:cubicBezTo>
                <a:lnTo>
                  <a:pt x="74107" y="444634"/>
                </a:lnTo>
                <a:cubicBezTo>
                  <a:pt x="33179" y="444634"/>
                  <a:pt x="0" y="411455"/>
                  <a:pt x="0" y="370527"/>
                </a:cubicBezTo>
                <a:lnTo>
                  <a:pt x="0" y="7410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905" tIns="97905" rIns="97905" bIns="97905" numCol="1" spcCol="1270" anchor="ctr" anchorCtr="0">
            <a:noAutofit/>
          </a:bodyPr>
          <a:lstStyle/>
          <a:p>
            <a:pPr lvl="0" defTabSz="889000">
              <a:lnSpc>
                <a:spcPct val="90000"/>
              </a:lnSpc>
              <a:spcBef>
                <a:spcPct val="0"/>
              </a:spcBef>
              <a:spcAft>
                <a:spcPct val="35000"/>
              </a:spcAft>
            </a:pPr>
            <a:r>
              <a:rPr lang="zh-CN" altLang="en-US" sz="2000" kern="1200" dirty="0">
                <a:solidFill>
                  <a:srgbClr val="FFFFFF"/>
                </a:solidFill>
                <a:latin typeface="Century Gothic" panose="020F0302020204030204"/>
                <a:ea typeface="宋体" panose="02010600030101010101" pitchFamily="2" charset="-122"/>
                <a:cs typeface="+mn-cs"/>
              </a:rPr>
              <a:t>非特异性致病菌</a:t>
            </a:r>
            <a:r>
              <a:rPr lang="zh-CN" altLang="en-US" sz="2000" dirty="0">
                <a:solidFill>
                  <a:srgbClr val="FFFFFF"/>
                </a:solidFill>
              </a:rPr>
              <a:t>学说</a:t>
            </a:r>
            <a:r>
              <a:rPr lang="zh-CN" altLang="en-US" sz="1600" dirty="0">
                <a:solidFill>
                  <a:srgbClr val="FFFFFF"/>
                </a:solidFill>
                <a:latin typeface="Century Gothic" panose="020F0302020204030204"/>
                <a:ea typeface="宋体" panose="02010600030101010101" pitchFamily="2" charset="-122"/>
              </a:rPr>
              <a:t>（细菌堆积引起炎症）</a:t>
            </a:r>
          </a:p>
        </p:txBody>
      </p:sp>
      <p:sp>
        <p:nvSpPr>
          <p:cNvPr id="13" name="任意多边形: 形状 12">
            <a:extLst>
              <a:ext uri="{FF2B5EF4-FFF2-40B4-BE49-F238E27FC236}">
                <a16:creationId xmlns:a16="http://schemas.microsoft.com/office/drawing/2014/main" id="{2D3FBB27-D331-47F3-8F54-78FAFABF8397}"/>
              </a:ext>
            </a:extLst>
          </p:cNvPr>
          <p:cNvSpPr/>
          <p:nvPr/>
        </p:nvSpPr>
        <p:spPr>
          <a:xfrm>
            <a:off x="352940" y="1706945"/>
            <a:ext cx="4579567" cy="503153"/>
          </a:xfrm>
          <a:custGeom>
            <a:avLst/>
            <a:gdLst>
              <a:gd name="connsiteX0" fmla="*/ 0 w 9464041"/>
              <a:gd name="connsiteY0" fmla="*/ 0 h 676894"/>
              <a:gd name="connsiteX1" fmla="*/ 9464041 w 9464041"/>
              <a:gd name="connsiteY1" fmla="*/ 0 h 676894"/>
              <a:gd name="connsiteX2" fmla="*/ 9464041 w 9464041"/>
              <a:gd name="connsiteY2" fmla="*/ 676894 h 676894"/>
              <a:gd name="connsiteX3" fmla="*/ 0 w 9464041"/>
              <a:gd name="connsiteY3" fmla="*/ 676894 h 676894"/>
              <a:gd name="connsiteX4" fmla="*/ 0 w 9464041"/>
              <a:gd name="connsiteY4" fmla="*/ 0 h 676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041" h="676894">
                <a:moveTo>
                  <a:pt x="0" y="0"/>
                </a:moveTo>
                <a:lnTo>
                  <a:pt x="9464041" y="0"/>
                </a:lnTo>
                <a:lnTo>
                  <a:pt x="9464041" y="676894"/>
                </a:lnTo>
                <a:lnTo>
                  <a:pt x="0" y="6768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048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altLang="zh-CN" sz="1600" dirty="0">
                <a:latin typeface="+mj-ea"/>
                <a:ea typeface="+mj-ea"/>
              </a:rPr>
              <a:t>20</a:t>
            </a:r>
            <a:r>
              <a:rPr lang="zh-CN" altLang="en-US" sz="1600" dirty="0">
                <a:latin typeface="+mj-ea"/>
                <a:ea typeface="+mj-ea"/>
              </a:rPr>
              <a:t>世纪末</a:t>
            </a:r>
            <a:r>
              <a:rPr lang="en-US" altLang="zh-CN" sz="1600" dirty="0">
                <a:latin typeface="+mj-ea"/>
                <a:ea typeface="+mj-ea"/>
              </a:rPr>
              <a:t>50</a:t>
            </a:r>
            <a:r>
              <a:rPr lang="zh-CN" altLang="en-US" sz="1600" dirty="0">
                <a:latin typeface="+mj-ea"/>
                <a:ea typeface="+mj-ea"/>
              </a:rPr>
              <a:t>年代末</a:t>
            </a:r>
            <a:endParaRPr lang="en-US" altLang="zh-CN" sz="1600" dirty="0">
              <a:latin typeface="+mj-ea"/>
              <a:ea typeface="+mj-ea"/>
            </a:endParaRPr>
          </a:p>
          <a:p>
            <a:pPr marL="228600" lvl="1" indent="-228600" algn="l" defTabSz="1066800">
              <a:lnSpc>
                <a:spcPct val="90000"/>
              </a:lnSpc>
              <a:spcBef>
                <a:spcPct val="0"/>
              </a:spcBef>
              <a:spcAft>
                <a:spcPct val="20000"/>
              </a:spcAft>
              <a:buChar char="•"/>
            </a:pPr>
            <a:r>
              <a:rPr lang="en-US" altLang="en-US" sz="1200" i="1" dirty="0">
                <a:latin typeface="Arial" panose="020B0604020202020204" pitchFamily="34" charset="0"/>
                <a:ea typeface="+mj-ea"/>
                <a:cs typeface="Arial" panose="020B0604020202020204" pitchFamily="34" charset="0"/>
              </a:rPr>
              <a:t>Schultz-</a:t>
            </a:r>
            <a:r>
              <a:rPr lang="en-US" altLang="en-US" sz="1200" i="1" dirty="0" err="1">
                <a:latin typeface="Arial" panose="020B0604020202020204" pitchFamily="34" charset="0"/>
                <a:ea typeface="+mj-ea"/>
                <a:cs typeface="Arial" panose="020B0604020202020204" pitchFamily="34" charset="0"/>
              </a:rPr>
              <a:t>Haudt</a:t>
            </a:r>
            <a:r>
              <a:rPr lang="en-US" altLang="en-US" sz="1200" i="1" dirty="0">
                <a:latin typeface="Arial" panose="020B0604020202020204" pitchFamily="34" charset="0"/>
                <a:ea typeface="+mj-ea"/>
                <a:cs typeface="Arial" panose="020B0604020202020204" pitchFamily="34" charset="0"/>
              </a:rPr>
              <a:t> et al. (1954) and Macdonald et al. (1956)</a:t>
            </a:r>
            <a:endParaRPr lang="zh-CN" altLang="en-US" sz="1200" i="1" dirty="0">
              <a:latin typeface="Arial" panose="020B0604020202020204" pitchFamily="34" charset="0"/>
              <a:ea typeface="+mj-ea"/>
              <a:cs typeface="Arial" panose="020B0604020202020204" pitchFamily="34" charset="0"/>
            </a:endParaRPr>
          </a:p>
        </p:txBody>
      </p:sp>
      <p:sp>
        <p:nvSpPr>
          <p:cNvPr id="16" name="任意多边形: 形状 15">
            <a:extLst>
              <a:ext uri="{FF2B5EF4-FFF2-40B4-BE49-F238E27FC236}">
                <a16:creationId xmlns:a16="http://schemas.microsoft.com/office/drawing/2014/main" id="{910AC45C-9964-4F09-96A5-B59C4746D015}"/>
              </a:ext>
            </a:extLst>
          </p:cNvPr>
          <p:cNvSpPr/>
          <p:nvPr/>
        </p:nvSpPr>
        <p:spPr>
          <a:xfrm>
            <a:off x="642532" y="2173379"/>
            <a:ext cx="4724643" cy="551200"/>
          </a:xfrm>
          <a:custGeom>
            <a:avLst/>
            <a:gdLst>
              <a:gd name="connsiteX0" fmla="*/ 0 w 11859810"/>
              <a:gd name="connsiteY0" fmla="*/ 121682 h 730080"/>
              <a:gd name="connsiteX1" fmla="*/ 121682 w 11859810"/>
              <a:gd name="connsiteY1" fmla="*/ 0 h 730080"/>
              <a:gd name="connsiteX2" fmla="*/ 11738128 w 11859810"/>
              <a:gd name="connsiteY2" fmla="*/ 0 h 730080"/>
              <a:gd name="connsiteX3" fmla="*/ 11859810 w 11859810"/>
              <a:gd name="connsiteY3" fmla="*/ 121682 h 730080"/>
              <a:gd name="connsiteX4" fmla="*/ 11859810 w 11859810"/>
              <a:gd name="connsiteY4" fmla="*/ 608398 h 730080"/>
              <a:gd name="connsiteX5" fmla="*/ 11738128 w 11859810"/>
              <a:gd name="connsiteY5" fmla="*/ 730080 h 730080"/>
              <a:gd name="connsiteX6" fmla="*/ 121682 w 11859810"/>
              <a:gd name="connsiteY6" fmla="*/ 730080 h 730080"/>
              <a:gd name="connsiteX7" fmla="*/ 0 w 11859810"/>
              <a:gd name="connsiteY7" fmla="*/ 608398 h 730080"/>
              <a:gd name="connsiteX8" fmla="*/ 0 w 11859810"/>
              <a:gd name="connsiteY8" fmla="*/ 121682 h 73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59810" h="730080">
                <a:moveTo>
                  <a:pt x="0" y="121682"/>
                </a:moveTo>
                <a:cubicBezTo>
                  <a:pt x="0" y="54479"/>
                  <a:pt x="54479" y="0"/>
                  <a:pt x="121682" y="0"/>
                </a:cubicBezTo>
                <a:lnTo>
                  <a:pt x="11738128" y="0"/>
                </a:lnTo>
                <a:cubicBezTo>
                  <a:pt x="11805331" y="0"/>
                  <a:pt x="11859810" y="54479"/>
                  <a:pt x="11859810" y="121682"/>
                </a:cubicBezTo>
                <a:lnTo>
                  <a:pt x="11859810" y="608398"/>
                </a:lnTo>
                <a:cubicBezTo>
                  <a:pt x="11859810" y="675601"/>
                  <a:pt x="11805331" y="730080"/>
                  <a:pt x="11738128" y="730080"/>
                </a:cubicBezTo>
                <a:lnTo>
                  <a:pt x="121682" y="730080"/>
                </a:lnTo>
                <a:cubicBezTo>
                  <a:pt x="54479" y="730080"/>
                  <a:pt x="0" y="675601"/>
                  <a:pt x="0" y="608398"/>
                </a:cubicBezTo>
                <a:lnTo>
                  <a:pt x="0" y="12168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840" tIns="111840" rIns="111840" bIns="111840" numCol="1" spcCol="1270" anchor="ctr" anchorCtr="0">
            <a:noAutofit/>
          </a:bodyPr>
          <a:lstStyle/>
          <a:p>
            <a:pPr lvl="0" defTabSz="889000">
              <a:lnSpc>
                <a:spcPct val="90000"/>
              </a:lnSpc>
              <a:spcBef>
                <a:spcPct val="0"/>
              </a:spcBef>
              <a:spcAft>
                <a:spcPct val="35000"/>
              </a:spcAft>
            </a:pPr>
            <a:r>
              <a:rPr lang="zh-CN" altLang="en-US" sz="2000" kern="1200" dirty="0"/>
              <a:t>特异性致病菌</a:t>
            </a:r>
            <a:r>
              <a:rPr lang="zh-CN" altLang="en-US" sz="2000" dirty="0"/>
              <a:t>学说</a:t>
            </a:r>
            <a:endParaRPr lang="zh-CN" altLang="en-US" sz="1600" dirty="0">
              <a:solidFill>
                <a:srgbClr val="FFFFFF"/>
              </a:solidFill>
              <a:latin typeface="Century Gothic" panose="020F0302020204030204"/>
              <a:ea typeface="宋体" panose="02010600030101010101" pitchFamily="2" charset="-122"/>
            </a:endParaRPr>
          </a:p>
        </p:txBody>
      </p:sp>
      <p:sp>
        <p:nvSpPr>
          <p:cNvPr id="17" name="任意多边形: 形状 16">
            <a:extLst>
              <a:ext uri="{FF2B5EF4-FFF2-40B4-BE49-F238E27FC236}">
                <a16:creationId xmlns:a16="http://schemas.microsoft.com/office/drawing/2014/main" id="{A9AC78ED-9AC3-48F6-A826-A6944369E015}"/>
              </a:ext>
            </a:extLst>
          </p:cNvPr>
          <p:cNvSpPr/>
          <p:nvPr/>
        </p:nvSpPr>
        <p:spPr>
          <a:xfrm>
            <a:off x="269223" y="2808527"/>
            <a:ext cx="5028585" cy="447024"/>
          </a:xfrm>
          <a:custGeom>
            <a:avLst/>
            <a:gdLst>
              <a:gd name="connsiteX0" fmla="*/ 0 w 11859810"/>
              <a:gd name="connsiteY0" fmla="*/ 0 h 645840"/>
              <a:gd name="connsiteX1" fmla="*/ 11859810 w 11859810"/>
              <a:gd name="connsiteY1" fmla="*/ 0 h 645840"/>
              <a:gd name="connsiteX2" fmla="*/ 11859810 w 11859810"/>
              <a:gd name="connsiteY2" fmla="*/ 645840 h 645840"/>
              <a:gd name="connsiteX3" fmla="*/ 0 w 11859810"/>
              <a:gd name="connsiteY3" fmla="*/ 645840 h 645840"/>
              <a:gd name="connsiteX4" fmla="*/ 0 w 11859810"/>
              <a:gd name="connsiteY4" fmla="*/ 0 h 6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9810" h="645840">
                <a:moveTo>
                  <a:pt x="0" y="0"/>
                </a:moveTo>
                <a:lnTo>
                  <a:pt x="11859810" y="0"/>
                </a:lnTo>
                <a:lnTo>
                  <a:pt x="11859810" y="645840"/>
                </a:lnTo>
                <a:lnTo>
                  <a:pt x="0" y="6458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6549" tIns="22860" rIns="128016" bIns="22860" numCol="1" spcCol="1270" anchor="t" anchorCtr="0">
            <a:noAutofit/>
          </a:bodyPr>
          <a:lstStyle/>
          <a:p>
            <a:pPr marL="228600" lvl="1" indent="-228600" defTabSz="1066800">
              <a:lnSpc>
                <a:spcPct val="90000"/>
              </a:lnSpc>
              <a:spcBef>
                <a:spcPct val="0"/>
              </a:spcBef>
              <a:spcAft>
                <a:spcPct val="20000"/>
              </a:spcAft>
              <a:buChar char="•"/>
            </a:pPr>
            <a:r>
              <a:rPr lang="en-US" altLang="zh-CN" sz="1600" dirty="0">
                <a:latin typeface="+mj-ea"/>
                <a:ea typeface="+mj-ea"/>
              </a:rPr>
              <a:t>20</a:t>
            </a:r>
            <a:r>
              <a:rPr lang="zh-CN" altLang="en-US" sz="1600" dirty="0">
                <a:latin typeface="+mj-ea"/>
                <a:ea typeface="+mj-ea"/>
              </a:rPr>
              <a:t>世纪</a:t>
            </a:r>
            <a:r>
              <a:rPr lang="en-US" altLang="zh-CN" sz="1600" dirty="0">
                <a:latin typeface="+mj-ea"/>
                <a:ea typeface="+mj-ea"/>
              </a:rPr>
              <a:t>70</a:t>
            </a:r>
            <a:r>
              <a:rPr lang="zh-CN" altLang="en-US" sz="1600" dirty="0">
                <a:latin typeface="+mj-ea"/>
                <a:ea typeface="+mj-ea"/>
              </a:rPr>
              <a:t>年代末到</a:t>
            </a:r>
            <a:r>
              <a:rPr lang="en-US" altLang="zh-CN" sz="1600" dirty="0">
                <a:latin typeface="+mj-ea"/>
                <a:ea typeface="+mj-ea"/>
              </a:rPr>
              <a:t>80</a:t>
            </a:r>
            <a:r>
              <a:rPr lang="zh-CN" altLang="en-US" sz="1600" dirty="0">
                <a:latin typeface="+mj-ea"/>
                <a:ea typeface="+mj-ea"/>
              </a:rPr>
              <a:t>年代早期 </a:t>
            </a:r>
            <a:r>
              <a:rPr lang="en-US" altLang="en-US" sz="1200" i="1" dirty="0" err="1">
                <a:latin typeface="Arial" panose="020B0604020202020204" pitchFamily="34" charset="0"/>
                <a:ea typeface="+mj-ea"/>
                <a:cs typeface="Arial" panose="020B0604020202020204" pitchFamily="34" charset="0"/>
              </a:rPr>
              <a:t>Loesche</a:t>
            </a:r>
            <a:r>
              <a:rPr lang="en-US" altLang="en-US" sz="1200" i="1" dirty="0">
                <a:latin typeface="Arial" panose="020B0604020202020204" pitchFamily="34" charset="0"/>
                <a:ea typeface="+mj-ea"/>
                <a:cs typeface="Arial" panose="020B0604020202020204" pitchFamily="34" charset="0"/>
              </a:rPr>
              <a:t> (1979, 1992)</a:t>
            </a:r>
            <a:endParaRPr lang="zh-CN" altLang="en-US" sz="1200" i="1" dirty="0">
              <a:latin typeface="Arial" panose="020B0604020202020204" pitchFamily="34" charset="0"/>
              <a:ea typeface="+mj-ea"/>
              <a:cs typeface="Arial" panose="020B0604020202020204" pitchFamily="34" charset="0"/>
            </a:endParaRPr>
          </a:p>
        </p:txBody>
      </p:sp>
      <p:sp>
        <p:nvSpPr>
          <p:cNvPr id="18" name="文本占位符 1">
            <a:extLst>
              <a:ext uri="{FF2B5EF4-FFF2-40B4-BE49-F238E27FC236}">
                <a16:creationId xmlns:a16="http://schemas.microsoft.com/office/drawing/2014/main" id="{69EC5313-B7A2-4AF8-8CBE-96F0B7689873}"/>
              </a:ext>
            </a:extLst>
          </p:cNvPr>
          <p:cNvSpPr txBox="1">
            <a:spLocks/>
          </p:cNvSpPr>
          <p:nvPr/>
        </p:nvSpPr>
        <p:spPr>
          <a:xfrm>
            <a:off x="248456" y="234787"/>
            <a:ext cx="8556875" cy="434648"/>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基本背景介绍</a:t>
            </a:r>
            <a:r>
              <a:rPr kumimoji="1" lang="en-US" altLang="zh-CN" sz="2000" dirty="0">
                <a:solidFill>
                  <a:schemeClr val="tx1"/>
                </a:solidFill>
              </a:rPr>
              <a:t>——</a:t>
            </a:r>
            <a:r>
              <a:rPr kumimoji="1" lang="zh-CN" altLang="en-US" sz="2000" dirty="0">
                <a:solidFill>
                  <a:schemeClr val="tx1"/>
                </a:solidFill>
              </a:rPr>
              <a:t>关于“微生物在牙周病发生中的作用” 的认识历程</a:t>
            </a:r>
            <a:endParaRPr kumimoji="1" lang="zh-CN" altLang="en-US" dirty="0">
              <a:solidFill>
                <a:schemeClr val="tx1"/>
              </a:solidFill>
            </a:endParaRPr>
          </a:p>
        </p:txBody>
      </p:sp>
      <p:sp>
        <p:nvSpPr>
          <p:cNvPr id="19" name="任意多边形: 形状 18">
            <a:extLst>
              <a:ext uri="{FF2B5EF4-FFF2-40B4-BE49-F238E27FC236}">
                <a16:creationId xmlns:a16="http://schemas.microsoft.com/office/drawing/2014/main" id="{801B5203-D6B3-453C-8E03-AC7ECA2B2876}"/>
              </a:ext>
            </a:extLst>
          </p:cNvPr>
          <p:cNvSpPr/>
          <p:nvPr/>
        </p:nvSpPr>
        <p:spPr>
          <a:xfrm>
            <a:off x="633681" y="3178157"/>
            <a:ext cx="4777550" cy="503153"/>
          </a:xfrm>
          <a:custGeom>
            <a:avLst/>
            <a:gdLst>
              <a:gd name="connsiteX0" fmla="*/ 0 w 11859810"/>
              <a:gd name="connsiteY0" fmla="*/ 121682 h 730080"/>
              <a:gd name="connsiteX1" fmla="*/ 121682 w 11859810"/>
              <a:gd name="connsiteY1" fmla="*/ 0 h 730080"/>
              <a:gd name="connsiteX2" fmla="*/ 11738128 w 11859810"/>
              <a:gd name="connsiteY2" fmla="*/ 0 h 730080"/>
              <a:gd name="connsiteX3" fmla="*/ 11859810 w 11859810"/>
              <a:gd name="connsiteY3" fmla="*/ 121682 h 730080"/>
              <a:gd name="connsiteX4" fmla="*/ 11859810 w 11859810"/>
              <a:gd name="connsiteY4" fmla="*/ 608398 h 730080"/>
              <a:gd name="connsiteX5" fmla="*/ 11738128 w 11859810"/>
              <a:gd name="connsiteY5" fmla="*/ 730080 h 730080"/>
              <a:gd name="connsiteX6" fmla="*/ 121682 w 11859810"/>
              <a:gd name="connsiteY6" fmla="*/ 730080 h 730080"/>
              <a:gd name="connsiteX7" fmla="*/ 0 w 11859810"/>
              <a:gd name="connsiteY7" fmla="*/ 608398 h 730080"/>
              <a:gd name="connsiteX8" fmla="*/ 0 w 11859810"/>
              <a:gd name="connsiteY8" fmla="*/ 121682 h 73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59810" h="730080">
                <a:moveTo>
                  <a:pt x="0" y="121682"/>
                </a:moveTo>
                <a:cubicBezTo>
                  <a:pt x="0" y="54479"/>
                  <a:pt x="54479" y="0"/>
                  <a:pt x="121682" y="0"/>
                </a:cubicBezTo>
                <a:lnTo>
                  <a:pt x="11738128" y="0"/>
                </a:lnTo>
                <a:cubicBezTo>
                  <a:pt x="11805331" y="0"/>
                  <a:pt x="11859810" y="54479"/>
                  <a:pt x="11859810" y="121682"/>
                </a:cubicBezTo>
                <a:lnTo>
                  <a:pt x="11859810" y="608398"/>
                </a:lnTo>
                <a:cubicBezTo>
                  <a:pt x="11859810" y="675601"/>
                  <a:pt x="11805331" y="730080"/>
                  <a:pt x="11738128" y="730080"/>
                </a:cubicBezTo>
                <a:lnTo>
                  <a:pt x="121682" y="730080"/>
                </a:lnTo>
                <a:cubicBezTo>
                  <a:pt x="54479" y="730080"/>
                  <a:pt x="0" y="675601"/>
                  <a:pt x="0" y="608398"/>
                </a:cubicBezTo>
                <a:lnTo>
                  <a:pt x="0" y="12168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840" tIns="111840" rIns="111840" bIns="111840" numCol="1" spcCol="1270" anchor="ctr" anchorCtr="0">
            <a:noAutofit/>
          </a:bodyPr>
          <a:lstStyle/>
          <a:p>
            <a:pPr lvl="0" defTabSz="889000">
              <a:lnSpc>
                <a:spcPct val="90000"/>
              </a:lnSpc>
              <a:spcBef>
                <a:spcPct val="0"/>
              </a:spcBef>
              <a:spcAft>
                <a:spcPct val="35000"/>
              </a:spcAft>
            </a:pPr>
            <a:r>
              <a:rPr lang="zh-CN" altLang="en-US" sz="2000" kern="1200" dirty="0">
                <a:solidFill>
                  <a:schemeClr val="lt1"/>
                </a:solidFill>
                <a:latin typeface="+mn-lt"/>
                <a:ea typeface="+mn-ea"/>
                <a:cs typeface="+mn-cs"/>
              </a:rPr>
              <a:t>细菌复合体（</a:t>
            </a:r>
            <a:r>
              <a:rPr lang="zh-CN" altLang="en-US" sz="1600" kern="1200" dirty="0">
                <a:solidFill>
                  <a:schemeClr val="lt1"/>
                </a:solidFill>
                <a:latin typeface="+mn-lt"/>
                <a:ea typeface="+mn-ea"/>
                <a:cs typeface="+mn-cs"/>
              </a:rPr>
              <a:t>红色复合体与疾病的关系最密切）</a:t>
            </a:r>
            <a:endParaRPr lang="zh-CN" altLang="en-US" sz="1600" dirty="0"/>
          </a:p>
        </p:txBody>
      </p:sp>
      <p:sp>
        <p:nvSpPr>
          <p:cNvPr id="20" name="任意多边形: 形状 19">
            <a:extLst>
              <a:ext uri="{FF2B5EF4-FFF2-40B4-BE49-F238E27FC236}">
                <a16:creationId xmlns:a16="http://schemas.microsoft.com/office/drawing/2014/main" id="{F9FE85F4-1B21-4D2F-A823-7E80B74D0243}"/>
              </a:ext>
            </a:extLst>
          </p:cNvPr>
          <p:cNvSpPr/>
          <p:nvPr/>
        </p:nvSpPr>
        <p:spPr>
          <a:xfrm>
            <a:off x="269224" y="3856331"/>
            <a:ext cx="5142008" cy="287752"/>
          </a:xfrm>
          <a:custGeom>
            <a:avLst/>
            <a:gdLst>
              <a:gd name="connsiteX0" fmla="*/ 0 w 11859810"/>
              <a:gd name="connsiteY0" fmla="*/ 0 h 645840"/>
              <a:gd name="connsiteX1" fmla="*/ 11859810 w 11859810"/>
              <a:gd name="connsiteY1" fmla="*/ 0 h 645840"/>
              <a:gd name="connsiteX2" fmla="*/ 11859810 w 11859810"/>
              <a:gd name="connsiteY2" fmla="*/ 645840 h 645840"/>
              <a:gd name="connsiteX3" fmla="*/ 0 w 11859810"/>
              <a:gd name="connsiteY3" fmla="*/ 645840 h 645840"/>
              <a:gd name="connsiteX4" fmla="*/ 0 w 11859810"/>
              <a:gd name="connsiteY4" fmla="*/ 0 h 6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9810" h="645840">
                <a:moveTo>
                  <a:pt x="0" y="0"/>
                </a:moveTo>
                <a:lnTo>
                  <a:pt x="11859810" y="0"/>
                </a:lnTo>
                <a:lnTo>
                  <a:pt x="11859810" y="645840"/>
                </a:lnTo>
                <a:lnTo>
                  <a:pt x="0" y="6458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6549"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altLang="zh-CN" sz="1600" dirty="0">
                <a:latin typeface="+mj-ea"/>
                <a:ea typeface="+mj-ea"/>
              </a:rPr>
              <a:t>20</a:t>
            </a:r>
            <a:r>
              <a:rPr lang="zh-CN" altLang="en-US" sz="1600" dirty="0">
                <a:latin typeface="+mj-ea"/>
                <a:ea typeface="+mj-ea"/>
              </a:rPr>
              <a:t>世纪</a:t>
            </a:r>
            <a:r>
              <a:rPr lang="en-US" altLang="zh-CN" sz="1600" dirty="0">
                <a:latin typeface="+mj-ea"/>
                <a:ea typeface="+mj-ea"/>
              </a:rPr>
              <a:t>80</a:t>
            </a:r>
            <a:r>
              <a:rPr lang="zh-CN" altLang="en-US" sz="1600" dirty="0">
                <a:latin typeface="+mj-ea"/>
                <a:ea typeface="+mj-ea"/>
              </a:rPr>
              <a:t>年代到</a:t>
            </a:r>
            <a:r>
              <a:rPr lang="en-US" altLang="zh-CN" sz="1600" dirty="0">
                <a:latin typeface="+mj-ea"/>
                <a:ea typeface="+mj-ea"/>
              </a:rPr>
              <a:t>90</a:t>
            </a:r>
            <a:r>
              <a:rPr lang="zh-CN" altLang="en-US" sz="1600" dirty="0">
                <a:latin typeface="+mj-ea"/>
                <a:ea typeface="+mj-ea"/>
              </a:rPr>
              <a:t>年代 </a:t>
            </a:r>
            <a:r>
              <a:rPr lang="en-US" altLang="en-US" sz="1200" i="1" dirty="0">
                <a:latin typeface="Arial" panose="020B0604020202020204" pitchFamily="34" charset="0"/>
                <a:ea typeface="+mj-ea"/>
                <a:cs typeface="Arial" panose="020B0604020202020204" pitchFamily="34" charset="0"/>
              </a:rPr>
              <a:t>Holt et al. (1988) and </a:t>
            </a:r>
            <a:r>
              <a:rPr lang="en-US" altLang="en-US" sz="1200" i="1" dirty="0" err="1">
                <a:latin typeface="Arial" panose="020B0604020202020204" pitchFamily="34" charset="0"/>
                <a:ea typeface="+mj-ea"/>
                <a:cs typeface="Arial" panose="020B0604020202020204" pitchFamily="34" charset="0"/>
              </a:rPr>
              <a:t>Socransky</a:t>
            </a:r>
            <a:r>
              <a:rPr lang="en-US" altLang="en-US" sz="1200" i="1" dirty="0">
                <a:latin typeface="Arial" panose="020B0604020202020204" pitchFamily="34" charset="0"/>
                <a:ea typeface="+mj-ea"/>
                <a:cs typeface="Arial" panose="020B0604020202020204" pitchFamily="34" charset="0"/>
              </a:rPr>
              <a:t> et al. (1998)</a:t>
            </a:r>
            <a:endParaRPr lang="zh-CN" altLang="en-US" sz="1200" i="1" dirty="0">
              <a:latin typeface="Arial" panose="020B0604020202020204" pitchFamily="34" charset="0"/>
              <a:ea typeface="+mj-ea"/>
              <a:cs typeface="Arial" panose="020B0604020202020204" pitchFamily="34" charset="0"/>
            </a:endParaRPr>
          </a:p>
        </p:txBody>
      </p:sp>
      <p:sp>
        <p:nvSpPr>
          <p:cNvPr id="21" name="任意多边形: 形状 20">
            <a:extLst>
              <a:ext uri="{FF2B5EF4-FFF2-40B4-BE49-F238E27FC236}">
                <a16:creationId xmlns:a16="http://schemas.microsoft.com/office/drawing/2014/main" id="{9111AC6C-ADC7-4799-8D97-9F200932DA7F}"/>
              </a:ext>
            </a:extLst>
          </p:cNvPr>
          <p:cNvSpPr/>
          <p:nvPr/>
        </p:nvSpPr>
        <p:spPr>
          <a:xfrm>
            <a:off x="680288" y="4332507"/>
            <a:ext cx="4777550" cy="476559"/>
          </a:xfrm>
          <a:custGeom>
            <a:avLst/>
            <a:gdLst>
              <a:gd name="connsiteX0" fmla="*/ 0 w 11859810"/>
              <a:gd name="connsiteY0" fmla="*/ 140403 h 842400"/>
              <a:gd name="connsiteX1" fmla="*/ 140403 w 11859810"/>
              <a:gd name="connsiteY1" fmla="*/ 0 h 842400"/>
              <a:gd name="connsiteX2" fmla="*/ 11719407 w 11859810"/>
              <a:gd name="connsiteY2" fmla="*/ 0 h 842400"/>
              <a:gd name="connsiteX3" fmla="*/ 11859810 w 11859810"/>
              <a:gd name="connsiteY3" fmla="*/ 140403 h 842400"/>
              <a:gd name="connsiteX4" fmla="*/ 11859810 w 11859810"/>
              <a:gd name="connsiteY4" fmla="*/ 701997 h 842400"/>
              <a:gd name="connsiteX5" fmla="*/ 11719407 w 11859810"/>
              <a:gd name="connsiteY5" fmla="*/ 842400 h 842400"/>
              <a:gd name="connsiteX6" fmla="*/ 140403 w 11859810"/>
              <a:gd name="connsiteY6" fmla="*/ 842400 h 842400"/>
              <a:gd name="connsiteX7" fmla="*/ 0 w 11859810"/>
              <a:gd name="connsiteY7" fmla="*/ 701997 h 842400"/>
              <a:gd name="connsiteX8" fmla="*/ 0 w 11859810"/>
              <a:gd name="connsiteY8" fmla="*/ 140403 h 84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59810" h="842400">
                <a:moveTo>
                  <a:pt x="0" y="140403"/>
                </a:moveTo>
                <a:cubicBezTo>
                  <a:pt x="0" y="62861"/>
                  <a:pt x="62861" y="0"/>
                  <a:pt x="140403" y="0"/>
                </a:cubicBezTo>
                <a:lnTo>
                  <a:pt x="11719407" y="0"/>
                </a:lnTo>
                <a:cubicBezTo>
                  <a:pt x="11796949" y="0"/>
                  <a:pt x="11859810" y="62861"/>
                  <a:pt x="11859810" y="140403"/>
                </a:cubicBezTo>
                <a:lnTo>
                  <a:pt x="11859810" y="701997"/>
                </a:lnTo>
                <a:cubicBezTo>
                  <a:pt x="11859810" y="779539"/>
                  <a:pt x="11796949" y="842400"/>
                  <a:pt x="11719407" y="842400"/>
                </a:cubicBezTo>
                <a:lnTo>
                  <a:pt x="140403" y="842400"/>
                </a:lnTo>
                <a:cubicBezTo>
                  <a:pt x="62861" y="842400"/>
                  <a:pt x="0" y="779539"/>
                  <a:pt x="0" y="701997"/>
                </a:cubicBezTo>
                <a:lnTo>
                  <a:pt x="0" y="1404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7323" tIns="117323" rIns="117323" bIns="117323"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schemeClr val="lt1"/>
                </a:solidFill>
                <a:latin typeface="+mn-lt"/>
                <a:ea typeface="+mn-ea"/>
                <a:cs typeface="+mn-cs"/>
              </a:rPr>
              <a:t>生态微环境决定假说</a:t>
            </a:r>
            <a:endParaRPr lang="zh-CN" altLang="en-US" sz="1600" dirty="0"/>
          </a:p>
        </p:txBody>
      </p:sp>
      <p:sp>
        <p:nvSpPr>
          <p:cNvPr id="22" name="任意多边形: 形状 21">
            <a:extLst>
              <a:ext uri="{FF2B5EF4-FFF2-40B4-BE49-F238E27FC236}">
                <a16:creationId xmlns:a16="http://schemas.microsoft.com/office/drawing/2014/main" id="{A6AB6281-4E59-418B-AA12-09ACAC8AE455}"/>
              </a:ext>
            </a:extLst>
          </p:cNvPr>
          <p:cNvSpPr/>
          <p:nvPr/>
        </p:nvSpPr>
        <p:spPr>
          <a:xfrm>
            <a:off x="315830" y="4899500"/>
            <a:ext cx="2385613" cy="303749"/>
          </a:xfrm>
          <a:custGeom>
            <a:avLst/>
            <a:gdLst>
              <a:gd name="connsiteX0" fmla="*/ 0 w 11859810"/>
              <a:gd name="connsiteY0" fmla="*/ 0 h 662400"/>
              <a:gd name="connsiteX1" fmla="*/ 11859810 w 11859810"/>
              <a:gd name="connsiteY1" fmla="*/ 0 h 662400"/>
              <a:gd name="connsiteX2" fmla="*/ 11859810 w 11859810"/>
              <a:gd name="connsiteY2" fmla="*/ 662400 h 662400"/>
              <a:gd name="connsiteX3" fmla="*/ 0 w 11859810"/>
              <a:gd name="connsiteY3" fmla="*/ 662400 h 662400"/>
              <a:gd name="connsiteX4" fmla="*/ 0 w 1185981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9810" h="662400">
                <a:moveTo>
                  <a:pt x="0" y="0"/>
                </a:moveTo>
                <a:lnTo>
                  <a:pt x="11859810" y="0"/>
                </a:lnTo>
                <a:lnTo>
                  <a:pt x="11859810" y="662400"/>
                </a:lnTo>
                <a:lnTo>
                  <a:pt x="0" y="662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6549"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altLang="zh-CN" sz="1600" dirty="0">
                <a:latin typeface="+mj-ea"/>
                <a:ea typeface="+mj-ea"/>
              </a:rPr>
              <a:t>2003</a:t>
            </a:r>
            <a:r>
              <a:rPr lang="zh-CN" altLang="en-US" sz="1600" dirty="0">
                <a:latin typeface="+mj-ea"/>
                <a:ea typeface="+mj-ea"/>
              </a:rPr>
              <a:t>年 </a:t>
            </a:r>
            <a:r>
              <a:rPr lang="en-US" altLang="en-US" sz="1200" i="1" dirty="0">
                <a:latin typeface="Arial" panose="020B0604020202020204" pitchFamily="34" charset="0"/>
                <a:ea typeface="+mj-ea"/>
                <a:cs typeface="Arial" panose="020B0604020202020204" pitchFamily="34" charset="0"/>
              </a:rPr>
              <a:t>Marsh (2003)</a:t>
            </a:r>
            <a:endParaRPr lang="zh-CN" altLang="en-US" sz="1200" i="1" dirty="0">
              <a:latin typeface="Arial" panose="020B0604020202020204" pitchFamily="34" charset="0"/>
              <a:ea typeface="+mj-ea"/>
              <a:cs typeface="Arial" panose="020B0604020202020204" pitchFamily="34" charset="0"/>
            </a:endParaRPr>
          </a:p>
        </p:txBody>
      </p:sp>
      <p:sp>
        <p:nvSpPr>
          <p:cNvPr id="23" name="任意多边形: 形状 22">
            <a:extLst>
              <a:ext uri="{FF2B5EF4-FFF2-40B4-BE49-F238E27FC236}">
                <a16:creationId xmlns:a16="http://schemas.microsoft.com/office/drawing/2014/main" id="{1205621B-ED23-4FB4-A731-78F83843E9FD}"/>
              </a:ext>
            </a:extLst>
          </p:cNvPr>
          <p:cNvSpPr/>
          <p:nvPr/>
        </p:nvSpPr>
        <p:spPr>
          <a:xfrm>
            <a:off x="6292336" y="1151087"/>
            <a:ext cx="4769503" cy="489610"/>
          </a:xfrm>
          <a:custGeom>
            <a:avLst/>
            <a:gdLst>
              <a:gd name="connsiteX0" fmla="*/ 0 w 11859810"/>
              <a:gd name="connsiteY0" fmla="*/ 152192 h 913136"/>
              <a:gd name="connsiteX1" fmla="*/ 152192 w 11859810"/>
              <a:gd name="connsiteY1" fmla="*/ 0 h 913136"/>
              <a:gd name="connsiteX2" fmla="*/ 11707618 w 11859810"/>
              <a:gd name="connsiteY2" fmla="*/ 0 h 913136"/>
              <a:gd name="connsiteX3" fmla="*/ 11859810 w 11859810"/>
              <a:gd name="connsiteY3" fmla="*/ 152192 h 913136"/>
              <a:gd name="connsiteX4" fmla="*/ 11859810 w 11859810"/>
              <a:gd name="connsiteY4" fmla="*/ 760944 h 913136"/>
              <a:gd name="connsiteX5" fmla="*/ 11707618 w 11859810"/>
              <a:gd name="connsiteY5" fmla="*/ 913136 h 913136"/>
              <a:gd name="connsiteX6" fmla="*/ 152192 w 11859810"/>
              <a:gd name="connsiteY6" fmla="*/ 913136 h 913136"/>
              <a:gd name="connsiteX7" fmla="*/ 0 w 11859810"/>
              <a:gd name="connsiteY7" fmla="*/ 760944 h 913136"/>
              <a:gd name="connsiteX8" fmla="*/ 0 w 11859810"/>
              <a:gd name="connsiteY8" fmla="*/ 152192 h 91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59810" h="913136">
                <a:moveTo>
                  <a:pt x="0" y="152192"/>
                </a:moveTo>
                <a:cubicBezTo>
                  <a:pt x="0" y="68139"/>
                  <a:pt x="68139" y="0"/>
                  <a:pt x="152192" y="0"/>
                </a:cubicBezTo>
                <a:lnTo>
                  <a:pt x="11707618" y="0"/>
                </a:lnTo>
                <a:cubicBezTo>
                  <a:pt x="11791671" y="0"/>
                  <a:pt x="11859810" y="68139"/>
                  <a:pt x="11859810" y="152192"/>
                </a:cubicBezTo>
                <a:lnTo>
                  <a:pt x="11859810" y="760944"/>
                </a:lnTo>
                <a:cubicBezTo>
                  <a:pt x="11859810" y="844997"/>
                  <a:pt x="11791671" y="913136"/>
                  <a:pt x="11707618" y="913136"/>
                </a:cubicBezTo>
                <a:lnTo>
                  <a:pt x="152192" y="913136"/>
                </a:lnTo>
                <a:cubicBezTo>
                  <a:pt x="68139" y="913136"/>
                  <a:pt x="0" y="844997"/>
                  <a:pt x="0" y="760944"/>
                </a:cubicBezTo>
                <a:lnTo>
                  <a:pt x="0" y="15219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776" tIns="120776" rIns="120776" bIns="120776"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schemeClr val="lt1"/>
                </a:solidFill>
                <a:latin typeface="+mn-lt"/>
                <a:ea typeface="+mn-ea"/>
                <a:cs typeface="+mn-cs"/>
              </a:rPr>
              <a:t>牙周稳态破坏学说</a:t>
            </a:r>
            <a:endParaRPr lang="zh-CN" altLang="en-US" sz="1600" dirty="0"/>
          </a:p>
        </p:txBody>
      </p:sp>
      <p:sp>
        <p:nvSpPr>
          <p:cNvPr id="24" name="任意多边形: 形状 23">
            <a:extLst>
              <a:ext uri="{FF2B5EF4-FFF2-40B4-BE49-F238E27FC236}">
                <a16:creationId xmlns:a16="http://schemas.microsoft.com/office/drawing/2014/main" id="{73EA6F97-610A-4616-9725-2E3EE5F96C24}"/>
              </a:ext>
            </a:extLst>
          </p:cNvPr>
          <p:cNvSpPr/>
          <p:nvPr/>
        </p:nvSpPr>
        <p:spPr>
          <a:xfrm>
            <a:off x="5969333" y="1712626"/>
            <a:ext cx="3798266" cy="303749"/>
          </a:xfrm>
          <a:custGeom>
            <a:avLst/>
            <a:gdLst>
              <a:gd name="connsiteX0" fmla="*/ 0 w 11859810"/>
              <a:gd name="connsiteY0" fmla="*/ 0 h 662400"/>
              <a:gd name="connsiteX1" fmla="*/ 11859810 w 11859810"/>
              <a:gd name="connsiteY1" fmla="*/ 0 h 662400"/>
              <a:gd name="connsiteX2" fmla="*/ 11859810 w 11859810"/>
              <a:gd name="connsiteY2" fmla="*/ 662400 h 662400"/>
              <a:gd name="connsiteX3" fmla="*/ 0 w 11859810"/>
              <a:gd name="connsiteY3" fmla="*/ 662400 h 662400"/>
              <a:gd name="connsiteX4" fmla="*/ 0 w 1185981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9810" h="662400">
                <a:moveTo>
                  <a:pt x="0" y="0"/>
                </a:moveTo>
                <a:lnTo>
                  <a:pt x="11859810" y="0"/>
                </a:lnTo>
                <a:lnTo>
                  <a:pt x="11859810" y="662400"/>
                </a:lnTo>
                <a:lnTo>
                  <a:pt x="0" y="662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6549"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altLang="zh-CN" sz="1600" dirty="0">
                <a:latin typeface="+mj-ea"/>
                <a:ea typeface="+mj-ea"/>
              </a:rPr>
              <a:t>2010</a:t>
            </a:r>
            <a:r>
              <a:rPr lang="zh-CN" altLang="en-US" sz="1600" dirty="0">
                <a:latin typeface="+mj-ea"/>
                <a:ea typeface="+mj-ea"/>
              </a:rPr>
              <a:t>年 </a:t>
            </a:r>
            <a:r>
              <a:rPr lang="en-US" altLang="en-US" sz="1200" i="1" dirty="0" err="1">
                <a:latin typeface="Arial" panose="020B0604020202020204" pitchFamily="34" charset="0"/>
                <a:ea typeface="+mj-ea"/>
                <a:cs typeface="Arial" panose="020B0604020202020204" pitchFamily="34" charset="0"/>
              </a:rPr>
              <a:t>Darveau</a:t>
            </a:r>
            <a:r>
              <a:rPr lang="en-US" altLang="en-US" sz="1200" i="1" dirty="0">
                <a:latin typeface="Arial" panose="020B0604020202020204" pitchFamily="34" charset="0"/>
                <a:ea typeface="+mj-ea"/>
                <a:cs typeface="Arial" panose="020B0604020202020204" pitchFamily="34" charset="0"/>
              </a:rPr>
              <a:t> (2010)</a:t>
            </a:r>
            <a:endParaRPr lang="zh-CN" altLang="en-US" sz="1200" i="1" dirty="0">
              <a:latin typeface="Arial" panose="020B0604020202020204" pitchFamily="34" charset="0"/>
              <a:ea typeface="+mj-ea"/>
              <a:cs typeface="Arial" panose="020B0604020202020204" pitchFamily="34" charset="0"/>
            </a:endParaRPr>
          </a:p>
        </p:txBody>
      </p:sp>
      <p:sp>
        <p:nvSpPr>
          <p:cNvPr id="25" name="矩形: 圆角 24">
            <a:extLst>
              <a:ext uri="{FF2B5EF4-FFF2-40B4-BE49-F238E27FC236}">
                <a16:creationId xmlns:a16="http://schemas.microsoft.com/office/drawing/2014/main" id="{1E564734-4811-416A-B864-1E752E680BD6}"/>
              </a:ext>
            </a:extLst>
          </p:cNvPr>
          <p:cNvSpPr/>
          <p:nvPr/>
        </p:nvSpPr>
        <p:spPr>
          <a:xfrm>
            <a:off x="6295081" y="2173378"/>
            <a:ext cx="4766758" cy="51976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altLang="zh-CN" sz="2000" dirty="0">
                <a:latin typeface="Arial" panose="020B0604020202020204" pitchFamily="34" charset="0"/>
                <a:cs typeface="Arial" panose="020B0604020202020204" pitchFamily="34" charset="0"/>
              </a:rPr>
              <a:t>Keystone </a:t>
            </a:r>
            <a:r>
              <a:rPr lang="zh-CN" altLang="en-US" sz="2000" dirty="0">
                <a:latin typeface="Arial" panose="020B0604020202020204" pitchFamily="34" charset="0"/>
                <a:cs typeface="Arial" panose="020B0604020202020204" pitchFamily="34" charset="0"/>
              </a:rPr>
              <a:t>关键</a:t>
            </a:r>
            <a:r>
              <a:rPr lang="zh-CN" altLang="en-US" sz="2000" dirty="0"/>
              <a:t>致病菌理论</a:t>
            </a:r>
            <a:endParaRPr lang="zh-CN" altLang="en-US" i="1" dirty="0"/>
          </a:p>
        </p:txBody>
      </p:sp>
      <p:sp>
        <p:nvSpPr>
          <p:cNvPr id="27" name="矩形: 圆角 26">
            <a:extLst>
              <a:ext uri="{FF2B5EF4-FFF2-40B4-BE49-F238E27FC236}">
                <a16:creationId xmlns:a16="http://schemas.microsoft.com/office/drawing/2014/main" id="{BEB7B5BD-6499-40A2-8D52-41FC01C2F6AF}"/>
              </a:ext>
            </a:extLst>
          </p:cNvPr>
          <p:cNvSpPr/>
          <p:nvPr/>
        </p:nvSpPr>
        <p:spPr>
          <a:xfrm>
            <a:off x="6295081" y="3173533"/>
            <a:ext cx="4766758" cy="50777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defTabSz="889000">
              <a:lnSpc>
                <a:spcPct val="90000"/>
              </a:lnSpc>
              <a:spcBef>
                <a:spcPct val="0"/>
              </a:spcBef>
              <a:spcAft>
                <a:spcPct val="35000"/>
              </a:spcAft>
            </a:pPr>
            <a:r>
              <a:rPr lang="zh-CN" altLang="en-US" sz="2000" dirty="0"/>
              <a:t>多细菌平衡失调理论</a:t>
            </a:r>
            <a:r>
              <a:rPr lang="en-US" altLang="en-US" sz="1600" dirty="0">
                <a:latin typeface="Arial" panose="020B0604020202020204" pitchFamily="34" charset="0"/>
                <a:cs typeface="Arial" panose="020B0604020202020204" pitchFamily="34" charset="0"/>
              </a:rPr>
              <a:t>(PSD)</a:t>
            </a:r>
            <a:endParaRPr lang="en-US" altLang="zh-CN" sz="1600" dirty="0"/>
          </a:p>
        </p:txBody>
      </p:sp>
      <p:sp>
        <p:nvSpPr>
          <p:cNvPr id="29" name="文本框 28">
            <a:extLst>
              <a:ext uri="{FF2B5EF4-FFF2-40B4-BE49-F238E27FC236}">
                <a16:creationId xmlns:a16="http://schemas.microsoft.com/office/drawing/2014/main" id="{163C93CA-28C5-4806-B36E-4E6CC1DD89AE}"/>
              </a:ext>
            </a:extLst>
          </p:cNvPr>
          <p:cNvSpPr txBox="1"/>
          <p:nvPr/>
        </p:nvSpPr>
        <p:spPr>
          <a:xfrm>
            <a:off x="5993519" y="2779419"/>
            <a:ext cx="3222430" cy="3099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76549"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altLang="zh-CN" sz="1600" dirty="0">
                <a:latin typeface="+mj-ea"/>
                <a:ea typeface="+mj-ea"/>
              </a:rPr>
              <a:t>2012</a:t>
            </a:r>
            <a:r>
              <a:rPr lang="zh-CN" altLang="en-US" sz="1600" dirty="0">
                <a:latin typeface="+mj-ea"/>
                <a:ea typeface="+mj-ea"/>
              </a:rPr>
              <a:t> </a:t>
            </a:r>
            <a:r>
              <a:rPr lang="en-US" altLang="en-US" sz="1200" i="1" dirty="0" err="1">
                <a:latin typeface="Arial" panose="020B0604020202020204" pitchFamily="34" charset="0"/>
                <a:ea typeface="+mj-ea"/>
                <a:cs typeface="Arial" panose="020B0604020202020204" pitchFamily="34" charset="0"/>
              </a:rPr>
              <a:t>Hajishengallis</a:t>
            </a:r>
            <a:r>
              <a:rPr lang="en-US" altLang="en-US" sz="1200" i="1" dirty="0">
                <a:latin typeface="Arial" panose="020B0604020202020204" pitchFamily="34" charset="0"/>
                <a:ea typeface="+mj-ea"/>
                <a:cs typeface="Arial" panose="020B0604020202020204" pitchFamily="34" charset="0"/>
              </a:rPr>
              <a:t> et al. (2012)</a:t>
            </a:r>
            <a:endParaRPr lang="zh-CN" altLang="en-US" sz="1200" i="1" dirty="0">
              <a:latin typeface="Arial" panose="020B0604020202020204" pitchFamily="34" charset="0"/>
              <a:ea typeface="+mj-ea"/>
              <a:cs typeface="Arial" panose="020B0604020202020204" pitchFamily="34" charset="0"/>
            </a:endParaRPr>
          </a:p>
        </p:txBody>
      </p:sp>
      <p:cxnSp>
        <p:nvCxnSpPr>
          <p:cNvPr id="5" name="直接连接符 4">
            <a:extLst>
              <a:ext uri="{FF2B5EF4-FFF2-40B4-BE49-F238E27FC236}">
                <a16:creationId xmlns:a16="http://schemas.microsoft.com/office/drawing/2014/main" id="{ABF8DAB7-B37E-433F-BC43-9B5A8CD32B4C}"/>
              </a:ext>
            </a:extLst>
          </p:cNvPr>
          <p:cNvCxnSpPr/>
          <p:nvPr/>
        </p:nvCxnSpPr>
        <p:spPr>
          <a:xfrm>
            <a:off x="5868903" y="857859"/>
            <a:ext cx="0" cy="45823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16169446-4F70-44AA-B487-866C8E72993A}"/>
              </a:ext>
            </a:extLst>
          </p:cNvPr>
          <p:cNvSpPr txBox="1"/>
          <p:nvPr/>
        </p:nvSpPr>
        <p:spPr>
          <a:xfrm>
            <a:off x="5993519" y="3793734"/>
            <a:ext cx="4458255" cy="29653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76549" tIns="22860" rIns="128016" bIns="22860" numCol="1" spcCol="1270" anchor="t" anchorCtr="0">
            <a:noAutofit/>
          </a:bodyPr>
          <a:lstStyle/>
          <a:p>
            <a:pPr marL="171450" lvl="1" indent="-171450" defTabSz="800100">
              <a:lnSpc>
                <a:spcPct val="90000"/>
              </a:lnSpc>
              <a:spcBef>
                <a:spcPct val="0"/>
              </a:spcBef>
              <a:spcAft>
                <a:spcPct val="20000"/>
              </a:spcAft>
              <a:buFontTx/>
              <a:buChar char="•"/>
            </a:pPr>
            <a:r>
              <a:rPr lang="en-US" altLang="zh-CN" sz="1600" dirty="0">
                <a:latin typeface="+mj-ea"/>
                <a:ea typeface="+mj-ea"/>
              </a:rPr>
              <a:t>2012</a:t>
            </a:r>
            <a:r>
              <a:rPr lang="zh-CN" altLang="en-US" sz="1600" dirty="0">
                <a:latin typeface="+mj-ea"/>
                <a:ea typeface="+mj-ea"/>
              </a:rPr>
              <a:t> </a:t>
            </a:r>
            <a:r>
              <a:rPr lang="zh-CN" altLang="en-US" sz="1200" i="1" dirty="0">
                <a:latin typeface="Arial" panose="020B0604020202020204" pitchFamily="34" charset="0"/>
                <a:cs typeface="Arial" panose="020B0604020202020204" pitchFamily="34" charset="0"/>
              </a:rPr>
              <a:t>G. Hajishengallis </a:t>
            </a:r>
            <a:r>
              <a:rPr lang="en-US" altLang="zh-CN" sz="1200" i="1" dirty="0">
                <a:latin typeface="Arial" panose="020B0604020202020204" pitchFamily="34" charset="0"/>
                <a:cs typeface="Arial" panose="020B0604020202020204" pitchFamily="34" charset="0"/>
              </a:rPr>
              <a:t>&amp;</a:t>
            </a:r>
            <a:r>
              <a:rPr lang="zh-CN" altLang="en-US" sz="1200" i="1" dirty="0">
                <a:latin typeface="Arial" panose="020B0604020202020204" pitchFamily="34" charset="0"/>
                <a:cs typeface="Arial" panose="020B0604020202020204" pitchFamily="34" charset="0"/>
              </a:rPr>
              <a:t> R.J. Lamont</a:t>
            </a:r>
            <a:r>
              <a:rPr lang="en-US" altLang="zh-CN" sz="1200" i="1" dirty="0">
                <a:latin typeface="Arial" panose="020B0604020202020204" pitchFamily="34" charset="0"/>
                <a:cs typeface="Arial" panose="020B0604020202020204" pitchFamily="34" charset="0"/>
              </a:rPr>
              <a:t>, 2012</a:t>
            </a:r>
            <a:endParaRPr lang="zh-CN" altLang="en-US" sz="1200" i="1" dirty="0">
              <a:latin typeface="Arial" panose="020B0604020202020204" pitchFamily="34" charset="0"/>
              <a:cs typeface="Arial" panose="020B0604020202020204" pitchFamily="34" charset="0"/>
            </a:endParaRPr>
          </a:p>
        </p:txBody>
      </p:sp>
      <p:sp>
        <p:nvSpPr>
          <p:cNvPr id="26" name="矩形: 圆角 25">
            <a:extLst>
              <a:ext uri="{FF2B5EF4-FFF2-40B4-BE49-F238E27FC236}">
                <a16:creationId xmlns:a16="http://schemas.microsoft.com/office/drawing/2014/main" id="{36E1BB12-CBEA-4C06-A39D-D34D4E27C973}"/>
              </a:ext>
            </a:extLst>
          </p:cNvPr>
          <p:cNvSpPr/>
          <p:nvPr/>
        </p:nvSpPr>
        <p:spPr>
          <a:xfrm>
            <a:off x="2027400" y="5729639"/>
            <a:ext cx="7764385" cy="562968"/>
          </a:xfrm>
          <a:prstGeom prst="roundRect">
            <a:avLst/>
          </a:prstGeom>
          <a:solidFill>
            <a:srgbClr val="FC9A1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defTabSz="889000">
              <a:lnSpc>
                <a:spcPct val="90000"/>
              </a:lnSpc>
              <a:spcBef>
                <a:spcPct val="0"/>
              </a:spcBef>
              <a:spcAft>
                <a:spcPct val="35000"/>
              </a:spcAft>
            </a:pPr>
            <a:r>
              <a:rPr lang="zh-CN" altLang="en-US" sz="2800" b="1" dirty="0">
                <a:solidFill>
                  <a:schemeClr val="tx1"/>
                </a:solidFill>
              </a:rPr>
              <a:t>菌群和牙周</a:t>
            </a:r>
            <a:r>
              <a:rPr lang="en-US" altLang="zh-CN" sz="2800" b="1" dirty="0">
                <a:solidFill>
                  <a:schemeClr val="tx1"/>
                </a:solidFill>
              </a:rPr>
              <a:t>/</a:t>
            </a:r>
            <a:r>
              <a:rPr lang="zh-CN" altLang="en-US" sz="2800" b="1" dirty="0">
                <a:solidFill>
                  <a:schemeClr val="tx1"/>
                </a:solidFill>
              </a:rPr>
              <a:t>植体状况的关系到底是怎样的呢？</a:t>
            </a:r>
            <a:endParaRPr lang="en-US" altLang="zh-CN" sz="2000" b="1" dirty="0">
              <a:solidFill>
                <a:schemeClr val="tx1"/>
              </a:solidFill>
            </a:endParaRPr>
          </a:p>
        </p:txBody>
      </p:sp>
      <p:sp>
        <p:nvSpPr>
          <p:cNvPr id="28" name="矩形: 圆角 27">
            <a:extLst>
              <a:ext uri="{FF2B5EF4-FFF2-40B4-BE49-F238E27FC236}">
                <a16:creationId xmlns:a16="http://schemas.microsoft.com/office/drawing/2014/main" id="{1C6BAE9F-8C14-4899-97F3-CD9BDE6F96CB}"/>
              </a:ext>
            </a:extLst>
          </p:cNvPr>
          <p:cNvSpPr/>
          <p:nvPr/>
        </p:nvSpPr>
        <p:spPr>
          <a:xfrm>
            <a:off x="6339684" y="4332507"/>
            <a:ext cx="4766758" cy="45300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defTabSz="889000">
              <a:lnSpc>
                <a:spcPct val="90000"/>
              </a:lnSpc>
              <a:spcBef>
                <a:spcPct val="0"/>
              </a:spcBef>
              <a:spcAft>
                <a:spcPct val="35000"/>
              </a:spcAft>
            </a:pPr>
            <a:r>
              <a:rPr lang="zh-CN" altLang="en-US" sz="2000" dirty="0"/>
              <a:t>菌群与宿主免疫炎症反应双向作用学说</a:t>
            </a:r>
          </a:p>
        </p:txBody>
      </p:sp>
      <p:sp>
        <p:nvSpPr>
          <p:cNvPr id="30" name="任意多边形: 形状 29">
            <a:extLst>
              <a:ext uri="{FF2B5EF4-FFF2-40B4-BE49-F238E27FC236}">
                <a16:creationId xmlns:a16="http://schemas.microsoft.com/office/drawing/2014/main" id="{6A6EA1EC-511D-4A9D-A2C4-773A644FC100}"/>
              </a:ext>
            </a:extLst>
          </p:cNvPr>
          <p:cNvSpPr/>
          <p:nvPr/>
        </p:nvSpPr>
        <p:spPr>
          <a:xfrm>
            <a:off x="5993519" y="4795772"/>
            <a:ext cx="3798266" cy="303749"/>
          </a:xfrm>
          <a:custGeom>
            <a:avLst/>
            <a:gdLst>
              <a:gd name="connsiteX0" fmla="*/ 0 w 11859810"/>
              <a:gd name="connsiteY0" fmla="*/ 0 h 662400"/>
              <a:gd name="connsiteX1" fmla="*/ 11859810 w 11859810"/>
              <a:gd name="connsiteY1" fmla="*/ 0 h 662400"/>
              <a:gd name="connsiteX2" fmla="*/ 11859810 w 11859810"/>
              <a:gd name="connsiteY2" fmla="*/ 662400 h 662400"/>
              <a:gd name="connsiteX3" fmla="*/ 0 w 11859810"/>
              <a:gd name="connsiteY3" fmla="*/ 662400 h 662400"/>
              <a:gd name="connsiteX4" fmla="*/ 0 w 1185981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9810" h="662400">
                <a:moveTo>
                  <a:pt x="0" y="0"/>
                </a:moveTo>
                <a:lnTo>
                  <a:pt x="11859810" y="0"/>
                </a:lnTo>
                <a:lnTo>
                  <a:pt x="11859810" y="662400"/>
                </a:lnTo>
                <a:lnTo>
                  <a:pt x="0" y="662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6549"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altLang="zh-CN" sz="1600" dirty="0">
                <a:latin typeface="+mj-ea"/>
                <a:ea typeface="+mj-ea"/>
              </a:rPr>
              <a:t>2020</a:t>
            </a:r>
            <a:r>
              <a:rPr lang="zh-CN" altLang="en-US" sz="1600" dirty="0">
                <a:latin typeface="+mj-ea"/>
                <a:ea typeface="+mj-ea"/>
              </a:rPr>
              <a:t>年 </a:t>
            </a:r>
            <a:r>
              <a:rPr lang="en-US" altLang="en-US" sz="1200" i="1" dirty="0">
                <a:latin typeface="Arial" panose="020B0604020202020204" pitchFamily="34" charset="0"/>
                <a:ea typeface="+mj-ea"/>
                <a:cs typeface="Arial" panose="020B0604020202020204" pitchFamily="34" charset="0"/>
              </a:rPr>
              <a:t>C</a:t>
            </a:r>
            <a:r>
              <a:rPr lang="en-US" altLang="zh-CN" sz="1200" i="1" dirty="0">
                <a:latin typeface="Arial" panose="020B0604020202020204" pitchFamily="34" charset="0"/>
                <a:ea typeface="+mj-ea"/>
                <a:cs typeface="Arial" panose="020B0604020202020204" pitchFamily="34" charset="0"/>
              </a:rPr>
              <a:t>urtis, Diaz, &amp; </a:t>
            </a:r>
            <a:r>
              <a:rPr lang="en-US" altLang="en-US" sz="1200" i="1" dirty="0">
                <a:latin typeface="Arial" panose="020B0604020202020204" pitchFamily="34" charset="0"/>
                <a:ea typeface="+mj-ea"/>
                <a:cs typeface="Arial" panose="020B0604020202020204" pitchFamily="34" charset="0"/>
              </a:rPr>
              <a:t> Van Dyke (2020)</a:t>
            </a:r>
            <a:endParaRPr lang="zh-CN" altLang="en-US" sz="1200" i="1" dirty="0">
              <a:latin typeface="Arial" panose="020B0604020202020204" pitchFamily="34" charset="0"/>
              <a:ea typeface="+mj-ea"/>
              <a:cs typeface="Arial" panose="020B0604020202020204" pitchFamily="34" charset="0"/>
            </a:endParaRPr>
          </a:p>
        </p:txBody>
      </p:sp>
      <p:sp>
        <p:nvSpPr>
          <p:cNvPr id="2" name="文本框 1">
            <a:extLst>
              <a:ext uri="{FF2B5EF4-FFF2-40B4-BE49-F238E27FC236}">
                <a16:creationId xmlns:a16="http://schemas.microsoft.com/office/drawing/2014/main" id="{DE50762E-26EE-4389-B6F2-6E3943258B75}"/>
              </a:ext>
            </a:extLst>
          </p:cNvPr>
          <p:cNvSpPr txBox="1"/>
          <p:nvPr/>
        </p:nvSpPr>
        <p:spPr>
          <a:xfrm flipH="1">
            <a:off x="9473468" y="2147984"/>
            <a:ext cx="1496291" cy="584775"/>
          </a:xfrm>
          <a:prstGeom prst="rect">
            <a:avLst/>
          </a:prstGeom>
          <a:noFill/>
        </p:spPr>
        <p:txBody>
          <a:bodyPr wrap="square" rtlCol="0">
            <a:spAutoFit/>
          </a:bodyPr>
          <a:lstStyle/>
          <a:p>
            <a:r>
              <a:rPr lang="zh-CN" altLang="en-US" sz="1600" dirty="0">
                <a:solidFill>
                  <a:schemeClr val="bg1"/>
                </a:solidFill>
              </a:rPr>
              <a:t>主要为牙龈卟啉单胞菌</a:t>
            </a:r>
            <a:r>
              <a:rPr lang="en-US" altLang="zh-CN" sz="1600" dirty="0" err="1">
                <a:solidFill>
                  <a:schemeClr val="bg1"/>
                </a:solidFill>
              </a:rPr>
              <a:t>Pg</a:t>
            </a:r>
            <a:endParaRPr lang="zh-CN" altLang="en-US" sz="1600" dirty="0">
              <a:solidFill>
                <a:schemeClr val="bg1"/>
              </a:solidFill>
            </a:endParaRPr>
          </a:p>
        </p:txBody>
      </p:sp>
    </p:spTree>
    <p:extLst>
      <p:ext uri="{BB962C8B-B14F-4D97-AF65-F5344CB8AC3E}">
        <p14:creationId xmlns:p14="http://schemas.microsoft.com/office/powerpoint/2010/main" val="2386342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基本背景介绍</a:t>
            </a:r>
          </a:p>
        </p:txBody>
      </p:sp>
      <p:sp>
        <p:nvSpPr>
          <p:cNvPr id="3" name="文本占位符 2"/>
          <p:cNvSpPr>
            <a:spLocks noGrp="1"/>
          </p:cNvSpPr>
          <p:nvPr>
            <p:ph type="body" sz="quarter" idx="13"/>
          </p:nvPr>
        </p:nvSpPr>
        <p:spPr/>
        <p:txBody>
          <a:bodyPr/>
          <a:lstStyle/>
          <a:p>
            <a:r>
              <a:rPr kumimoji="1" lang="en-US" altLang="zh-CN" dirty="0"/>
              <a:t>03</a:t>
            </a:r>
            <a:endParaRPr kumimoji="1" lang="zh-CN" altLang="en-US" dirty="0"/>
          </a:p>
        </p:txBody>
      </p:sp>
      <p:pic>
        <p:nvPicPr>
          <p:cNvPr id="5" name="图片 4">
            <a:extLst>
              <a:ext uri="{FF2B5EF4-FFF2-40B4-BE49-F238E27FC236}">
                <a16:creationId xmlns:a16="http://schemas.microsoft.com/office/drawing/2014/main" id="{52609BBD-2A8C-4B7C-B9E2-0749317D36F9}"/>
              </a:ext>
            </a:extLst>
          </p:cNvPr>
          <p:cNvPicPr>
            <a:picLocks noChangeAspect="1"/>
          </p:cNvPicPr>
          <p:nvPr/>
        </p:nvPicPr>
        <p:blipFill rotWithShape="1">
          <a:blip r:embed="rId3">
            <a:clrChange>
              <a:clrFrom>
                <a:srgbClr val="D9D9D9"/>
              </a:clrFrom>
              <a:clrTo>
                <a:srgbClr val="D9D9D9">
                  <a:alpha val="0"/>
                </a:srgbClr>
              </a:clrTo>
            </a:clrChange>
          </a:blip>
          <a:srcRect l="40521" r="5417"/>
          <a:stretch/>
        </p:blipFill>
        <p:spPr>
          <a:xfrm>
            <a:off x="7810460" y="1503117"/>
            <a:ext cx="3886200" cy="2995145"/>
          </a:xfrm>
          <a:prstGeom prst="rect">
            <a:avLst/>
          </a:prstGeom>
        </p:spPr>
      </p:pic>
      <p:sp>
        <p:nvSpPr>
          <p:cNvPr id="6" name="文本框 5">
            <a:extLst>
              <a:ext uri="{FF2B5EF4-FFF2-40B4-BE49-F238E27FC236}">
                <a16:creationId xmlns:a16="http://schemas.microsoft.com/office/drawing/2014/main" id="{A63E7454-AEBF-404E-AE73-620C45B78110}"/>
              </a:ext>
            </a:extLst>
          </p:cNvPr>
          <p:cNvSpPr txBox="1"/>
          <p:nvPr/>
        </p:nvSpPr>
        <p:spPr>
          <a:xfrm flipH="1">
            <a:off x="2674065" y="276070"/>
            <a:ext cx="4652705" cy="461665"/>
          </a:xfrm>
          <a:prstGeom prst="rect">
            <a:avLst/>
          </a:prstGeom>
          <a:solidFill>
            <a:schemeClr val="accent1">
              <a:lumMod val="20000"/>
              <a:lumOff val="80000"/>
            </a:schemeClr>
          </a:solidFill>
        </p:spPr>
        <p:txBody>
          <a:bodyPr wrap="square" rtlCol="0">
            <a:spAutoFit/>
          </a:bodyPr>
          <a:lstStyle/>
          <a:p>
            <a:r>
              <a:rPr lang="zh-CN" altLang="en-US" sz="2400" b="1" dirty="0"/>
              <a:t>植体周和牙周微环境存在差异</a:t>
            </a:r>
          </a:p>
        </p:txBody>
      </p:sp>
      <p:cxnSp>
        <p:nvCxnSpPr>
          <p:cNvPr id="7" name="Straight Connector 33">
            <a:extLst>
              <a:ext uri="{FF2B5EF4-FFF2-40B4-BE49-F238E27FC236}">
                <a16:creationId xmlns:a16="http://schemas.microsoft.com/office/drawing/2014/main" id="{4E113F3A-54E2-4D7F-9CCD-6292B546DBF0}"/>
              </a:ext>
            </a:extLst>
          </p:cNvPr>
          <p:cNvCxnSpPr/>
          <p:nvPr/>
        </p:nvCxnSpPr>
        <p:spPr>
          <a:xfrm>
            <a:off x="5984065" y="1709424"/>
            <a:ext cx="1005840" cy="0"/>
          </a:xfrm>
          <a:prstGeom prst="line">
            <a:avLst/>
          </a:prstGeom>
          <a:ln w="254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34">
            <a:extLst>
              <a:ext uri="{FF2B5EF4-FFF2-40B4-BE49-F238E27FC236}">
                <a16:creationId xmlns:a16="http://schemas.microsoft.com/office/drawing/2014/main" id="{F30F1F3F-D3D8-4091-BC80-13D405BFE9B2}"/>
              </a:ext>
            </a:extLst>
          </p:cNvPr>
          <p:cNvCxnSpPr/>
          <p:nvPr/>
        </p:nvCxnSpPr>
        <p:spPr>
          <a:xfrm>
            <a:off x="5984065" y="2834994"/>
            <a:ext cx="1005840" cy="0"/>
          </a:xfrm>
          <a:prstGeom prst="line">
            <a:avLst/>
          </a:prstGeom>
          <a:ln w="254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35">
            <a:extLst>
              <a:ext uri="{FF2B5EF4-FFF2-40B4-BE49-F238E27FC236}">
                <a16:creationId xmlns:a16="http://schemas.microsoft.com/office/drawing/2014/main" id="{314F3FDE-37E3-4BEA-AB75-DFF0972E8072}"/>
              </a:ext>
            </a:extLst>
          </p:cNvPr>
          <p:cNvCxnSpPr/>
          <p:nvPr/>
        </p:nvCxnSpPr>
        <p:spPr>
          <a:xfrm>
            <a:off x="5984065" y="3937414"/>
            <a:ext cx="1005840" cy="0"/>
          </a:xfrm>
          <a:prstGeom prst="line">
            <a:avLst/>
          </a:prstGeom>
          <a:ln w="254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36">
            <a:extLst>
              <a:ext uri="{FF2B5EF4-FFF2-40B4-BE49-F238E27FC236}">
                <a16:creationId xmlns:a16="http://schemas.microsoft.com/office/drawing/2014/main" id="{99EB079B-4CC8-438C-91AD-1D41B392B7FB}"/>
              </a:ext>
            </a:extLst>
          </p:cNvPr>
          <p:cNvCxnSpPr/>
          <p:nvPr/>
        </p:nvCxnSpPr>
        <p:spPr>
          <a:xfrm>
            <a:off x="5984065" y="5051409"/>
            <a:ext cx="1005840" cy="0"/>
          </a:xfrm>
          <a:prstGeom prst="line">
            <a:avLst/>
          </a:prstGeom>
          <a:ln w="254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Arrow: Chevron 11">
            <a:extLst>
              <a:ext uri="{FF2B5EF4-FFF2-40B4-BE49-F238E27FC236}">
                <a16:creationId xmlns:a16="http://schemas.microsoft.com/office/drawing/2014/main" id="{773FCC29-ABC8-4EFA-BDBC-D7F7C0F74DFD}"/>
              </a:ext>
            </a:extLst>
          </p:cNvPr>
          <p:cNvSpPr/>
          <p:nvPr/>
        </p:nvSpPr>
        <p:spPr>
          <a:xfrm>
            <a:off x="609600" y="1256328"/>
            <a:ext cx="5413051" cy="9345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0">
            <a:extLst>
              <a:ext uri="{FF2B5EF4-FFF2-40B4-BE49-F238E27FC236}">
                <a16:creationId xmlns:a16="http://schemas.microsoft.com/office/drawing/2014/main" id="{995F8212-6EEB-461A-A9AE-BB91A5A68195}"/>
              </a:ext>
            </a:extLst>
          </p:cNvPr>
          <p:cNvSpPr/>
          <p:nvPr/>
        </p:nvSpPr>
        <p:spPr>
          <a:xfrm>
            <a:off x="5127284" y="1275915"/>
            <a:ext cx="895367" cy="895367"/>
          </a:xfrm>
          <a:prstGeom prst="ellipse">
            <a:avLst/>
          </a:prstGeom>
          <a:solidFill>
            <a:schemeClr val="bg2"/>
          </a:solid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Chevron 12">
            <a:extLst>
              <a:ext uri="{FF2B5EF4-FFF2-40B4-BE49-F238E27FC236}">
                <a16:creationId xmlns:a16="http://schemas.microsoft.com/office/drawing/2014/main" id="{AD87F0A0-8285-472E-90DD-B42E8E08BF2C}"/>
              </a:ext>
            </a:extLst>
          </p:cNvPr>
          <p:cNvSpPr/>
          <p:nvPr/>
        </p:nvSpPr>
        <p:spPr>
          <a:xfrm>
            <a:off x="609600" y="2358748"/>
            <a:ext cx="5413051" cy="934540"/>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527ADA0-638A-46C7-9C51-09A44067B8C5}"/>
              </a:ext>
            </a:extLst>
          </p:cNvPr>
          <p:cNvSpPr/>
          <p:nvPr/>
        </p:nvSpPr>
        <p:spPr>
          <a:xfrm>
            <a:off x="5127284" y="2378335"/>
            <a:ext cx="895367" cy="895367"/>
          </a:xfrm>
          <a:prstGeom prst="ellipse">
            <a:avLst/>
          </a:prstGeom>
          <a:solidFill>
            <a:schemeClr val="bg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4">
            <a:extLst>
              <a:ext uri="{FF2B5EF4-FFF2-40B4-BE49-F238E27FC236}">
                <a16:creationId xmlns:a16="http://schemas.microsoft.com/office/drawing/2014/main" id="{E1039935-35F8-4794-AFB7-07A5BCC408A3}"/>
              </a:ext>
            </a:extLst>
          </p:cNvPr>
          <p:cNvSpPr/>
          <p:nvPr/>
        </p:nvSpPr>
        <p:spPr>
          <a:xfrm>
            <a:off x="609600" y="3461168"/>
            <a:ext cx="5413051" cy="934540"/>
          </a:xfrm>
          <a:prstGeom prst="chevron">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34028454-1FD4-42BE-B34B-2C271AB4DD2F}"/>
              </a:ext>
            </a:extLst>
          </p:cNvPr>
          <p:cNvSpPr/>
          <p:nvPr/>
        </p:nvSpPr>
        <p:spPr>
          <a:xfrm>
            <a:off x="5127284" y="3480755"/>
            <a:ext cx="895367" cy="895367"/>
          </a:xfrm>
          <a:prstGeom prst="ellipse">
            <a:avLst/>
          </a:prstGeom>
          <a:solidFill>
            <a:schemeClr val="bg2"/>
          </a:solidFill>
          <a:ln w="60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Chevron 16">
            <a:extLst>
              <a:ext uri="{FF2B5EF4-FFF2-40B4-BE49-F238E27FC236}">
                <a16:creationId xmlns:a16="http://schemas.microsoft.com/office/drawing/2014/main" id="{FD2729E1-DCF3-4BED-A0E1-90938AF52BC6}"/>
              </a:ext>
            </a:extLst>
          </p:cNvPr>
          <p:cNvSpPr/>
          <p:nvPr/>
        </p:nvSpPr>
        <p:spPr>
          <a:xfrm>
            <a:off x="609600" y="4563588"/>
            <a:ext cx="5413051" cy="93454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C1DB0ECF-14F2-4D64-86B6-C761E8F6B941}"/>
              </a:ext>
            </a:extLst>
          </p:cNvPr>
          <p:cNvSpPr/>
          <p:nvPr/>
        </p:nvSpPr>
        <p:spPr>
          <a:xfrm>
            <a:off x="5127284" y="4583175"/>
            <a:ext cx="895367" cy="895367"/>
          </a:xfrm>
          <a:prstGeom prst="ellipse">
            <a:avLst/>
          </a:prstGeom>
          <a:solidFill>
            <a:schemeClr val="bg2"/>
          </a:solidFill>
          <a:ln w="60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9">
            <a:extLst>
              <a:ext uri="{FF2B5EF4-FFF2-40B4-BE49-F238E27FC236}">
                <a16:creationId xmlns:a16="http://schemas.microsoft.com/office/drawing/2014/main" id="{7CC309C2-DC03-4687-9B90-C9D9A331EFE1}"/>
              </a:ext>
            </a:extLst>
          </p:cNvPr>
          <p:cNvSpPr/>
          <p:nvPr/>
        </p:nvSpPr>
        <p:spPr>
          <a:xfrm>
            <a:off x="1162251" y="1268543"/>
            <a:ext cx="1511815" cy="369332"/>
          </a:xfrm>
          <a:prstGeom prst="rect">
            <a:avLst/>
          </a:prstGeom>
        </p:spPr>
        <p:txBody>
          <a:bodyPr wrap="square">
            <a:spAutoFit/>
          </a:bodyPr>
          <a:lstStyle/>
          <a:p>
            <a:r>
              <a:rPr lang="zh-CN" altLang="en-US" b="1" dirty="0">
                <a:solidFill>
                  <a:schemeClr val="bg2"/>
                </a:solidFill>
                <a:latin typeface="+mj-ea"/>
                <a:ea typeface="+mj-ea"/>
              </a:rPr>
              <a:t>解剖差异</a:t>
            </a:r>
            <a:endParaRPr lang="id-ID" b="1" dirty="0">
              <a:solidFill>
                <a:schemeClr val="bg2"/>
              </a:solidFill>
              <a:latin typeface="+mj-ea"/>
              <a:ea typeface="+mj-ea"/>
            </a:endParaRPr>
          </a:p>
        </p:txBody>
      </p:sp>
      <p:sp>
        <p:nvSpPr>
          <p:cNvPr id="20" name="TextBox 20">
            <a:extLst>
              <a:ext uri="{FF2B5EF4-FFF2-40B4-BE49-F238E27FC236}">
                <a16:creationId xmlns:a16="http://schemas.microsoft.com/office/drawing/2014/main" id="{7DE946E0-2D16-429D-A95B-13D5EDC0F4E2}"/>
              </a:ext>
            </a:extLst>
          </p:cNvPr>
          <p:cNvSpPr txBox="1"/>
          <p:nvPr/>
        </p:nvSpPr>
        <p:spPr>
          <a:xfrm>
            <a:off x="1045020" y="1503117"/>
            <a:ext cx="4157076" cy="738664"/>
          </a:xfrm>
          <a:prstGeom prst="rect">
            <a:avLst/>
          </a:prstGeom>
          <a:noFill/>
        </p:spPr>
        <p:txBody>
          <a:bodyPr wrap="square" rtlCol="0">
            <a:spAutoFit/>
          </a:bodyPr>
          <a:lstStyle/>
          <a:p>
            <a:pPr algn="just"/>
            <a:r>
              <a:rPr lang="zh-CN" altLang="en-US" sz="1400" dirty="0">
                <a:solidFill>
                  <a:schemeClr val="bg2"/>
                </a:solidFill>
                <a:latin typeface="+mj-ea"/>
                <a:ea typeface="+mj-ea"/>
              </a:rPr>
              <a:t>种植体和天然牙在形态、材料、表面粗糙度和表面能等方面存在差异，这些是影响生物膜组成的重要决定因素。</a:t>
            </a:r>
            <a:endParaRPr lang="id-ID" sz="1400" dirty="0">
              <a:solidFill>
                <a:schemeClr val="bg2"/>
              </a:solidFill>
              <a:latin typeface="+mj-ea"/>
              <a:ea typeface="+mj-ea"/>
            </a:endParaRPr>
          </a:p>
        </p:txBody>
      </p:sp>
      <p:sp>
        <p:nvSpPr>
          <p:cNvPr id="21" name="Rectangle 21">
            <a:extLst>
              <a:ext uri="{FF2B5EF4-FFF2-40B4-BE49-F238E27FC236}">
                <a16:creationId xmlns:a16="http://schemas.microsoft.com/office/drawing/2014/main" id="{789D42F2-559D-4EFE-83DB-3A3DD3D1AB02}"/>
              </a:ext>
            </a:extLst>
          </p:cNvPr>
          <p:cNvSpPr/>
          <p:nvPr/>
        </p:nvSpPr>
        <p:spPr>
          <a:xfrm>
            <a:off x="1162250" y="2314194"/>
            <a:ext cx="2682911" cy="369332"/>
          </a:xfrm>
          <a:prstGeom prst="rect">
            <a:avLst/>
          </a:prstGeom>
        </p:spPr>
        <p:txBody>
          <a:bodyPr wrap="square">
            <a:spAutoFit/>
          </a:bodyPr>
          <a:lstStyle/>
          <a:p>
            <a:r>
              <a:rPr lang="zh-CN" altLang="en-US" b="1" dirty="0">
                <a:solidFill>
                  <a:schemeClr val="bg2"/>
                </a:solidFill>
                <a:latin typeface="+mj-ea"/>
                <a:ea typeface="+mj-ea"/>
              </a:rPr>
              <a:t>宿主免疫炎症反应差异</a:t>
            </a:r>
            <a:endParaRPr lang="id-ID" b="1" dirty="0">
              <a:solidFill>
                <a:schemeClr val="bg2"/>
              </a:solidFill>
              <a:latin typeface="+mj-ea"/>
              <a:ea typeface="+mj-ea"/>
            </a:endParaRPr>
          </a:p>
        </p:txBody>
      </p:sp>
      <p:sp>
        <p:nvSpPr>
          <p:cNvPr id="22" name="TextBox 22">
            <a:extLst>
              <a:ext uri="{FF2B5EF4-FFF2-40B4-BE49-F238E27FC236}">
                <a16:creationId xmlns:a16="http://schemas.microsoft.com/office/drawing/2014/main" id="{770E0B8F-2AE8-4F8E-A50C-12449D84DB9E}"/>
              </a:ext>
            </a:extLst>
          </p:cNvPr>
          <p:cNvSpPr txBox="1"/>
          <p:nvPr/>
        </p:nvSpPr>
        <p:spPr>
          <a:xfrm>
            <a:off x="1045020" y="2583937"/>
            <a:ext cx="3874221" cy="738664"/>
          </a:xfrm>
          <a:prstGeom prst="rect">
            <a:avLst/>
          </a:prstGeom>
          <a:noFill/>
        </p:spPr>
        <p:txBody>
          <a:bodyPr wrap="square" rtlCol="0">
            <a:spAutoFit/>
          </a:bodyPr>
          <a:lstStyle/>
          <a:p>
            <a:pPr algn="just"/>
            <a:r>
              <a:rPr lang="zh-CN" altLang="en-US" sz="1400" dirty="0">
                <a:solidFill>
                  <a:schemeClr val="bg2"/>
                </a:solidFill>
                <a:latin typeface="+mj-ea"/>
                <a:ea typeface="+mj-ea"/>
              </a:rPr>
              <a:t>植体周组织相较牙周组织表现出更重的炎症状态</a:t>
            </a:r>
            <a:r>
              <a:rPr lang="en-US" sz="1400" dirty="0">
                <a:solidFill>
                  <a:schemeClr val="bg2"/>
                </a:solidFill>
                <a:latin typeface="+mj-ea"/>
                <a:ea typeface="+mj-ea"/>
              </a:rPr>
              <a:t>、</a:t>
            </a:r>
            <a:r>
              <a:rPr lang="zh-CN" altLang="en-US" sz="1400" dirty="0">
                <a:solidFill>
                  <a:schemeClr val="bg2"/>
                </a:solidFill>
                <a:latin typeface="+mj-ea"/>
                <a:ea typeface="+mj-ea"/>
              </a:rPr>
              <a:t>更大的病变范围、更多的中性粒细胞、巨噬细胞、和浆细胞。</a:t>
            </a:r>
            <a:endParaRPr lang="id-ID" sz="1400" dirty="0">
              <a:solidFill>
                <a:schemeClr val="bg2"/>
              </a:solidFill>
              <a:latin typeface="+mj-ea"/>
              <a:ea typeface="+mj-ea"/>
            </a:endParaRPr>
          </a:p>
        </p:txBody>
      </p:sp>
      <p:sp>
        <p:nvSpPr>
          <p:cNvPr id="23" name="Rectangle 23">
            <a:extLst>
              <a:ext uri="{FF2B5EF4-FFF2-40B4-BE49-F238E27FC236}">
                <a16:creationId xmlns:a16="http://schemas.microsoft.com/office/drawing/2014/main" id="{0743B057-2BCC-4DA9-8330-77FCE583F827}"/>
              </a:ext>
            </a:extLst>
          </p:cNvPr>
          <p:cNvSpPr/>
          <p:nvPr/>
        </p:nvSpPr>
        <p:spPr>
          <a:xfrm>
            <a:off x="1162251" y="3426094"/>
            <a:ext cx="2225718" cy="369332"/>
          </a:xfrm>
          <a:prstGeom prst="rect">
            <a:avLst/>
          </a:prstGeom>
        </p:spPr>
        <p:txBody>
          <a:bodyPr wrap="square">
            <a:spAutoFit/>
          </a:bodyPr>
          <a:lstStyle/>
          <a:p>
            <a:r>
              <a:rPr lang="zh-CN" altLang="en-US" b="1" dirty="0">
                <a:solidFill>
                  <a:schemeClr val="bg2"/>
                </a:solidFill>
                <a:latin typeface="+mj-ea"/>
                <a:ea typeface="+mj-ea"/>
              </a:rPr>
              <a:t>其他免疫因子差异</a:t>
            </a:r>
            <a:endParaRPr lang="id-ID" b="1" dirty="0">
              <a:solidFill>
                <a:schemeClr val="bg2"/>
              </a:solidFill>
              <a:latin typeface="+mj-ea"/>
              <a:ea typeface="+mj-ea"/>
            </a:endParaRPr>
          </a:p>
        </p:txBody>
      </p:sp>
      <p:sp>
        <p:nvSpPr>
          <p:cNvPr id="24" name="TextBox 24">
            <a:extLst>
              <a:ext uri="{FF2B5EF4-FFF2-40B4-BE49-F238E27FC236}">
                <a16:creationId xmlns:a16="http://schemas.microsoft.com/office/drawing/2014/main" id="{463F7206-A952-498B-8431-43B61F55E1BB}"/>
              </a:ext>
            </a:extLst>
          </p:cNvPr>
          <p:cNvSpPr txBox="1"/>
          <p:nvPr/>
        </p:nvSpPr>
        <p:spPr>
          <a:xfrm>
            <a:off x="1045020" y="3695837"/>
            <a:ext cx="3971791" cy="523220"/>
          </a:xfrm>
          <a:prstGeom prst="rect">
            <a:avLst/>
          </a:prstGeom>
          <a:noFill/>
        </p:spPr>
        <p:txBody>
          <a:bodyPr wrap="square" rtlCol="0">
            <a:spAutoFit/>
          </a:bodyPr>
          <a:lstStyle/>
          <a:p>
            <a:pPr algn="just"/>
            <a:r>
              <a:rPr lang="zh-CN" altLang="en-US" sz="1400" dirty="0">
                <a:solidFill>
                  <a:schemeClr val="bg2"/>
                </a:solidFill>
                <a:latin typeface="+mj-ea"/>
                <a:ea typeface="+mj-ea"/>
              </a:rPr>
              <a:t>植体周炎相较于牙周组织具有更炎症因子、补体激活、细胞粘附等。</a:t>
            </a:r>
            <a:endParaRPr lang="id-ID" sz="1400" dirty="0">
              <a:solidFill>
                <a:schemeClr val="bg2"/>
              </a:solidFill>
              <a:latin typeface="+mj-ea"/>
              <a:ea typeface="+mj-ea"/>
            </a:endParaRPr>
          </a:p>
        </p:txBody>
      </p:sp>
      <p:sp>
        <p:nvSpPr>
          <p:cNvPr id="25" name="Rectangle 25">
            <a:extLst>
              <a:ext uri="{FF2B5EF4-FFF2-40B4-BE49-F238E27FC236}">
                <a16:creationId xmlns:a16="http://schemas.microsoft.com/office/drawing/2014/main" id="{3BE59AE2-59F5-4149-B7FB-929C5F13123C}"/>
              </a:ext>
            </a:extLst>
          </p:cNvPr>
          <p:cNvSpPr/>
          <p:nvPr/>
        </p:nvSpPr>
        <p:spPr>
          <a:xfrm>
            <a:off x="1162250" y="4509845"/>
            <a:ext cx="1967801" cy="369332"/>
          </a:xfrm>
          <a:prstGeom prst="rect">
            <a:avLst/>
          </a:prstGeom>
        </p:spPr>
        <p:txBody>
          <a:bodyPr wrap="square">
            <a:spAutoFit/>
          </a:bodyPr>
          <a:lstStyle/>
          <a:p>
            <a:r>
              <a:rPr lang="zh-CN" altLang="en-US" b="1" dirty="0">
                <a:solidFill>
                  <a:schemeClr val="bg2"/>
                </a:solidFill>
                <a:latin typeface="+mj-ea"/>
                <a:ea typeface="+mj-ea"/>
              </a:rPr>
              <a:t>临床表现差异</a:t>
            </a:r>
            <a:endParaRPr lang="id-ID" b="1" dirty="0">
              <a:solidFill>
                <a:schemeClr val="bg2"/>
              </a:solidFill>
              <a:latin typeface="+mj-ea"/>
              <a:ea typeface="+mj-ea"/>
            </a:endParaRPr>
          </a:p>
        </p:txBody>
      </p:sp>
      <p:sp>
        <p:nvSpPr>
          <p:cNvPr id="26" name="TextBox 26">
            <a:extLst>
              <a:ext uri="{FF2B5EF4-FFF2-40B4-BE49-F238E27FC236}">
                <a16:creationId xmlns:a16="http://schemas.microsoft.com/office/drawing/2014/main" id="{0D79B867-FE3A-4DB1-A806-B9B66710C346}"/>
              </a:ext>
            </a:extLst>
          </p:cNvPr>
          <p:cNvSpPr txBox="1"/>
          <p:nvPr/>
        </p:nvSpPr>
        <p:spPr>
          <a:xfrm>
            <a:off x="1100399" y="4767569"/>
            <a:ext cx="4157076" cy="738664"/>
          </a:xfrm>
          <a:prstGeom prst="rect">
            <a:avLst/>
          </a:prstGeom>
          <a:noFill/>
        </p:spPr>
        <p:txBody>
          <a:bodyPr wrap="square" rtlCol="0">
            <a:spAutoFit/>
          </a:bodyPr>
          <a:lstStyle/>
          <a:p>
            <a:pPr algn="just"/>
            <a:r>
              <a:rPr lang="zh-CN" altLang="en-US" sz="1400" dirty="0">
                <a:solidFill>
                  <a:schemeClr val="bg2"/>
                </a:solidFill>
                <a:latin typeface="+mj-ea"/>
                <a:ea typeface="+mj-ea"/>
              </a:rPr>
              <a:t>植体周病一旦发生，植体周破坏进展较快；</a:t>
            </a:r>
            <a:endParaRPr lang="en-US" altLang="zh-CN" sz="1400" dirty="0">
              <a:solidFill>
                <a:schemeClr val="bg2"/>
              </a:solidFill>
              <a:latin typeface="+mj-ea"/>
              <a:ea typeface="+mj-ea"/>
            </a:endParaRPr>
          </a:p>
          <a:p>
            <a:pPr algn="just"/>
            <a:r>
              <a:rPr lang="zh-CN" altLang="en-US" sz="1400" dirty="0">
                <a:solidFill>
                  <a:schemeClr val="bg2"/>
                </a:solidFill>
                <a:latin typeface="+mj-ea"/>
                <a:ea typeface="+mj-ea"/>
              </a:rPr>
              <a:t>植体周组织破坏较重，更容易溢脓；</a:t>
            </a:r>
            <a:endParaRPr lang="en-US" altLang="zh-CN" sz="1400" dirty="0">
              <a:solidFill>
                <a:schemeClr val="bg2"/>
              </a:solidFill>
              <a:latin typeface="+mj-ea"/>
              <a:ea typeface="+mj-ea"/>
            </a:endParaRPr>
          </a:p>
          <a:p>
            <a:pPr algn="just"/>
            <a:r>
              <a:rPr lang="zh-CN" altLang="en-US" sz="1400" dirty="0">
                <a:solidFill>
                  <a:schemeClr val="bg2"/>
                </a:solidFill>
                <a:latin typeface="+mj-ea"/>
                <a:ea typeface="+mj-ea"/>
              </a:rPr>
              <a:t>抗菌治疗效果较差。</a:t>
            </a:r>
            <a:endParaRPr lang="id-ID" sz="1400" dirty="0">
              <a:solidFill>
                <a:schemeClr val="bg2"/>
              </a:solidFill>
              <a:latin typeface="+mj-ea"/>
              <a:ea typeface="+mj-ea"/>
            </a:endParaRPr>
          </a:p>
        </p:txBody>
      </p:sp>
      <p:cxnSp>
        <p:nvCxnSpPr>
          <p:cNvPr id="31" name="Straight Arrow Connector 38">
            <a:extLst>
              <a:ext uri="{FF2B5EF4-FFF2-40B4-BE49-F238E27FC236}">
                <a16:creationId xmlns:a16="http://schemas.microsoft.com/office/drawing/2014/main" id="{C9584731-EB80-49E0-A759-E54691D7EC68}"/>
              </a:ext>
            </a:extLst>
          </p:cNvPr>
          <p:cNvCxnSpPr>
            <a:cxnSpLocks/>
          </p:cNvCxnSpPr>
          <p:nvPr/>
        </p:nvCxnSpPr>
        <p:spPr>
          <a:xfrm>
            <a:off x="6989905" y="1706250"/>
            <a:ext cx="0" cy="3359908"/>
          </a:xfrm>
          <a:prstGeom prst="straightConnector1">
            <a:avLst/>
          </a:prstGeom>
          <a:ln w="25400">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398AD59-2832-4841-A019-29C9AD185C32}"/>
              </a:ext>
            </a:extLst>
          </p:cNvPr>
          <p:cNvSpPr txBox="1"/>
          <p:nvPr/>
        </p:nvSpPr>
        <p:spPr>
          <a:xfrm flipH="1">
            <a:off x="5267521" y="1521584"/>
            <a:ext cx="726589" cy="369332"/>
          </a:xfrm>
          <a:prstGeom prst="rect">
            <a:avLst/>
          </a:prstGeom>
          <a:noFill/>
        </p:spPr>
        <p:txBody>
          <a:bodyPr wrap="square" rtlCol="0">
            <a:spAutoFit/>
          </a:bodyPr>
          <a:lstStyle/>
          <a:p>
            <a:r>
              <a:rPr lang="zh-CN" altLang="en-US" b="1" dirty="0">
                <a:solidFill>
                  <a:srgbClr val="6B6889"/>
                </a:solidFill>
              </a:rPr>
              <a:t>解剖</a:t>
            </a:r>
          </a:p>
        </p:txBody>
      </p:sp>
      <p:sp>
        <p:nvSpPr>
          <p:cNvPr id="33" name="文本框 32">
            <a:extLst>
              <a:ext uri="{FF2B5EF4-FFF2-40B4-BE49-F238E27FC236}">
                <a16:creationId xmlns:a16="http://schemas.microsoft.com/office/drawing/2014/main" id="{C934F350-2C2C-4BDE-ADAD-D0580D20E1FE}"/>
              </a:ext>
            </a:extLst>
          </p:cNvPr>
          <p:cNvSpPr txBox="1"/>
          <p:nvPr/>
        </p:nvSpPr>
        <p:spPr>
          <a:xfrm flipH="1">
            <a:off x="5268598" y="2496626"/>
            <a:ext cx="726589" cy="646331"/>
          </a:xfrm>
          <a:prstGeom prst="rect">
            <a:avLst/>
          </a:prstGeom>
          <a:noFill/>
        </p:spPr>
        <p:txBody>
          <a:bodyPr wrap="square" rtlCol="0">
            <a:spAutoFit/>
          </a:bodyPr>
          <a:lstStyle/>
          <a:p>
            <a:r>
              <a:rPr lang="zh-CN" altLang="en-US" b="1" dirty="0">
                <a:solidFill>
                  <a:srgbClr val="6B6889"/>
                </a:solidFill>
              </a:rPr>
              <a:t>免疫</a:t>
            </a:r>
            <a:endParaRPr lang="en-US" altLang="zh-CN" b="1" dirty="0">
              <a:solidFill>
                <a:srgbClr val="6B6889"/>
              </a:solidFill>
            </a:endParaRPr>
          </a:p>
          <a:p>
            <a:r>
              <a:rPr lang="zh-CN" altLang="en-US" b="1" dirty="0">
                <a:solidFill>
                  <a:srgbClr val="6B6889"/>
                </a:solidFill>
              </a:rPr>
              <a:t>细胞</a:t>
            </a:r>
          </a:p>
        </p:txBody>
      </p:sp>
      <p:sp>
        <p:nvSpPr>
          <p:cNvPr id="34" name="文本框 33">
            <a:extLst>
              <a:ext uri="{FF2B5EF4-FFF2-40B4-BE49-F238E27FC236}">
                <a16:creationId xmlns:a16="http://schemas.microsoft.com/office/drawing/2014/main" id="{1B15E2B5-FE0D-4688-9A2D-CEC45C461892}"/>
              </a:ext>
            </a:extLst>
          </p:cNvPr>
          <p:cNvSpPr txBox="1"/>
          <p:nvPr/>
        </p:nvSpPr>
        <p:spPr>
          <a:xfrm flipH="1">
            <a:off x="5287724" y="3594662"/>
            <a:ext cx="726589" cy="646331"/>
          </a:xfrm>
          <a:prstGeom prst="rect">
            <a:avLst/>
          </a:prstGeom>
          <a:noFill/>
        </p:spPr>
        <p:txBody>
          <a:bodyPr wrap="square" rtlCol="0">
            <a:spAutoFit/>
          </a:bodyPr>
          <a:lstStyle/>
          <a:p>
            <a:r>
              <a:rPr lang="zh-CN" altLang="en-US" b="1" dirty="0">
                <a:solidFill>
                  <a:srgbClr val="6B6889"/>
                </a:solidFill>
              </a:rPr>
              <a:t>免疫因子</a:t>
            </a:r>
          </a:p>
        </p:txBody>
      </p:sp>
      <p:sp>
        <p:nvSpPr>
          <p:cNvPr id="35" name="文本框 34">
            <a:extLst>
              <a:ext uri="{FF2B5EF4-FFF2-40B4-BE49-F238E27FC236}">
                <a16:creationId xmlns:a16="http://schemas.microsoft.com/office/drawing/2014/main" id="{D3142393-A044-4D89-A833-7072888C0439}"/>
              </a:ext>
            </a:extLst>
          </p:cNvPr>
          <p:cNvSpPr txBox="1"/>
          <p:nvPr/>
        </p:nvSpPr>
        <p:spPr>
          <a:xfrm flipH="1">
            <a:off x="5257475" y="4855168"/>
            <a:ext cx="726589" cy="369332"/>
          </a:xfrm>
          <a:prstGeom prst="rect">
            <a:avLst/>
          </a:prstGeom>
          <a:noFill/>
        </p:spPr>
        <p:txBody>
          <a:bodyPr wrap="square" rtlCol="0">
            <a:spAutoFit/>
          </a:bodyPr>
          <a:lstStyle/>
          <a:p>
            <a:r>
              <a:rPr lang="zh-CN" altLang="en-US" b="1" dirty="0">
                <a:solidFill>
                  <a:srgbClr val="6B6889"/>
                </a:solidFill>
              </a:rPr>
              <a:t>临床</a:t>
            </a:r>
          </a:p>
        </p:txBody>
      </p:sp>
      <p:sp>
        <p:nvSpPr>
          <p:cNvPr id="36" name="矩形 35">
            <a:extLst>
              <a:ext uri="{FF2B5EF4-FFF2-40B4-BE49-F238E27FC236}">
                <a16:creationId xmlns:a16="http://schemas.microsoft.com/office/drawing/2014/main" id="{5B7B1233-77F0-4A48-A72B-05686C5BED22}"/>
              </a:ext>
            </a:extLst>
          </p:cNvPr>
          <p:cNvSpPr/>
          <p:nvPr/>
        </p:nvSpPr>
        <p:spPr>
          <a:xfrm>
            <a:off x="6096000" y="6214824"/>
            <a:ext cx="6096000" cy="430887"/>
          </a:xfrm>
          <a:prstGeom prst="rect">
            <a:avLst/>
          </a:prstGeom>
        </p:spPr>
        <p:txBody>
          <a:bodyPr>
            <a:spAutoFit/>
          </a:bodyPr>
          <a:lstStyle/>
          <a:p>
            <a:r>
              <a:rPr lang="en-US" altLang="zh-CN" sz="1100" i="1" dirty="0"/>
              <a:t>Robitaille et al.</a:t>
            </a:r>
            <a:r>
              <a:rPr lang="zh-CN" altLang="en-US" sz="1100" i="1" dirty="0"/>
              <a:t>， </a:t>
            </a:r>
            <a:r>
              <a:rPr lang="en-US" altLang="zh-CN" sz="1100" i="1" dirty="0"/>
              <a:t>2016</a:t>
            </a:r>
            <a:r>
              <a:rPr lang="zh-CN" altLang="en-US" sz="1100" i="1" dirty="0"/>
              <a:t>；</a:t>
            </a:r>
            <a:r>
              <a:rPr lang="en-US" altLang="zh-CN" sz="1100" i="1" dirty="0" err="1"/>
              <a:t>Emecen-Huja</a:t>
            </a:r>
            <a:r>
              <a:rPr lang="en-US" altLang="zh-CN" sz="1100" i="1" dirty="0"/>
              <a:t> et al.， 2013)</a:t>
            </a:r>
            <a:r>
              <a:rPr lang="zh-CN" altLang="en-US" sz="1100" i="1" dirty="0"/>
              <a:t>；</a:t>
            </a:r>
            <a:r>
              <a:rPr lang="en-US" altLang="zh-CN" sz="1100" i="1" dirty="0"/>
              <a:t> </a:t>
            </a:r>
            <a:r>
              <a:rPr lang="en-US" altLang="zh-CN" sz="1100" i="1" dirty="0" err="1"/>
              <a:t>Carcuac</a:t>
            </a:r>
            <a:r>
              <a:rPr lang="en-US" altLang="zh-CN" sz="1100" i="1" dirty="0"/>
              <a:t> and </a:t>
            </a:r>
            <a:r>
              <a:rPr lang="en-US" altLang="zh-CN" sz="1100" i="1" dirty="0" err="1"/>
              <a:t>Berglundh</a:t>
            </a:r>
            <a:r>
              <a:rPr lang="en-US" altLang="zh-CN" sz="1100" i="1" dirty="0"/>
              <a:t>, 2014</a:t>
            </a:r>
            <a:r>
              <a:rPr lang="zh-CN" altLang="en-US" sz="1100" i="1" dirty="0"/>
              <a:t>；</a:t>
            </a:r>
            <a:r>
              <a:rPr lang="en-US" altLang="zh-CN" sz="1100" i="1" dirty="0"/>
              <a:t> </a:t>
            </a:r>
            <a:r>
              <a:rPr lang="en-US" altLang="zh-CN" sz="1100" i="1" dirty="0" err="1"/>
              <a:t>Berglundh</a:t>
            </a:r>
            <a:r>
              <a:rPr lang="en-US" altLang="zh-CN" sz="1100" i="1" dirty="0"/>
              <a:t> et al.， 2011 </a:t>
            </a:r>
            <a:r>
              <a:rPr lang="zh-CN" altLang="en-US" sz="1100" i="1" dirty="0"/>
              <a:t>；</a:t>
            </a:r>
            <a:r>
              <a:rPr lang="en-US" altLang="zh-CN" sz="1100" i="1" dirty="0"/>
              <a:t> </a:t>
            </a:r>
            <a:r>
              <a:rPr lang="en-US" altLang="zh-CN" sz="1100" i="1" dirty="0" err="1"/>
              <a:t>Carcuac</a:t>
            </a:r>
            <a:r>
              <a:rPr lang="en-US" altLang="zh-CN" sz="1100" i="1" dirty="0"/>
              <a:t> and </a:t>
            </a:r>
            <a:r>
              <a:rPr lang="en-US" altLang="zh-CN" sz="1100" i="1" dirty="0" err="1"/>
              <a:t>Berglundh</a:t>
            </a:r>
            <a:r>
              <a:rPr lang="en-US" altLang="zh-CN" sz="1100" i="1" dirty="0"/>
              <a:t>, 2014 </a:t>
            </a:r>
            <a:r>
              <a:rPr lang="zh-CN" altLang="en-US" sz="1100" i="1" dirty="0"/>
              <a:t>；</a:t>
            </a:r>
            <a:r>
              <a:rPr lang="en-US" altLang="zh-CN" sz="1100" i="1" dirty="0"/>
              <a:t> Becker et al.</a:t>
            </a:r>
            <a:r>
              <a:rPr lang="zh-CN" altLang="en-US" sz="1100" i="1" dirty="0"/>
              <a:t>， </a:t>
            </a:r>
            <a:r>
              <a:rPr lang="en-US" altLang="zh-CN" sz="1100" i="1" dirty="0"/>
              <a:t>2014.</a:t>
            </a:r>
          </a:p>
        </p:txBody>
      </p:sp>
      <p:sp>
        <p:nvSpPr>
          <p:cNvPr id="37" name="矩形: 圆角 36">
            <a:extLst>
              <a:ext uri="{FF2B5EF4-FFF2-40B4-BE49-F238E27FC236}">
                <a16:creationId xmlns:a16="http://schemas.microsoft.com/office/drawing/2014/main" id="{DC2FF6A2-9B45-4064-8C55-3823EF6A0331}"/>
              </a:ext>
            </a:extLst>
          </p:cNvPr>
          <p:cNvSpPr/>
          <p:nvPr/>
        </p:nvSpPr>
        <p:spPr>
          <a:xfrm>
            <a:off x="7199329" y="5170195"/>
            <a:ext cx="4737006" cy="462922"/>
          </a:xfrm>
          <a:prstGeom prst="roundRect">
            <a:avLst/>
          </a:prstGeom>
          <a:solidFill>
            <a:srgbClr val="FC9A1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defTabSz="889000">
              <a:lnSpc>
                <a:spcPct val="90000"/>
              </a:lnSpc>
              <a:spcBef>
                <a:spcPct val="0"/>
              </a:spcBef>
              <a:spcAft>
                <a:spcPct val="35000"/>
              </a:spcAft>
            </a:pPr>
            <a:r>
              <a:rPr lang="zh-CN" altLang="en-US" sz="2000" b="1" dirty="0">
                <a:solidFill>
                  <a:schemeClr val="tx1"/>
                </a:solidFill>
              </a:rPr>
              <a:t>牙周菌群和植体周菌群有没有差异呢？</a:t>
            </a:r>
            <a:endParaRPr lang="en-US" altLang="zh-CN" sz="1600" b="1" dirty="0">
              <a:solidFill>
                <a:schemeClr val="tx1"/>
              </a:solidFill>
            </a:endParaRPr>
          </a:p>
        </p:txBody>
      </p:sp>
      <p:sp>
        <p:nvSpPr>
          <p:cNvPr id="38" name="任意多边形: 形状 37">
            <a:extLst>
              <a:ext uri="{FF2B5EF4-FFF2-40B4-BE49-F238E27FC236}">
                <a16:creationId xmlns:a16="http://schemas.microsoft.com/office/drawing/2014/main" id="{1D73CED8-2F77-4190-A70A-CAED1BD5FAC3}"/>
              </a:ext>
            </a:extLst>
          </p:cNvPr>
          <p:cNvSpPr/>
          <p:nvPr/>
        </p:nvSpPr>
        <p:spPr>
          <a:xfrm>
            <a:off x="8370693" y="1011130"/>
            <a:ext cx="1046130" cy="529570"/>
          </a:xfrm>
          <a:custGeom>
            <a:avLst/>
            <a:gdLst>
              <a:gd name="connsiteX0" fmla="*/ 0 w 9464041"/>
              <a:gd name="connsiteY0" fmla="*/ 134096 h 804557"/>
              <a:gd name="connsiteX1" fmla="*/ 134096 w 9464041"/>
              <a:gd name="connsiteY1" fmla="*/ 0 h 804557"/>
              <a:gd name="connsiteX2" fmla="*/ 9329945 w 9464041"/>
              <a:gd name="connsiteY2" fmla="*/ 0 h 804557"/>
              <a:gd name="connsiteX3" fmla="*/ 9464041 w 9464041"/>
              <a:gd name="connsiteY3" fmla="*/ 134096 h 804557"/>
              <a:gd name="connsiteX4" fmla="*/ 9464041 w 9464041"/>
              <a:gd name="connsiteY4" fmla="*/ 670461 h 804557"/>
              <a:gd name="connsiteX5" fmla="*/ 9329945 w 9464041"/>
              <a:gd name="connsiteY5" fmla="*/ 804557 h 804557"/>
              <a:gd name="connsiteX6" fmla="*/ 134096 w 9464041"/>
              <a:gd name="connsiteY6" fmla="*/ 804557 h 804557"/>
              <a:gd name="connsiteX7" fmla="*/ 0 w 9464041"/>
              <a:gd name="connsiteY7" fmla="*/ 670461 h 804557"/>
              <a:gd name="connsiteX8" fmla="*/ 0 w 9464041"/>
              <a:gd name="connsiteY8" fmla="*/ 134096 h 80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4041" h="804557">
                <a:moveTo>
                  <a:pt x="0" y="134096"/>
                </a:moveTo>
                <a:cubicBezTo>
                  <a:pt x="0" y="60037"/>
                  <a:pt x="60037" y="0"/>
                  <a:pt x="134096" y="0"/>
                </a:cubicBezTo>
                <a:lnTo>
                  <a:pt x="9329945" y="0"/>
                </a:lnTo>
                <a:cubicBezTo>
                  <a:pt x="9404004" y="0"/>
                  <a:pt x="9464041" y="60037"/>
                  <a:pt x="9464041" y="134096"/>
                </a:cubicBezTo>
                <a:lnTo>
                  <a:pt x="9464041" y="670461"/>
                </a:lnTo>
                <a:cubicBezTo>
                  <a:pt x="9464041" y="744520"/>
                  <a:pt x="9404004" y="804557"/>
                  <a:pt x="9329945" y="804557"/>
                </a:cubicBezTo>
                <a:lnTo>
                  <a:pt x="134096" y="804557"/>
                </a:lnTo>
                <a:cubicBezTo>
                  <a:pt x="60037" y="804557"/>
                  <a:pt x="0" y="744520"/>
                  <a:pt x="0" y="670461"/>
                </a:cubicBezTo>
                <a:lnTo>
                  <a:pt x="0" y="1340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5475" tIns="115475" rIns="115475" bIns="115475" numCol="1" spcCol="1270" anchor="ctr" anchorCtr="0">
            <a:noAutofit/>
          </a:bodyPr>
          <a:lstStyle/>
          <a:p>
            <a:pPr marL="0" lvl="0" indent="0" algn="l" defTabSz="889000">
              <a:lnSpc>
                <a:spcPct val="90000"/>
              </a:lnSpc>
              <a:spcBef>
                <a:spcPct val="0"/>
              </a:spcBef>
              <a:spcAft>
                <a:spcPct val="35000"/>
              </a:spcAft>
              <a:buNone/>
            </a:pPr>
            <a:r>
              <a:rPr lang="zh-CN" altLang="en-US" sz="2000" kern="1200" dirty="0"/>
              <a:t>天然牙</a:t>
            </a:r>
            <a:endParaRPr lang="zh-CN" altLang="en-US" sz="1600" kern="1200" dirty="0"/>
          </a:p>
        </p:txBody>
      </p:sp>
      <p:sp>
        <p:nvSpPr>
          <p:cNvPr id="39" name="任意多边形: 形状 38">
            <a:extLst>
              <a:ext uri="{FF2B5EF4-FFF2-40B4-BE49-F238E27FC236}">
                <a16:creationId xmlns:a16="http://schemas.microsoft.com/office/drawing/2014/main" id="{733F89F8-9A84-4AF8-B52C-DED1AFA1D233}"/>
              </a:ext>
            </a:extLst>
          </p:cNvPr>
          <p:cNvSpPr/>
          <p:nvPr/>
        </p:nvSpPr>
        <p:spPr>
          <a:xfrm>
            <a:off x="9977056" y="989220"/>
            <a:ext cx="1046130" cy="529570"/>
          </a:xfrm>
          <a:custGeom>
            <a:avLst/>
            <a:gdLst>
              <a:gd name="connsiteX0" fmla="*/ 0 w 9464041"/>
              <a:gd name="connsiteY0" fmla="*/ 134096 h 804557"/>
              <a:gd name="connsiteX1" fmla="*/ 134096 w 9464041"/>
              <a:gd name="connsiteY1" fmla="*/ 0 h 804557"/>
              <a:gd name="connsiteX2" fmla="*/ 9329945 w 9464041"/>
              <a:gd name="connsiteY2" fmla="*/ 0 h 804557"/>
              <a:gd name="connsiteX3" fmla="*/ 9464041 w 9464041"/>
              <a:gd name="connsiteY3" fmla="*/ 134096 h 804557"/>
              <a:gd name="connsiteX4" fmla="*/ 9464041 w 9464041"/>
              <a:gd name="connsiteY4" fmla="*/ 670461 h 804557"/>
              <a:gd name="connsiteX5" fmla="*/ 9329945 w 9464041"/>
              <a:gd name="connsiteY5" fmla="*/ 804557 h 804557"/>
              <a:gd name="connsiteX6" fmla="*/ 134096 w 9464041"/>
              <a:gd name="connsiteY6" fmla="*/ 804557 h 804557"/>
              <a:gd name="connsiteX7" fmla="*/ 0 w 9464041"/>
              <a:gd name="connsiteY7" fmla="*/ 670461 h 804557"/>
              <a:gd name="connsiteX8" fmla="*/ 0 w 9464041"/>
              <a:gd name="connsiteY8" fmla="*/ 134096 h 80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4041" h="804557">
                <a:moveTo>
                  <a:pt x="0" y="134096"/>
                </a:moveTo>
                <a:cubicBezTo>
                  <a:pt x="0" y="60037"/>
                  <a:pt x="60037" y="0"/>
                  <a:pt x="134096" y="0"/>
                </a:cubicBezTo>
                <a:lnTo>
                  <a:pt x="9329945" y="0"/>
                </a:lnTo>
                <a:cubicBezTo>
                  <a:pt x="9404004" y="0"/>
                  <a:pt x="9464041" y="60037"/>
                  <a:pt x="9464041" y="134096"/>
                </a:cubicBezTo>
                <a:lnTo>
                  <a:pt x="9464041" y="670461"/>
                </a:lnTo>
                <a:cubicBezTo>
                  <a:pt x="9464041" y="744520"/>
                  <a:pt x="9404004" y="804557"/>
                  <a:pt x="9329945" y="804557"/>
                </a:cubicBezTo>
                <a:lnTo>
                  <a:pt x="134096" y="804557"/>
                </a:lnTo>
                <a:cubicBezTo>
                  <a:pt x="60037" y="804557"/>
                  <a:pt x="0" y="744520"/>
                  <a:pt x="0" y="670461"/>
                </a:cubicBezTo>
                <a:lnTo>
                  <a:pt x="0" y="1340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5475" tIns="115475" rIns="115475" bIns="115475" numCol="1" spcCol="1270" anchor="ctr" anchorCtr="0">
            <a:noAutofit/>
          </a:bodyPr>
          <a:lstStyle/>
          <a:p>
            <a:pPr marL="0" lvl="0" indent="0" algn="l" defTabSz="889000">
              <a:lnSpc>
                <a:spcPct val="90000"/>
              </a:lnSpc>
              <a:spcBef>
                <a:spcPct val="0"/>
              </a:spcBef>
              <a:spcAft>
                <a:spcPct val="35000"/>
              </a:spcAft>
              <a:buNone/>
            </a:pPr>
            <a:r>
              <a:rPr lang="zh-CN" altLang="en-US" sz="2000" kern="1200" dirty="0"/>
              <a:t>种植体</a:t>
            </a:r>
            <a:endParaRPr lang="zh-CN" altLang="en-US" sz="1600" kern="1200" dirty="0"/>
          </a:p>
        </p:txBody>
      </p:sp>
    </p:spTree>
    <p:extLst>
      <p:ext uri="{BB962C8B-B14F-4D97-AF65-F5344CB8AC3E}">
        <p14:creationId xmlns:p14="http://schemas.microsoft.com/office/powerpoint/2010/main" val="16104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8457" y="258233"/>
            <a:ext cx="5293927" cy="529569"/>
          </a:xfrm>
        </p:spPr>
        <p:txBody>
          <a:bodyPr/>
          <a:lstStyle/>
          <a:p>
            <a:r>
              <a:rPr kumimoji="1" lang="zh-CN" altLang="en-US" dirty="0"/>
              <a:t>基本背景介绍</a:t>
            </a:r>
          </a:p>
        </p:txBody>
      </p:sp>
      <p:sp>
        <p:nvSpPr>
          <p:cNvPr id="3" name="文本占位符 2"/>
          <p:cNvSpPr>
            <a:spLocks noGrp="1"/>
          </p:cNvSpPr>
          <p:nvPr>
            <p:ph type="body" sz="quarter" idx="13"/>
          </p:nvPr>
        </p:nvSpPr>
        <p:spPr/>
        <p:txBody>
          <a:bodyPr/>
          <a:lstStyle/>
          <a:p>
            <a:r>
              <a:rPr kumimoji="1" lang="en-US" altLang="zh-CN" dirty="0"/>
              <a:t>04</a:t>
            </a:r>
            <a:endParaRPr kumimoji="1" lang="zh-CN" altLang="en-US" dirty="0"/>
          </a:p>
        </p:txBody>
      </p:sp>
      <p:sp>
        <p:nvSpPr>
          <p:cNvPr id="17" name="矩形 16">
            <a:extLst>
              <a:ext uri="{FF2B5EF4-FFF2-40B4-BE49-F238E27FC236}">
                <a16:creationId xmlns:a16="http://schemas.microsoft.com/office/drawing/2014/main" id="{ECF89227-24B4-4E02-B576-50F229F25CA2}"/>
              </a:ext>
            </a:extLst>
          </p:cNvPr>
          <p:cNvSpPr/>
          <p:nvPr/>
        </p:nvSpPr>
        <p:spPr>
          <a:xfrm>
            <a:off x="7068961" y="842585"/>
            <a:ext cx="3222357" cy="452432"/>
          </a:xfrm>
          <a:prstGeom prst="rect">
            <a:avLst/>
          </a:prstGeom>
        </p:spPr>
        <p:txBody>
          <a:bodyPr wrap="none">
            <a:spAutoFit/>
          </a:bodyPr>
          <a:lstStyle/>
          <a:p>
            <a:pPr algn="ctr" defTabSz="609585">
              <a:lnSpc>
                <a:spcPct val="130000"/>
              </a:lnSpc>
            </a:pPr>
            <a:r>
              <a:rPr lang="zh-CN" altLang="en-US" sz="2000" b="1" dirty="0">
                <a:solidFill>
                  <a:schemeClr val="accent2">
                    <a:lumMod val="50000"/>
                  </a:schemeClr>
                </a:solidFill>
                <a:ea typeface="微软雅黑" charset="0"/>
              </a:rPr>
              <a:t>微生物组（</a:t>
            </a:r>
            <a:r>
              <a:rPr lang="en-US" altLang="zh-CN" sz="2000" b="1" dirty="0">
                <a:solidFill>
                  <a:schemeClr val="accent2">
                    <a:lumMod val="50000"/>
                  </a:schemeClr>
                </a:solidFill>
                <a:ea typeface="微软雅黑" charset="0"/>
              </a:rPr>
              <a:t>Microbiome</a:t>
            </a:r>
            <a:r>
              <a:rPr lang="zh-CN" altLang="en-US" sz="2000" b="1" dirty="0">
                <a:solidFill>
                  <a:schemeClr val="accent2">
                    <a:lumMod val="50000"/>
                  </a:schemeClr>
                </a:solidFill>
                <a:ea typeface="微软雅黑" charset="0"/>
              </a:rPr>
              <a:t>）</a:t>
            </a:r>
            <a:endParaRPr lang="en-US" altLang="zh-CN" sz="2000" b="1" dirty="0">
              <a:solidFill>
                <a:schemeClr val="accent2">
                  <a:lumMod val="50000"/>
                </a:schemeClr>
              </a:solidFill>
              <a:ea typeface="微软雅黑" charset="0"/>
            </a:endParaRPr>
          </a:p>
        </p:txBody>
      </p:sp>
      <p:pic>
        <p:nvPicPr>
          <p:cNvPr id="18" name="图片 17">
            <a:extLst>
              <a:ext uri="{FF2B5EF4-FFF2-40B4-BE49-F238E27FC236}">
                <a16:creationId xmlns:a16="http://schemas.microsoft.com/office/drawing/2014/main" id="{DBE28A23-22EE-47AC-930B-C487AA5F8A10}"/>
              </a:ext>
            </a:extLst>
          </p:cNvPr>
          <p:cNvPicPr>
            <a:picLocks noChangeAspect="1"/>
          </p:cNvPicPr>
          <p:nvPr/>
        </p:nvPicPr>
        <p:blipFill>
          <a:blip r:embed="rId3"/>
          <a:stretch>
            <a:fillRect/>
          </a:stretch>
        </p:blipFill>
        <p:spPr>
          <a:xfrm>
            <a:off x="4751184" y="1375639"/>
            <a:ext cx="7292972" cy="4038950"/>
          </a:xfrm>
          <a:prstGeom prst="rect">
            <a:avLst/>
          </a:prstGeom>
        </p:spPr>
      </p:pic>
      <p:pic>
        <p:nvPicPr>
          <p:cNvPr id="19" name="图片 18">
            <a:extLst>
              <a:ext uri="{FF2B5EF4-FFF2-40B4-BE49-F238E27FC236}">
                <a16:creationId xmlns:a16="http://schemas.microsoft.com/office/drawing/2014/main" id="{042039C6-E9F0-4DB5-97B1-1B19D7C0B63A}"/>
              </a:ext>
            </a:extLst>
          </p:cNvPr>
          <p:cNvPicPr>
            <a:picLocks noChangeAspect="1"/>
          </p:cNvPicPr>
          <p:nvPr/>
        </p:nvPicPr>
        <p:blipFill rotWithShape="1">
          <a:blip r:embed="rId4"/>
          <a:srcRect l="87233" t="43813"/>
          <a:stretch/>
        </p:blipFill>
        <p:spPr>
          <a:xfrm>
            <a:off x="147698" y="1971076"/>
            <a:ext cx="1424940" cy="3327169"/>
          </a:xfrm>
          <a:prstGeom prst="rect">
            <a:avLst/>
          </a:prstGeom>
        </p:spPr>
      </p:pic>
      <p:pic>
        <p:nvPicPr>
          <p:cNvPr id="20" name="图片 19">
            <a:extLst>
              <a:ext uri="{FF2B5EF4-FFF2-40B4-BE49-F238E27FC236}">
                <a16:creationId xmlns:a16="http://schemas.microsoft.com/office/drawing/2014/main" id="{571DC3FD-3DE4-4F7C-8A44-1A9D3AE75003}"/>
              </a:ext>
            </a:extLst>
          </p:cNvPr>
          <p:cNvPicPr>
            <a:picLocks noChangeAspect="1"/>
          </p:cNvPicPr>
          <p:nvPr/>
        </p:nvPicPr>
        <p:blipFill rotWithShape="1">
          <a:blip r:embed="rId5"/>
          <a:srcRect l="29345" t="18962" r="32949"/>
          <a:stretch/>
        </p:blipFill>
        <p:spPr>
          <a:xfrm>
            <a:off x="1622913" y="1971074"/>
            <a:ext cx="1531768" cy="3327171"/>
          </a:xfrm>
          <a:prstGeom prst="rect">
            <a:avLst/>
          </a:prstGeom>
        </p:spPr>
      </p:pic>
      <p:sp>
        <p:nvSpPr>
          <p:cNvPr id="21" name="矩形 20">
            <a:extLst>
              <a:ext uri="{FF2B5EF4-FFF2-40B4-BE49-F238E27FC236}">
                <a16:creationId xmlns:a16="http://schemas.microsoft.com/office/drawing/2014/main" id="{9F40E388-F092-4BCC-986F-EEAA5885160B}"/>
              </a:ext>
            </a:extLst>
          </p:cNvPr>
          <p:cNvSpPr/>
          <p:nvPr/>
        </p:nvSpPr>
        <p:spPr>
          <a:xfrm>
            <a:off x="147698" y="1415936"/>
            <a:ext cx="1424940" cy="486559"/>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latin typeface="Arial" panose="020B0604020202020204" pitchFamily="34" charset="0"/>
                <a:ea typeface="+mj-ea"/>
                <a:cs typeface="Arial" panose="020B0604020202020204" pitchFamily="34" charset="0"/>
              </a:rPr>
              <a:t>PCR</a:t>
            </a:r>
            <a:endParaRPr lang="zh-CN" altLang="en-US" b="1" dirty="0">
              <a:latin typeface="Arial" panose="020B0604020202020204" pitchFamily="34" charset="0"/>
              <a:ea typeface="+mj-ea"/>
              <a:cs typeface="Arial" panose="020B0604020202020204" pitchFamily="34" charset="0"/>
            </a:endParaRPr>
          </a:p>
        </p:txBody>
      </p:sp>
      <p:sp>
        <p:nvSpPr>
          <p:cNvPr id="22" name="矩形 21">
            <a:extLst>
              <a:ext uri="{FF2B5EF4-FFF2-40B4-BE49-F238E27FC236}">
                <a16:creationId xmlns:a16="http://schemas.microsoft.com/office/drawing/2014/main" id="{7D5DA1A3-2F37-47B1-A7B5-02745F55D3D0}"/>
              </a:ext>
            </a:extLst>
          </p:cNvPr>
          <p:cNvSpPr/>
          <p:nvPr/>
        </p:nvSpPr>
        <p:spPr>
          <a:xfrm>
            <a:off x="1622913" y="1405692"/>
            <a:ext cx="1424940" cy="486559"/>
          </a:xfrm>
          <a:prstGeom prst="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b="1" dirty="0">
                <a:latin typeface="Arial" panose="020B0604020202020204" pitchFamily="34" charset="0"/>
                <a:ea typeface="+mj-ea"/>
                <a:cs typeface="Arial" panose="020B0604020202020204" pitchFamily="34" charset="0"/>
              </a:rPr>
              <a:t>棋盘杂交</a:t>
            </a:r>
            <a:endParaRPr lang="en-US" altLang="zh-CN" sz="1200" b="1" dirty="0">
              <a:latin typeface="Arial" panose="020B0604020202020204" pitchFamily="34" charset="0"/>
              <a:ea typeface="+mj-ea"/>
              <a:cs typeface="Arial" panose="020B0604020202020204" pitchFamily="34" charset="0"/>
            </a:endParaRPr>
          </a:p>
          <a:p>
            <a:pPr algn="ctr"/>
            <a:r>
              <a:rPr lang="zh-CN" altLang="en-US" sz="800" dirty="0">
                <a:latin typeface="Arial" panose="020B0604020202020204" pitchFamily="34" charset="0"/>
                <a:ea typeface="+mj-ea"/>
                <a:cs typeface="Arial" panose="020B0604020202020204" pitchFamily="34" charset="0"/>
              </a:rPr>
              <a:t>（</a:t>
            </a:r>
            <a:r>
              <a:rPr lang="en-US" altLang="zh-CN" sz="800" dirty="0">
                <a:latin typeface="Arial" panose="020B0604020202020204" pitchFamily="34" charset="0"/>
                <a:ea typeface="+mj-ea"/>
                <a:cs typeface="Arial" panose="020B0604020202020204" pitchFamily="34" charset="0"/>
              </a:rPr>
              <a:t>Checkboard</a:t>
            </a:r>
          </a:p>
          <a:p>
            <a:pPr algn="ctr"/>
            <a:r>
              <a:rPr lang="en-US" altLang="zh-CN" sz="800" dirty="0">
                <a:latin typeface="Arial" panose="020B0604020202020204" pitchFamily="34" charset="0"/>
                <a:ea typeface="+mj-ea"/>
                <a:cs typeface="Arial" panose="020B0604020202020204" pitchFamily="34" charset="0"/>
              </a:rPr>
              <a:t>DNA-DNA hybrid</a:t>
            </a:r>
            <a:r>
              <a:rPr lang="zh-CN" altLang="en-US" sz="800" dirty="0">
                <a:latin typeface="Arial" panose="020B0604020202020204" pitchFamily="34" charset="0"/>
                <a:ea typeface="+mj-ea"/>
                <a:cs typeface="Arial" panose="020B0604020202020204" pitchFamily="34" charset="0"/>
              </a:rPr>
              <a:t>）</a:t>
            </a:r>
          </a:p>
        </p:txBody>
      </p:sp>
      <p:pic>
        <p:nvPicPr>
          <p:cNvPr id="23" name="Picture 2" descr="https://ars.els-cdn.com/content/image/1-s2.0-S0966842X16000500-gr1.jpg">
            <a:extLst>
              <a:ext uri="{FF2B5EF4-FFF2-40B4-BE49-F238E27FC236}">
                <a16:creationId xmlns:a16="http://schemas.microsoft.com/office/drawing/2014/main" id="{4AAB6FC6-096A-482D-BFEB-D81137A46E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152" r="-1" b="3915"/>
          <a:stretch/>
        </p:blipFill>
        <p:spPr bwMode="auto">
          <a:xfrm>
            <a:off x="3108170" y="1947035"/>
            <a:ext cx="1642351" cy="3351210"/>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D6366ED7-FBDF-4576-A29F-FEEEBE47C834}"/>
              </a:ext>
            </a:extLst>
          </p:cNvPr>
          <p:cNvSpPr/>
          <p:nvPr/>
        </p:nvSpPr>
        <p:spPr>
          <a:xfrm>
            <a:off x="3098126" y="1405693"/>
            <a:ext cx="1652395" cy="486559"/>
          </a:xfrm>
          <a:prstGeom prst="rect">
            <a:avLst/>
          </a:prstGeom>
          <a:solidFill>
            <a:schemeClr val="bg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latin typeface="+mj-ea"/>
                <a:ea typeface="+mj-ea"/>
              </a:rPr>
              <a:t>荧光原位杂交</a:t>
            </a:r>
            <a:r>
              <a:rPr lang="zh-CN" altLang="en-US" sz="1050" dirty="0">
                <a:latin typeface="Arial" panose="020B0604020202020204" pitchFamily="34" charset="0"/>
                <a:ea typeface="+mj-ea"/>
                <a:cs typeface="Arial" panose="020B0604020202020204" pitchFamily="34" charset="0"/>
              </a:rPr>
              <a:t>（</a:t>
            </a:r>
            <a:r>
              <a:rPr lang="en-US" altLang="zh-CN" sz="1050" dirty="0">
                <a:latin typeface="Arial" panose="020B0604020202020204" pitchFamily="34" charset="0"/>
                <a:ea typeface="+mj-ea"/>
                <a:cs typeface="Arial" panose="020B0604020202020204" pitchFamily="34" charset="0"/>
              </a:rPr>
              <a:t>fluorescence in situ hybridization</a:t>
            </a:r>
            <a:r>
              <a:rPr lang="zh-CN" altLang="en-US" sz="1050" dirty="0">
                <a:latin typeface="Arial" panose="020B0604020202020204" pitchFamily="34" charset="0"/>
                <a:ea typeface="+mj-ea"/>
                <a:cs typeface="Arial" panose="020B0604020202020204" pitchFamily="34" charset="0"/>
              </a:rPr>
              <a:t>， </a:t>
            </a:r>
            <a:r>
              <a:rPr lang="en-US" altLang="zh-CN" sz="1050" dirty="0">
                <a:latin typeface="Arial" panose="020B0604020202020204" pitchFamily="34" charset="0"/>
                <a:ea typeface="+mj-ea"/>
                <a:cs typeface="Arial" panose="020B0604020202020204" pitchFamily="34" charset="0"/>
              </a:rPr>
              <a:t>FISH</a:t>
            </a:r>
            <a:r>
              <a:rPr lang="zh-CN" altLang="en-US" sz="1050" dirty="0">
                <a:latin typeface="Arial" panose="020B0604020202020204" pitchFamily="34" charset="0"/>
                <a:cs typeface="Arial" panose="020B0604020202020204" pitchFamily="34" charset="0"/>
              </a:rPr>
              <a:t>）</a:t>
            </a:r>
            <a:endParaRPr lang="zh-CN" altLang="en-US" sz="1200" dirty="0">
              <a:latin typeface="Arial" panose="020B0604020202020204" pitchFamily="34" charset="0"/>
              <a:ea typeface="+mj-ea"/>
              <a:cs typeface="Arial" panose="020B0604020202020204" pitchFamily="34" charset="0"/>
            </a:endParaRPr>
          </a:p>
        </p:txBody>
      </p:sp>
      <p:sp>
        <p:nvSpPr>
          <p:cNvPr id="25" name="矩形 24">
            <a:extLst>
              <a:ext uri="{FF2B5EF4-FFF2-40B4-BE49-F238E27FC236}">
                <a16:creationId xmlns:a16="http://schemas.microsoft.com/office/drawing/2014/main" id="{2339ABAD-BB1B-4D25-9535-CD7A0F08B81F}"/>
              </a:ext>
            </a:extLst>
          </p:cNvPr>
          <p:cNvSpPr/>
          <p:nvPr/>
        </p:nvSpPr>
        <p:spPr>
          <a:xfrm>
            <a:off x="1265734" y="842585"/>
            <a:ext cx="2246128" cy="452432"/>
          </a:xfrm>
          <a:prstGeom prst="rect">
            <a:avLst/>
          </a:prstGeom>
        </p:spPr>
        <p:txBody>
          <a:bodyPr wrap="none">
            <a:spAutoFit/>
          </a:bodyPr>
          <a:lstStyle/>
          <a:p>
            <a:pPr algn="ctr" defTabSz="609585">
              <a:lnSpc>
                <a:spcPct val="130000"/>
              </a:lnSpc>
            </a:pPr>
            <a:r>
              <a:rPr lang="zh-CN" altLang="en-US" sz="2000" b="1" dirty="0">
                <a:solidFill>
                  <a:schemeClr val="accent2">
                    <a:lumMod val="50000"/>
                  </a:schemeClr>
                </a:solidFill>
                <a:ea typeface="微软雅黑" charset="0"/>
              </a:rPr>
              <a:t>细菌（</a:t>
            </a:r>
            <a:r>
              <a:rPr lang="en-US" altLang="zh-CN" sz="2000" b="1" dirty="0">
                <a:solidFill>
                  <a:schemeClr val="accent2">
                    <a:lumMod val="50000"/>
                  </a:schemeClr>
                </a:solidFill>
                <a:ea typeface="微软雅黑" charset="0"/>
              </a:rPr>
              <a:t>Bacteria</a:t>
            </a:r>
            <a:r>
              <a:rPr lang="zh-CN" altLang="en-US" sz="2000" b="1" dirty="0">
                <a:solidFill>
                  <a:schemeClr val="accent2">
                    <a:lumMod val="50000"/>
                  </a:schemeClr>
                </a:solidFill>
                <a:ea typeface="微软雅黑" charset="0"/>
              </a:rPr>
              <a:t>）</a:t>
            </a:r>
            <a:endParaRPr lang="en-US" altLang="zh-CN" sz="2000" b="1" dirty="0">
              <a:solidFill>
                <a:schemeClr val="accent2">
                  <a:lumMod val="50000"/>
                </a:schemeClr>
              </a:solidFill>
              <a:ea typeface="微软雅黑" charset="0"/>
            </a:endParaRPr>
          </a:p>
        </p:txBody>
      </p:sp>
      <p:sp>
        <p:nvSpPr>
          <p:cNvPr id="26" name="箭头: 右 25">
            <a:extLst>
              <a:ext uri="{FF2B5EF4-FFF2-40B4-BE49-F238E27FC236}">
                <a16:creationId xmlns:a16="http://schemas.microsoft.com/office/drawing/2014/main" id="{C3A4E006-7036-414E-9C59-391F36D299B5}"/>
              </a:ext>
            </a:extLst>
          </p:cNvPr>
          <p:cNvSpPr/>
          <p:nvPr/>
        </p:nvSpPr>
        <p:spPr>
          <a:xfrm>
            <a:off x="3535680" y="998556"/>
            <a:ext cx="3451274" cy="181490"/>
          </a:xfrm>
          <a:prstGeom prst="rightArrow">
            <a:avLst/>
          </a:prstGeom>
          <a:solidFill>
            <a:srgbClr val="A70E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947DA116-B064-47D7-99D7-490E231C4F31}"/>
              </a:ext>
            </a:extLst>
          </p:cNvPr>
          <p:cNvSpPr txBox="1"/>
          <p:nvPr/>
        </p:nvSpPr>
        <p:spPr>
          <a:xfrm>
            <a:off x="3535680" y="5391149"/>
            <a:ext cx="1213794" cy="400110"/>
          </a:xfrm>
          <a:prstGeom prst="rect">
            <a:avLst/>
          </a:prstGeom>
          <a:noFill/>
        </p:spPr>
        <p:txBody>
          <a:bodyPr wrap="none" rtlCol="0">
            <a:spAutoFit/>
          </a:bodyPr>
          <a:lstStyle/>
          <a:p>
            <a:r>
              <a:rPr lang="en-US" altLang="zh-CN" sz="1000" i="1" dirty="0">
                <a:latin typeface="Arial" panose="020B0604020202020204" pitchFamily="34" charset="0"/>
                <a:cs typeface="Arial" panose="020B0604020202020204" pitchFamily="34" charset="0"/>
              </a:rPr>
              <a:t>Maria, 2016; </a:t>
            </a:r>
          </a:p>
          <a:p>
            <a:r>
              <a:rPr lang="en-US" altLang="zh-CN" sz="1000" i="1" dirty="0">
                <a:latin typeface="Arial" panose="020B0604020202020204" pitchFamily="34" charset="0"/>
                <a:cs typeface="Arial" panose="020B0604020202020204" pitchFamily="34" charset="0"/>
              </a:rPr>
              <a:t>Mark Welch, 2016</a:t>
            </a:r>
          </a:p>
        </p:txBody>
      </p:sp>
      <p:sp>
        <p:nvSpPr>
          <p:cNvPr id="28" name="文本框 27">
            <a:extLst>
              <a:ext uri="{FF2B5EF4-FFF2-40B4-BE49-F238E27FC236}">
                <a16:creationId xmlns:a16="http://schemas.microsoft.com/office/drawing/2014/main" id="{6487D837-E17E-4F1E-BAA3-AE56389C0E60}"/>
              </a:ext>
            </a:extLst>
          </p:cNvPr>
          <p:cNvSpPr txBox="1"/>
          <p:nvPr/>
        </p:nvSpPr>
        <p:spPr>
          <a:xfrm>
            <a:off x="5704473" y="5431733"/>
            <a:ext cx="1423788" cy="246221"/>
          </a:xfrm>
          <a:prstGeom prst="rect">
            <a:avLst/>
          </a:prstGeom>
          <a:noFill/>
        </p:spPr>
        <p:txBody>
          <a:bodyPr wrap="none" rtlCol="0">
            <a:spAutoFit/>
          </a:bodyPr>
          <a:lstStyle/>
          <a:p>
            <a:r>
              <a:rPr lang="en-US" altLang="zh-CN" sz="1000" i="1" dirty="0">
                <a:latin typeface="Arial" panose="020B0604020202020204" pitchFamily="34" charset="0"/>
                <a:cs typeface="Arial" panose="020B0604020202020204" pitchFamily="34" charset="0"/>
              </a:rPr>
              <a:t>(</a:t>
            </a:r>
            <a:r>
              <a:rPr lang="en-US" altLang="zh-CN" sz="1000" i="1" dirty="0" err="1">
                <a:latin typeface="Arial" panose="020B0604020202020204" pitchFamily="34" charset="0"/>
                <a:cs typeface="Arial" panose="020B0604020202020204" pitchFamily="34" charset="0"/>
              </a:rPr>
              <a:t>Shendure</a:t>
            </a:r>
            <a:r>
              <a:rPr lang="en-US" altLang="zh-CN" sz="1000" i="1" dirty="0">
                <a:latin typeface="Arial" panose="020B0604020202020204" pitchFamily="34" charset="0"/>
                <a:cs typeface="Arial" panose="020B0604020202020204" pitchFamily="34" charset="0"/>
              </a:rPr>
              <a:t> &amp; Ji, 2008)</a:t>
            </a:r>
            <a:endParaRPr lang="zh-CN" altLang="en-US" sz="1000" i="1"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56DB736E-5170-4E63-9EBF-F18E83D674D5}"/>
              </a:ext>
            </a:extLst>
          </p:cNvPr>
          <p:cNvSpPr txBox="1"/>
          <p:nvPr/>
        </p:nvSpPr>
        <p:spPr>
          <a:xfrm>
            <a:off x="7685776" y="5452529"/>
            <a:ext cx="1079142" cy="246221"/>
          </a:xfrm>
          <a:prstGeom prst="rect">
            <a:avLst/>
          </a:prstGeom>
          <a:noFill/>
        </p:spPr>
        <p:txBody>
          <a:bodyPr wrap="none" rtlCol="0">
            <a:spAutoFit/>
          </a:bodyPr>
          <a:lstStyle/>
          <a:p>
            <a:r>
              <a:rPr lang="en-US" altLang="zh-CN" sz="1000" i="1" dirty="0">
                <a:latin typeface="Arial" panose="020B0604020202020204" pitchFamily="34" charset="0"/>
                <a:cs typeface="Arial" panose="020B0604020202020204" pitchFamily="34" charset="0"/>
              </a:rPr>
              <a:t>(</a:t>
            </a:r>
            <a:r>
              <a:rPr lang="en-US" altLang="zh-CN" sz="1000" i="1" dirty="0" err="1">
                <a:latin typeface="Arial" panose="020B0604020202020204" pitchFamily="34" charset="0"/>
                <a:cs typeface="Arial" panose="020B0604020202020204" pitchFamily="34" charset="0"/>
              </a:rPr>
              <a:t>Metzker</a:t>
            </a:r>
            <a:r>
              <a:rPr lang="en-US" altLang="zh-CN" sz="1000" i="1" dirty="0">
                <a:latin typeface="Arial" panose="020B0604020202020204" pitchFamily="34" charset="0"/>
                <a:cs typeface="Arial" panose="020B0604020202020204" pitchFamily="34" charset="0"/>
              </a:rPr>
              <a:t>, 2010)</a:t>
            </a:r>
            <a:endParaRPr lang="zh-CN" altLang="en-US" sz="1000" i="1"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E5B51C38-0A54-4D08-857B-38928B303F17}"/>
              </a:ext>
            </a:extLst>
          </p:cNvPr>
          <p:cNvSpPr txBox="1"/>
          <p:nvPr/>
        </p:nvSpPr>
        <p:spPr>
          <a:xfrm>
            <a:off x="10361421" y="5400146"/>
            <a:ext cx="1079142" cy="246221"/>
          </a:xfrm>
          <a:prstGeom prst="rect">
            <a:avLst/>
          </a:prstGeom>
          <a:noFill/>
        </p:spPr>
        <p:txBody>
          <a:bodyPr wrap="none" rtlCol="0">
            <a:spAutoFit/>
          </a:bodyPr>
          <a:lstStyle/>
          <a:p>
            <a:r>
              <a:rPr lang="en-US" altLang="zh-CN" sz="1000" i="1" dirty="0">
                <a:latin typeface="Arial" panose="020B0604020202020204" pitchFamily="34" charset="0"/>
                <a:cs typeface="Arial" panose="020B0604020202020204" pitchFamily="34" charset="0"/>
              </a:rPr>
              <a:t>(</a:t>
            </a:r>
            <a:r>
              <a:rPr lang="en-US" altLang="zh-CN" sz="1000" i="1" dirty="0" err="1">
                <a:latin typeface="Arial" panose="020B0604020202020204" pitchFamily="34" charset="0"/>
                <a:cs typeface="Arial" panose="020B0604020202020204" pitchFamily="34" charset="0"/>
              </a:rPr>
              <a:t>Metzker</a:t>
            </a:r>
            <a:r>
              <a:rPr lang="en-US" altLang="zh-CN" sz="1000" i="1" dirty="0">
                <a:latin typeface="Arial" panose="020B0604020202020204" pitchFamily="34" charset="0"/>
                <a:cs typeface="Arial" panose="020B0604020202020204" pitchFamily="34" charset="0"/>
              </a:rPr>
              <a:t>, 2010)</a:t>
            </a:r>
            <a:endParaRPr lang="zh-CN" altLang="en-US" sz="1000" i="1"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F008C632-6E17-4CCA-B090-B23E90573125}"/>
              </a:ext>
            </a:extLst>
          </p:cNvPr>
          <p:cNvSpPr txBox="1"/>
          <p:nvPr/>
        </p:nvSpPr>
        <p:spPr>
          <a:xfrm>
            <a:off x="860168" y="5667514"/>
            <a:ext cx="3243196"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耗时</a:t>
            </a:r>
            <a:endParaRPr lang="en-US" altLang="zh-CN" dirty="0"/>
          </a:p>
          <a:p>
            <a:pPr marL="285750" indent="-285750">
              <a:buFont typeface="Arial" panose="020B0604020202020204" pitchFamily="34" charset="0"/>
              <a:buChar char="•"/>
            </a:pPr>
            <a:r>
              <a:rPr lang="zh-CN" altLang="en-US" dirty="0"/>
              <a:t>只能检测有限已知细菌</a:t>
            </a:r>
            <a:endParaRPr lang="en-US" altLang="zh-CN" dirty="0"/>
          </a:p>
          <a:p>
            <a:pPr marL="285750" indent="-285750">
              <a:buFont typeface="Arial" panose="020B0604020202020204" pitchFamily="34" charset="0"/>
              <a:buChar char="•"/>
            </a:pPr>
            <a:r>
              <a:rPr lang="zh-CN" altLang="en-US" dirty="0"/>
              <a:t>准确性差，容易出现假阳性</a:t>
            </a:r>
          </a:p>
        </p:txBody>
      </p:sp>
      <p:sp>
        <p:nvSpPr>
          <p:cNvPr id="32" name="文本框 31">
            <a:extLst>
              <a:ext uri="{FF2B5EF4-FFF2-40B4-BE49-F238E27FC236}">
                <a16:creationId xmlns:a16="http://schemas.microsoft.com/office/drawing/2014/main" id="{C3D08AA4-C269-43DE-8D9C-6CE482A51D35}"/>
              </a:ext>
            </a:extLst>
          </p:cNvPr>
          <p:cNvSpPr txBox="1"/>
          <p:nvPr/>
        </p:nvSpPr>
        <p:spPr>
          <a:xfrm>
            <a:off x="7282675" y="5698750"/>
            <a:ext cx="3935693"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可以同时检测多个样本</a:t>
            </a:r>
            <a:endParaRPr lang="en-US" altLang="zh-CN" dirty="0"/>
          </a:p>
          <a:p>
            <a:pPr marL="285750" indent="-285750">
              <a:buFont typeface="Arial" panose="020B0604020202020204" pitchFamily="34" charset="0"/>
              <a:buChar char="•"/>
            </a:pPr>
            <a:r>
              <a:rPr lang="zh-CN" altLang="en-US" dirty="0"/>
              <a:t>数据量大，能够全面分析菌群构成</a:t>
            </a:r>
            <a:endParaRPr lang="en-US" altLang="zh-CN" dirty="0"/>
          </a:p>
          <a:p>
            <a:pPr marL="285750" indent="-285750">
              <a:buFont typeface="Arial" panose="020B0604020202020204" pitchFamily="34" charset="0"/>
              <a:buChar char="•"/>
            </a:pPr>
            <a:r>
              <a:rPr lang="zh-CN" altLang="en-US" dirty="0"/>
              <a:t>能够预测微生物功能代谢变化</a:t>
            </a:r>
          </a:p>
        </p:txBody>
      </p:sp>
      <p:sp>
        <p:nvSpPr>
          <p:cNvPr id="33" name="文本框 32">
            <a:extLst>
              <a:ext uri="{FF2B5EF4-FFF2-40B4-BE49-F238E27FC236}">
                <a16:creationId xmlns:a16="http://schemas.microsoft.com/office/drawing/2014/main" id="{C6A8B39F-2462-4B6E-B50A-E15D2F9DCB7D}"/>
              </a:ext>
            </a:extLst>
          </p:cNvPr>
          <p:cNvSpPr txBox="1"/>
          <p:nvPr/>
        </p:nvSpPr>
        <p:spPr>
          <a:xfrm flipH="1">
            <a:off x="2674065" y="276070"/>
            <a:ext cx="5895503" cy="461665"/>
          </a:xfrm>
          <a:prstGeom prst="rect">
            <a:avLst/>
          </a:prstGeom>
          <a:solidFill>
            <a:schemeClr val="accent1">
              <a:lumMod val="20000"/>
              <a:lumOff val="80000"/>
            </a:schemeClr>
          </a:solidFill>
        </p:spPr>
        <p:txBody>
          <a:bodyPr wrap="square" rtlCol="0">
            <a:spAutoFit/>
          </a:bodyPr>
          <a:lstStyle/>
          <a:p>
            <a:r>
              <a:rPr lang="zh-CN" altLang="en-US" sz="2400" b="1" dirty="0"/>
              <a:t>研究方法的发展增加了人们对菌群的认识</a:t>
            </a:r>
          </a:p>
        </p:txBody>
      </p:sp>
    </p:spTree>
    <p:extLst>
      <p:ext uri="{BB962C8B-B14F-4D97-AF65-F5344CB8AC3E}">
        <p14:creationId xmlns:p14="http://schemas.microsoft.com/office/powerpoint/2010/main" val="316388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8457" y="258233"/>
            <a:ext cx="5293927" cy="529569"/>
          </a:xfrm>
        </p:spPr>
        <p:txBody>
          <a:bodyPr/>
          <a:lstStyle/>
          <a:p>
            <a:r>
              <a:rPr kumimoji="1" lang="zh-CN" altLang="en-US" dirty="0"/>
              <a:t>基本背景介绍</a:t>
            </a:r>
          </a:p>
        </p:txBody>
      </p:sp>
      <p:sp>
        <p:nvSpPr>
          <p:cNvPr id="3" name="文本占位符 2"/>
          <p:cNvSpPr>
            <a:spLocks noGrp="1"/>
          </p:cNvSpPr>
          <p:nvPr>
            <p:ph type="body" sz="quarter" idx="13"/>
          </p:nvPr>
        </p:nvSpPr>
        <p:spPr/>
        <p:txBody>
          <a:bodyPr/>
          <a:lstStyle/>
          <a:p>
            <a:r>
              <a:rPr kumimoji="1" lang="en-US" altLang="zh-CN" dirty="0"/>
              <a:t>05</a:t>
            </a:r>
            <a:endParaRPr kumimoji="1" lang="zh-CN" altLang="en-US" dirty="0"/>
          </a:p>
        </p:txBody>
      </p:sp>
      <p:pic>
        <p:nvPicPr>
          <p:cNvPr id="10" name="图片 9">
            <a:extLst>
              <a:ext uri="{FF2B5EF4-FFF2-40B4-BE49-F238E27FC236}">
                <a16:creationId xmlns:a16="http://schemas.microsoft.com/office/drawing/2014/main" id="{30A01BE3-079F-4647-BCD4-1BE33F081A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37433" y="1571554"/>
            <a:ext cx="3105272" cy="3388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矩形 10">
            <a:extLst>
              <a:ext uri="{FF2B5EF4-FFF2-40B4-BE49-F238E27FC236}">
                <a16:creationId xmlns:a16="http://schemas.microsoft.com/office/drawing/2014/main" id="{FDA78137-9F4F-48FE-A2CA-FCD6167D002E}"/>
              </a:ext>
            </a:extLst>
          </p:cNvPr>
          <p:cNvSpPr/>
          <p:nvPr/>
        </p:nvSpPr>
        <p:spPr>
          <a:xfrm>
            <a:off x="784391" y="919936"/>
            <a:ext cx="2073004" cy="452432"/>
          </a:xfrm>
          <a:prstGeom prst="rect">
            <a:avLst/>
          </a:prstGeom>
        </p:spPr>
        <p:txBody>
          <a:bodyPr wrap="none">
            <a:spAutoFit/>
          </a:bodyPr>
          <a:lstStyle/>
          <a:p>
            <a:pPr algn="ctr" defTabSz="609585">
              <a:lnSpc>
                <a:spcPct val="130000"/>
              </a:lnSpc>
            </a:pPr>
            <a:r>
              <a:rPr lang="zh-CN" altLang="en-US" sz="2000" b="1" dirty="0">
                <a:solidFill>
                  <a:schemeClr val="accent2">
                    <a:lumMod val="50000"/>
                  </a:schemeClr>
                </a:solidFill>
                <a:ea typeface="微软雅黑" charset="0"/>
              </a:rPr>
              <a:t>菌斑（</a:t>
            </a:r>
            <a:r>
              <a:rPr lang="en-US" altLang="zh-CN" sz="2000" b="1" dirty="0">
                <a:solidFill>
                  <a:schemeClr val="accent2">
                    <a:lumMod val="50000"/>
                  </a:schemeClr>
                </a:solidFill>
                <a:ea typeface="微软雅黑" charset="0"/>
              </a:rPr>
              <a:t>Plaque</a:t>
            </a:r>
            <a:r>
              <a:rPr lang="zh-CN" altLang="en-US" sz="2000" b="1" dirty="0">
                <a:solidFill>
                  <a:schemeClr val="accent2">
                    <a:lumMod val="50000"/>
                  </a:schemeClr>
                </a:solidFill>
                <a:ea typeface="微软雅黑" charset="0"/>
              </a:rPr>
              <a:t>）</a:t>
            </a:r>
            <a:endParaRPr lang="en-US" altLang="zh-CN" sz="2000" b="1" dirty="0">
              <a:solidFill>
                <a:schemeClr val="accent2">
                  <a:lumMod val="50000"/>
                </a:schemeClr>
              </a:solidFill>
              <a:ea typeface="微软雅黑" charset="0"/>
            </a:endParaRPr>
          </a:p>
        </p:txBody>
      </p:sp>
      <p:pic>
        <p:nvPicPr>
          <p:cNvPr id="12" name="图片 11">
            <a:extLst>
              <a:ext uri="{FF2B5EF4-FFF2-40B4-BE49-F238E27FC236}">
                <a16:creationId xmlns:a16="http://schemas.microsoft.com/office/drawing/2014/main" id="{8252FFDB-506D-45BE-ABFF-8A18FE0E3FDF}"/>
              </a:ext>
            </a:extLst>
          </p:cNvPr>
          <p:cNvPicPr>
            <a:picLocks noChangeAspect="1"/>
          </p:cNvPicPr>
          <p:nvPr/>
        </p:nvPicPr>
        <p:blipFill>
          <a:blip r:embed="rId4">
            <a:clrChange>
              <a:clrFrom>
                <a:srgbClr val="FEFEFE"/>
              </a:clrFrom>
              <a:clrTo>
                <a:srgbClr val="FEFEFE">
                  <a:alpha val="0"/>
                </a:srgbClr>
              </a:clrTo>
            </a:clrChange>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8377002" y="1699093"/>
            <a:ext cx="3269361" cy="3269361"/>
          </a:xfrm>
          <a:prstGeom prst="rect">
            <a:avLst/>
          </a:prstGeom>
        </p:spPr>
      </p:pic>
      <p:pic>
        <p:nvPicPr>
          <p:cNvPr id="13" name="图片 12">
            <a:extLst>
              <a:ext uri="{FF2B5EF4-FFF2-40B4-BE49-F238E27FC236}">
                <a16:creationId xmlns:a16="http://schemas.microsoft.com/office/drawing/2014/main" id="{995C0869-4957-43A0-9336-0E83867CAD8A}"/>
              </a:ext>
            </a:extLst>
          </p:cNvPr>
          <p:cNvPicPr>
            <a:picLocks noChangeAspect="1"/>
          </p:cNvPicPr>
          <p:nvPr/>
        </p:nvPicPr>
        <p:blipFill rotWithShape="1">
          <a:blip r:embed="rId6"/>
          <a:srcRect b="5273"/>
          <a:stretch/>
        </p:blipFill>
        <p:spPr>
          <a:xfrm>
            <a:off x="545636" y="1912338"/>
            <a:ext cx="2857500" cy="27068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矩形 13">
            <a:extLst>
              <a:ext uri="{FF2B5EF4-FFF2-40B4-BE49-F238E27FC236}">
                <a16:creationId xmlns:a16="http://schemas.microsoft.com/office/drawing/2014/main" id="{433C7AB6-1127-499E-AEFC-B1F24FB75077}"/>
              </a:ext>
            </a:extLst>
          </p:cNvPr>
          <p:cNvSpPr/>
          <p:nvPr/>
        </p:nvSpPr>
        <p:spPr>
          <a:xfrm>
            <a:off x="8190621" y="919936"/>
            <a:ext cx="3222357" cy="452432"/>
          </a:xfrm>
          <a:prstGeom prst="rect">
            <a:avLst/>
          </a:prstGeom>
        </p:spPr>
        <p:txBody>
          <a:bodyPr wrap="none">
            <a:spAutoFit/>
          </a:bodyPr>
          <a:lstStyle/>
          <a:p>
            <a:pPr algn="ctr" defTabSz="609585">
              <a:lnSpc>
                <a:spcPct val="130000"/>
              </a:lnSpc>
            </a:pPr>
            <a:r>
              <a:rPr lang="zh-CN" altLang="en-US" sz="2000" b="1" dirty="0">
                <a:solidFill>
                  <a:schemeClr val="accent2">
                    <a:lumMod val="50000"/>
                  </a:schemeClr>
                </a:solidFill>
                <a:ea typeface="微软雅黑" charset="0"/>
              </a:rPr>
              <a:t>微生物组（</a:t>
            </a:r>
            <a:r>
              <a:rPr lang="en-US" altLang="zh-CN" sz="2000" b="1" dirty="0">
                <a:solidFill>
                  <a:schemeClr val="accent2">
                    <a:lumMod val="50000"/>
                  </a:schemeClr>
                </a:solidFill>
                <a:ea typeface="微软雅黑" charset="0"/>
              </a:rPr>
              <a:t>Microbiome</a:t>
            </a:r>
            <a:r>
              <a:rPr lang="zh-CN" altLang="en-US" sz="2000" b="1" dirty="0">
                <a:solidFill>
                  <a:schemeClr val="accent2">
                    <a:lumMod val="50000"/>
                  </a:schemeClr>
                </a:solidFill>
                <a:ea typeface="微软雅黑" charset="0"/>
              </a:rPr>
              <a:t>）</a:t>
            </a:r>
            <a:endParaRPr lang="en-US" altLang="zh-CN" sz="2000" b="1" dirty="0">
              <a:solidFill>
                <a:schemeClr val="accent2">
                  <a:lumMod val="50000"/>
                </a:schemeClr>
              </a:solidFill>
              <a:ea typeface="微软雅黑" charset="0"/>
            </a:endParaRPr>
          </a:p>
        </p:txBody>
      </p:sp>
      <p:sp>
        <p:nvSpPr>
          <p:cNvPr id="15" name="矩形 14">
            <a:extLst>
              <a:ext uri="{FF2B5EF4-FFF2-40B4-BE49-F238E27FC236}">
                <a16:creationId xmlns:a16="http://schemas.microsoft.com/office/drawing/2014/main" id="{56FE4B10-D618-4A4C-AFB6-AF9806C8C098}"/>
              </a:ext>
            </a:extLst>
          </p:cNvPr>
          <p:cNvSpPr/>
          <p:nvPr/>
        </p:nvSpPr>
        <p:spPr>
          <a:xfrm>
            <a:off x="4724119" y="904271"/>
            <a:ext cx="2246128" cy="452432"/>
          </a:xfrm>
          <a:prstGeom prst="rect">
            <a:avLst/>
          </a:prstGeom>
        </p:spPr>
        <p:txBody>
          <a:bodyPr wrap="none">
            <a:spAutoFit/>
          </a:bodyPr>
          <a:lstStyle/>
          <a:p>
            <a:pPr algn="ctr" defTabSz="609585">
              <a:lnSpc>
                <a:spcPct val="130000"/>
              </a:lnSpc>
            </a:pPr>
            <a:r>
              <a:rPr lang="zh-CN" altLang="en-US" sz="2000" b="1" dirty="0">
                <a:solidFill>
                  <a:schemeClr val="accent2">
                    <a:lumMod val="50000"/>
                  </a:schemeClr>
                </a:solidFill>
                <a:ea typeface="微软雅黑" charset="0"/>
              </a:rPr>
              <a:t>细菌（</a:t>
            </a:r>
            <a:r>
              <a:rPr lang="en-US" altLang="zh-CN" sz="2000" b="1" dirty="0">
                <a:solidFill>
                  <a:schemeClr val="accent2">
                    <a:lumMod val="50000"/>
                  </a:schemeClr>
                </a:solidFill>
                <a:ea typeface="微软雅黑" charset="0"/>
              </a:rPr>
              <a:t>Bacteria</a:t>
            </a:r>
            <a:r>
              <a:rPr lang="zh-CN" altLang="en-US" sz="2000" b="1" dirty="0">
                <a:solidFill>
                  <a:schemeClr val="accent2">
                    <a:lumMod val="50000"/>
                  </a:schemeClr>
                </a:solidFill>
                <a:ea typeface="微软雅黑" charset="0"/>
              </a:rPr>
              <a:t>）</a:t>
            </a:r>
            <a:endParaRPr lang="en-US" altLang="zh-CN" sz="2000" b="1" dirty="0">
              <a:solidFill>
                <a:schemeClr val="accent2">
                  <a:lumMod val="50000"/>
                </a:schemeClr>
              </a:solidFill>
              <a:ea typeface="微软雅黑" charset="0"/>
            </a:endParaRPr>
          </a:p>
        </p:txBody>
      </p:sp>
      <p:sp>
        <p:nvSpPr>
          <p:cNvPr id="4" name="矩形 3">
            <a:extLst>
              <a:ext uri="{FF2B5EF4-FFF2-40B4-BE49-F238E27FC236}">
                <a16:creationId xmlns:a16="http://schemas.microsoft.com/office/drawing/2014/main" id="{DC9EF464-C074-4B34-9F15-4FE77129ACF5}"/>
              </a:ext>
            </a:extLst>
          </p:cNvPr>
          <p:cNvSpPr/>
          <p:nvPr/>
        </p:nvSpPr>
        <p:spPr>
          <a:xfrm>
            <a:off x="1974386" y="5482460"/>
            <a:ext cx="8630468" cy="707886"/>
          </a:xfrm>
          <a:prstGeom prst="rect">
            <a:avLst/>
          </a:prstGeom>
          <a:solidFill>
            <a:schemeClr val="accent4">
              <a:lumMod val="60000"/>
              <a:lumOff val="40000"/>
            </a:schemeClr>
          </a:solidFill>
        </p:spPr>
        <p:txBody>
          <a:bodyPr wrap="square">
            <a:spAutoFit/>
          </a:bodyPr>
          <a:lstStyle/>
          <a:p>
            <a:r>
              <a:rPr lang="zh-CN" altLang="en-US" sz="2000" b="1" dirty="0">
                <a:latin typeface="+mj-ea"/>
                <a:ea typeface="+mj-ea"/>
              </a:rPr>
              <a:t>牙周病</a:t>
            </a:r>
            <a:r>
              <a:rPr lang="en-US" altLang="zh-CN" sz="2000" b="1" dirty="0">
                <a:latin typeface="+mj-ea"/>
                <a:ea typeface="+mj-ea"/>
              </a:rPr>
              <a:t>/</a:t>
            </a:r>
            <a:r>
              <a:rPr lang="zh-CN" altLang="en-US" sz="2000" b="1" dirty="0">
                <a:latin typeface="+mj-ea"/>
                <a:ea typeface="+mj-ea"/>
              </a:rPr>
              <a:t>植体周病是由健康的龈下生物膜内某些常驻细菌的丰度改变引起的；</a:t>
            </a:r>
            <a:endParaRPr lang="en-US" altLang="zh-CN" sz="2000" b="1" dirty="0">
              <a:latin typeface="+mj-ea"/>
              <a:ea typeface="+mj-ea"/>
            </a:endParaRPr>
          </a:p>
          <a:p>
            <a:r>
              <a:rPr lang="zh-CN" altLang="en-US" sz="2000" b="1" dirty="0">
                <a:latin typeface="+mj-ea"/>
                <a:ea typeface="+mj-ea"/>
              </a:rPr>
              <a:t>而与新微生物的感染无关。</a:t>
            </a:r>
            <a:endParaRPr lang="en-US" altLang="zh-CN" sz="2000" b="1" dirty="0">
              <a:latin typeface="+mj-ea"/>
              <a:ea typeface="+mj-ea"/>
            </a:endParaRPr>
          </a:p>
        </p:txBody>
      </p:sp>
      <p:sp>
        <p:nvSpPr>
          <p:cNvPr id="16" name="任意多边形: 形状 15">
            <a:extLst>
              <a:ext uri="{FF2B5EF4-FFF2-40B4-BE49-F238E27FC236}">
                <a16:creationId xmlns:a16="http://schemas.microsoft.com/office/drawing/2014/main" id="{20C8910A-6F2E-43F2-B9B5-A3A911D1EECB}"/>
              </a:ext>
            </a:extLst>
          </p:cNvPr>
          <p:cNvSpPr/>
          <p:nvPr/>
        </p:nvSpPr>
        <p:spPr>
          <a:xfrm>
            <a:off x="9355014" y="6471138"/>
            <a:ext cx="2919773" cy="171973"/>
          </a:xfrm>
          <a:custGeom>
            <a:avLst/>
            <a:gdLst>
              <a:gd name="connsiteX0" fmla="*/ 0 w 11859810"/>
              <a:gd name="connsiteY0" fmla="*/ 0 h 662400"/>
              <a:gd name="connsiteX1" fmla="*/ 11859810 w 11859810"/>
              <a:gd name="connsiteY1" fmla="*/ 0 h 662400"/>
              <a:gd name="connsiteX2" fmla="*/ 11859810 w 11859810"/>
              <a:gd name="connsiteY2" fmla="*/ 662400 h 662400"/>
              <a:gd name="connsiteX3" fmla="*/ 0 w 11859810"/>
              <a:gd name="connsiteY3" fmla="*/ 662400 h 662400"/>
              <a:gd name="connsiteX4" fmla="*/ 0 w 1185981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9810" h="662400">
                <a:moveTo>
                  <a:pt x="0" y="0"/>
                </a:moveTo>
                <a:lnTo>
                  <a:pt x="11859810" y="0"/>
                </a:lnTo>
                <a:lnTo>
                  <a:pt x="11859810" y="662400"/>
                </a:lnTo>
                <a:lnTo>
                  <a:pt x="0" y="662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6549" tIns="22860" rIns="128016" bIns="22860" numCol="1" spcCol="1270" anchor="t" anchorCtr="0">
            <a:noAutofit/>
          </a:bodyPr>
          <a:lstStyle/>
          <a:p>
            <a:pPr marL="0" lvl="1" algn="l" defTabSz="800100">
              <a:lnSpc>
                <a:spcPct val="90000"/>
              </a:lnSpc>
              <a:spcBef>
                <a:spcPct val="0"/>
              </a:spcBef>
              <a:spcAft>
                <a:spcPct val="20000"/>
              </a:spcAft>
            </a:pPr>
            <a:r>
              <a:rPr lang="en-US" altLang="en-US" sz="1200" i="1" dirty="0">
                <a:latin typeface="Arial" panose="020B0604020202020204" pitchFamily="34" charset="0"/>
                <a:ea typeface="+mj-ea"/>
                <a:cs typeface="Arial" panose="020B0604020202020204" pitchFamily="34" charset="0"/>
              </a:rPr>
              <a:t>C</a:t>
            </a:r>
            <a:r>
              <a:rPr lang="en-US" altLang="zh-CN" sz="1200" i="1" dirty="0">
                <a:latin typeface="Arial" panose="020B0604020202020204" pitchFamily="34" charset="0"/>
                <a:ea typeface="+mj-ea"/>
                <a:cs typeface="Arial" panose="020B0604020202020204" pitchFamily="34" charset="0"/>
              </a:rPr>
              <a:t>urtis, Diaz, &amp; </a:t>
            </a:r>
            <a:r>
              <a:rPr lang="en-US" altLang="en-US" sz="1200" i="1" dirty="0">
                <a:latin typeface="Arial" panose="020B0604020202020204" pitchFamily="34" charset="0"/>
                <a:ea typeface="+mj-ea"/>
                <a:cs typeface="Arial" panose="020B0604020202020204" pitchFamily="34" charset="0"/>
              </a:rPr>
              <a:t> Van Dyke (2020)</a:t>
            </a:r>
            <a:endParaRPr lang="zh-CN" altLang="en-US" sz="1200" i="1" dirty="0">
              <a:latin typeface="Arial" panose="020B0604020202020204" pitchFamily="34" charset="0"/>
              <a:ea typeface="+mj-ea"/>
              <a:cs typeface="Arial" panose="020B0604020202020204" pitchFamily="34" charset="0"/>
            </a:endParaRPr>
          </a:p>
        </p:txBody>
      </p:sp>
      <p:sp>
        <p:nvSpPr>
          <p:cNvPr id="17" name="箭头: 右 16">
            <a:extLst>
              <a:ext uri="{FF2B5EF4-FFF2-40B4-BE49-F238E27FC236}">
                <a16:creationId xmlns:a16="http://schemas.microsoft.com/office/drawing/2014/main" id="{31E379B8-FF95-491E-BBDA-8696FB138770}"/>
              </a:ext>
            </a:extLst>
          </p:cNvPr>
          <p:cNvSpPr/>
          <p:nvPr/>
        </p:nvSpPr>
        <p:spPr>
          <a:xfrm>
            <a:off x="3635485" y="2853455"/>
            <a:ext cx="469599" cy="798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83F115E1-DC4C-4DCB-9567-B88C40E5F7C4}"/>
              </a:ext>
            </a:extLst>
          </p:cNvPr>
          <p:cNvSpPr/>
          <p:nvPr/>
        </p:nvSpPr>
        <p:spPr>
          <a:xfrm>
            <a:off x="7702971" y="2853454"/>
            <a:ext cx="469599" cy="798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629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21">
      <a:dk1>
        <a:srgbClr val="000000"/>
      </a:dk1>
      <a:lt1>
        <a:srgbClr val="FFFFFF"/>
      </a:lt1>
      <a:dk2>
        <a:srgbClr val="000000"/>
      </a:dk2>
      <a:lt2>
        <a:srgbClr val="FFFDFD"/>
      </a:lt2>
      <a:accent1>
        <a:srgbClr val="6B6889"/>
      </a:accent1>
      <a:accent2>
        <a:srgbClr val="F76D68"/>
      </a:accent2>
      <a:accent3>
        <a:srgbClr val="84C8AE"/>
      </a:accent3>
      <a:accent4>
        <a:srgbClr val="FDC170"/>
      </a:accent4>
      <a:accent5>
        <a:srgbClr val="436181"/>
      </a:accent5>
      <a:accent6>
        <a:srgbClr val="515151"/>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12906</TotalTime>
  <Words>1357</Words>
  <Application>Microsoft Office PowerPoint</Application>
  <PresentationFormat>宽屏</PresentationFormat>
  <Paragraphs>141</Paragraphs>
  <Slides>7</Slides>
  <Notes>7</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vt:i4>
      </vt:variant>
    </vt:vector>
  </HeadingPairs>
  <TitlesOfParts>
    <vt:vector size="17" baseType="lpstr">
      <vt:lpstr>等线</vt:lpstr>
      <vt:lpstr>等线 Light</vt:lpstr>
      <vt:lpstr>宋体</vt:lpstr>
      <vt:lpstr>微软雅黑</vt:lpstr>
      <vt:lpstr>Arial</vt:lpstr>
      <vt:lpstr>Century Gothic</vt:lpstr>
      <vt:lpstr>Segoe UI</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Yong-Xin Liu</cp:lastModifiedBy>
  <cp:revision>573</cp:revision>
  <dcterms:created xsi:type="dcterms:W3CDTF">2015-08-18T02:51:41Z</dcterms:created>
  <dcterms:modified xsi:type="dcterms:W3CDTF">2020-11-02T09:47:05Z</dcterms:modified>
  <cp:category/>
</cp:coreProperties>
</file>